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703" r:id="rId4"/>
    <p:sldId id="624" r:id="rId5"/>
    <p:sldId id="705" r:id="rId6"/>
    <p:sldId id="710" r:id="rId7"/>
    <p:sldId id="706" r:id="rId8"/>
    <p:sldId id="707" r:id="rId9"/>
    <p:sldId id="708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719" r:id="rId18"/>
    <p:sldId id="720" r:id="rId19"/>
    <p:sldId id="721" r:id="rId20"/>
    <p:sldId id="724" r:id="rId21"/>
    <p:sldId id="725" r:id="rId22"/>
    <p:sldId id="727" r:id="rId23"/>
    <p:sldId id="728" r:id="rId24"/>
    <p:sldId id="729" r:id="rId25"/>
    <p:sldId id="730" r:id="rId26"/>
    <p:sldId id="731" r:id="rId27"/>
    <p:sldId id="732" r:id="rId28"/>
    <p:sldId id="620" r:id="rId29"/>
    <p:sldId id="547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68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C058232-FBA1-D544-961D-52D199E4706B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DAD04A2-7D46-8740-AEB9-184E50C0350D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D757A19-BF32-8A44-A349-7A491708C0BA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7719FF5-F42E-C84C-903D-BAB04B0C9DC6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9ABA31A-206F-7C42-B1A1-2E53A0C321FD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99B1172-1011-1449-9315-F0995D43A5FC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11ECA5E-2B40-3842-90D2-D58E4FD2BEE0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8647B34-1159-844D-96DA-45FE1B051995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5418FC8-AA49-FF4D-9A05-5BB53B7C4E7A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0097F5-5BB6-BF4F-B6A9-2BC9239FDEE2}" type="slidenum">
              <a:rPr lang="en-US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FFCC3CE-981D-9B44-8A71-9327537487A4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591DF18-AB75-4346-9707-E00AC8920F37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24C08F-645E-5C42-A78B-7B1BAB26169D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43938E3-33C4-6A41-B2CD-723CF81D3077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17719A-8F4A-1244-8191-F1F25A98FE5E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BB255C0-9895-D948-B36A-AC5147352F16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9B8416D-B6DE-D048-AD4A-DCD7F821B97D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B71507A-EB57-1E41-B559-4947481CF539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6A993-80D7-894E-A747-E1E575900B11}" type="datetime1">
              <a:rPr lang="en-US" smtClean="0"/>
              <a:t>3/22/17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D9BB2-ED7B-9E4C-8170-525A7841CC24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39391-F325-BD48-9588-49C737FCB518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67F93-3357-E344-B693-D669E7034FCE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317C6F-E327-C34C-9003-C3E2CBB616CF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6194B-72A7-1F41-A7C6-5F51888965E3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033F0-67A2-F644-B8B1-3EA1734B4437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11E8A-60FF-BD4A-A7EF-096DDD329FED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73C69-F12C-9241-B272-2F217C6EB9C1}" type="datetime1">
              <a:rPr lang="en-US" smtClean="0"/>
              <a:t>3/22/17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AC4E3-0386-0840-B268-D827B2AF1050}" type="datetime1">
              <a:rPr lang="en-US" smtClean="0"/>
              <a:t>3/22/17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44681-B44D-704A-94AB-A8E135B41923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E6AB1-04CE-3D46-BEA0-12C719B3361F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39999-4839-C14D-9B36-9E682B15FAEE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465981-3DCD-D744-AF2E-C0F2920D090D}" type="datetime1">
              <a:rPr lang="en-US" smtClean="0"/>
              <a:t>3/22/17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</a:t>
            </a:r>
            <a:r>
              <a:rPr lang="en-US" dirty="0" smtClean="0">
                <a:latin typeface="Arial" charset="0"/>
              </a:rPr>
              <a:t>systems: file concepts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Sequential access</a:t>
            </a:r>
          </a:p>
          <a:p>
            <a:pPr lvl="1"/>
            <a:r>
              <a:rPr lang="en-US" dirty="0" smtClean="0"/>
              <a:t>Information processed in order</a:t>
            </a:r>
          </a:p>
          <a:p>
            <a:pPr lvl="1"/>
            <a:r>
              <a:rPr lang="en-US" dirty="0" smtClean="0"/>
              <a:t>Most common access mode (e.g. editors, compilers)</a:t>
            </a:r>
          </a:p>
          <a:p>
            <a:pPr lvl="1"/>
            <a:r>
              <a:rPr lang="en-US" dirty="0" smtClean="0"/>
              <a:t>Read or write operations access file, then increment file pointer</a:t>
            </a:r>
          </a:p>
          <a:p>
            <a:pPr lvl="1"/>
            <a:r>
              <a:rPr lang="en-US" dirty="0" smtClean="0"/>
              <a:t>File pointer can be reset to beginning</a:t>
            </a:r>
          </a:p>
          <a:p>
            <a:r>
              <a:rPr lang="en-US" dirty="0" smtClean="0"/>
              <a:t>Direct (relative) access</a:t>
            </a:r>
          </a:p>
          <a:p>
            <a:pPr lvl="1"/>
            <a:r>
              <a:rPr lang="en-US" dirty="0" smtClean="0"/>
              <a:t>File contains fixed-length logical records</a:t>
            </a:r>
          </a:p>
          <a:p>
            <a:pPr lvl="1"/>
            <a:r>
              <a:rPr lang="en-US" dirty="0" smtClean="0"/>
              <a:t>Operations must specify block number, -or- position operation must be done before read/write</a:t>
            </a:r>
          </a:p>
          <a:p>
            <a:pPr lvl="1"/>
            <a:r>
              <a:rPr lang="en-US" dirty="0" smtClean="0"/>
              <a:t>Block numbers relative to start of file</a:t>
            </a:r>
          </a:p>
          <a:p>
            <a:pPr lvl="1"/>
            <a:r>
              <a:rPr lang="en-US" dirty="0" smtClean="0"/>
              <a:t>Easier to build other methods on top of this method</a:t>
            </a:r>
          </a:p>
          <a:p>
            <a:pPr lvl="2"/>
            <a:r>
              <a:rPr lang="en-US" dirty="0" smtClean="0"/>
              <a:t>Example: indexed files—direct access to index file, which contains pointers to blocks with related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AB0E-9FF5-0544-8595-8A5CAF4ED551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Disk can be split into multiple partitions</a:t>
            </a:r>
          </a:p>
          <a:p>
            <a:pPr lvl="1"/>
            <a:r>
              <a:rPr lang="en-US" dirty="0" smtClean="0"/>
              <a:t>Partitions can be raw (no file system) or formatted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Volume</a:t>
            </a:r>
            <a:r>
              <a:rPr lang="en-US" dirty="0" smtClean="0"/>
              <a:t>: formatted partition (e.g., C:\ on Windows)</a:t>
            </a:r>
          </a:p>
          <a:p>
            <a:r>
              <a:rPr lang="en-US" dirty="0" smtClean="0"/>
              <a:t>Each volume needs its own </a:t>
            </a:r>
            <a:r>
              <a:rPr lang="en-US" dirty="0" smtClean="0">
                <a:solidFill>
                  <a:srgbClr val="0000FF"/>
                </a:solidFill>
              </a:rPr>
              <a:t>directory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Effectively </a:t>
            </a:r>
            <a:r>
              <a:rPr lang="en-US" dirty="0" smtClean="0"/>
              <a:t>table of contents for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Tracks information about all files on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Imposes hierarchical structure in flat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DB26-D09D-B94E-9FBC-BE2E83DA88AB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283126" cy="22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18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essentially symbol table that translates names into entries</a:t>
            </a:r>
          </a:p>
          <a:p>
            <a:r>
              <a:rPr lang="en-US" dirty="0" smtClean="0"/>
              <a:t>What operations should be supported?</a:t>
            </a:r>
          </a:p>
          <a:p>
            <a:pPr lvl="1"/>
            <a:r>
              <a:rPr lang="en-US" dirty="0" smtClean="0"/>
              <a:t>Search for file</a:t>
            </a:r>
          </a:p>
          <a:p>
            <a:pPr lvl="2"/>
            <a:r>
              <a:rPr lang="en-US" dirty="0" smtClean="0"/>
              <a:t>May include finding all files with names matching pattern</a:t>
            </a:r>
          </a:p>
          <a:p>
            <a:pPr lvl="1"/>
            <a:r>
              <a:rPr lang="en-US" dirty="0" smtClean="0"/>
              <a:t>Create file</a:t>
            </a:r>
          </a:p>
          <a:p>
            <a:pPr lvl="1"/>
            <a:r>
              <a:rPr lang="en-US" dirty="0" smtClean="0"/>
              <a:t>Delete file</a:t>
            </a:r>
          </a:p>
          <a:p>
            <a:pPr lvl="1"/>
            <a:r>
              <a:rPr lang="en-US" dirty="0" smtClean="0"/>
              <a:t>List contents of directory</a:t>
            </a:r>
          </a:p>
          <a:p>
            <a:pPr lvl="1"/>
            <a:r>
              <a:rPr lang="en-US" dirty="0" smtClean="0"/>
              <a:t>Rename file</a:t>
            </a:r>
          </a:p>
          <a:p>
            <a:pPr lvl="1"/>
            <a:r>
              <a:rPr lang="en-US" dirty="0" smtClean="0"/>
              <a:t>Traverse file system (go through sub-directories)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99E3-4771-8447-A718-2CF01BC347CD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Organization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directory organization</a:t>
            </a:r>
          </a:p>
          <a:p>
            <a:pPr lvl="1"/>
            <a:r>
              <a:rPr lang="en-US" dirty="0" smtClean="0"/>
              <a:t>Efficiency – locating a file quickly	</a:t>
            </a:r>
          </a:p>
          <a:p>
            <a:pPr lvl="1"/>
            <a:r>
              <a:rPr lang="en-US" dirty="0" smtClean="0"/>
              <a:t>Naming – convenient to users</a:t>
            </a:r>
          </a:p>
          <a:p>
            <a:pPr lvl="2"/>
            <a:r>
              <a:rPr lang="en-US" dirty="0" smtClean="0"/>
              <a:t>Two users can have same name for different files	</a:t>
            </a:r>
          </a:p>
          <a:p>
            <a:pPr lvl="2"/>
            <a:r>
              <a:rPr lang="en-US" dirty="0" smtClean="0"/>
              <a:t>The same file can have several different names</a:t>
            </a:r>
          </a:p>
          <a:p>
            <a:pPr lvl="1"/>
            <a:r>
              <a:rPr lang="en-US" dirty="0" smtClean="0"/>
              <a:t>Grouping – logical grouping of files by properties, (e.g., all Java programs, all games, …)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A9B-D9BD-A040-A133-E20DA4EB7780}" type="datetime1">
              <a:rPr lang="en-US" smtClean="0"/>
              <a:pPr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Single-Level Directory</a:t>
            </a:r>
            <a:endParaRPr lang="en-US" sz="2400" dirty="0">
              <a:ea typeface="MS PGothic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single directory for all users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What potential naming issues arise?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Hard to identify unique names, particularly with multiple users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What potential grouping issues arise?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With all files at same “level,” hard to create groups within a single level</a:t>
            </a:r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B4-23D1-7C46-AA6B-AF0A5009F122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>
              <a:latin typeface="Helvetica" charset="0"/>
            </a:endParaRP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44687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2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Two-Level Directory</a:t>
            </a:r>
            <a:endParaRPr lang="en-US" sz="2400" dirty="0">
              <a:ea typeface="MS PGothic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Separate directory for each user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5E1-E348-034D-8C15-14BED12D5C8C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 smtClean="0">
                <a:latin typeface="Helvetica" charset="0"/>
              </a:rPr>
              <a:t>User name + file name = </a:t>
            </a:r>
            <a:r>
              <a:rPr kumimoji="1" lang="en-US" dirty="0" smtClean="0">
                <a:solidFill>
                  <a:srgbClr val="0000FF"/>
                </a:solidFill>
                <a:latin typeface="Helvetica" charset="0"/>
              </a:rPr>
              <a:t>path name</a:t>
            </a:r>
            <a:r>
              <a:rPr kumimoji="1" lang="en-US" dirty="0" smtClean="0">
                <a:latin typeface="Helvetica" charset="0"/>
              </a:rPr>
              <a:t> (e.g., /user 1/cat)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 smtClean="0">
                <a:latin typeface="Helvetica" charset="0"/>
              </a:rPr>
              <a:t>Additional info needed for volume (e.g., C:\user 2\data)</a:t>
            </a:r>
            <a:endParaRPr kumimoji="1" lang="en-US" dirty="0">
              <a:latin typeface="Helvetica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>
                <a:latin typeface="Helvetica" charset="0"/>
              </a:rPr>
              <a:t>Can have the same file </a:t>
            </a:r>
            <a:r>
              <a:rPr kumimoji="1" lang="en-US" dirty="0" smtClean="0">
                <a:latin typeface="Helvetica" charset="0"/>
              </a:rPr>
              <a:t>names </a:t>
            </a:r>
            <a:r>
              <a:rPr kumimoji="1" lang="en-US" dirty="0">
                <a:latin typeface="Helvetica" charset="0"/>
              </a:rPr>
              <a:t>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>
                <a:latin typeface="Helvetica" charset="0"/>
              </a:rPr>
              <a:t>Efficient </a:t>
            </a:r>
            <a:r>
              <a:rPr kumimoji="1" lang="en-US" dirty="0" smtClean="0">
                <a:latin typeface="Helvetica" charset="0"/>
              </a:rPr>
              <a:t>searching (search on per-user basis only)</a:t>
            </a:r>
            <a:endParaRPr kumimoji="1" lang="en-US" dirty="0">
              <a:latin typeface="Helvetica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 smtClean="0">
                <a:latin typeface="Helvetica" charset="0"/>
              </a:rPr>
              <a:t>Still n</a:t>
            </a:r>
            <a:r>
              <a:rPr kumimoji="1" lang="en-US" dirty="0" smtClean="0">
                <a:latin typeface="Helvetica" charset="0"/>
              </a:rPr>
              <a:t>o </a:t>
            </a:r>
            <a:r>
              <a:rPr kumimoji="1" lang="en-US" dirty="0">
                <a:latin typeface="Helvetica" charset="0"/>
              </a:rPr>
              <a:t>grouping capability</a:t>
            </a: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70062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90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Tree-Structured Directories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B1B5-6C61-7546-AFD6-6A7043EA597E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3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Tree-Structured Directories (</a:t>
            </a:r>
            <a:r>
              <a:rPr lang="en-US" dirty="0" err="1">
                <a:ea typeface="MS PGothic" charset="0"/>
              </a:rPr>
              <a:t>Cont</a:t>
            </a:r>
            <a:r>
              <a:rPr lang="en-US" dirty="0">
                <a:ea typeface="MS PGothic" charset="0"/>
              </a:rPr>
              <a:t>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8193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Absolute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relative</a:t>
            </a:r>
            <a:r>
              <a:rPr lang="en-US" dirty="0">
                <a:latin typeface="Helvetica" charset="0"/>
                <a:ea typeface="MS PGothic" charset="0"/>
              </a:rPr>
              <a:t> path </a:t>
            </a:r>
            <a:r>
              <a:rPr lang="en-US" dirty="0" smtClean="0">
                <a:latin typeface="Helvetica" charset="0"/>
                <a:ea typeface="MS PGothic" charset="0"/>
              </a:rPr>
              <a:t>name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Absolute name is full path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Relative name—relative to current subdirectory or some other subdirectory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Example:  if in current directory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158-F80C-9148-BDCC-3D1EA7550C7F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charset="0"/>
              </a:rPr>
              <a:t>Deleting </a:t>
            </a:r>
            <a:r>
              <a:rPr lang="ja-JP" altLang="en-US" sz="2000">
                <a:latin typeface="Helvetica" charset="0"/>
              </a:rPr>
              <a:t>“</a:t>
            </a:r>
            <a:r>
              <a:rPr lang="en-US" altLang="ja-JP" sz="2000">
                <a:latin typeface="Helvetica" charset="0"/>
              </a:rPr>
              <a:t>mail</a:t>
            </a:r>
            <a:r>
              <a:rPr lang="ja-JP" altLang="en-US" sz="2000">
                <a:latin typeface="Helvetica" charset="0"/>
              </a:rPr>
              <a:t>”</a:t>
            </a:r>
            <a:r>
              <a:rPr lang="en-US" altLang="ja-JP" sz="2000">
                <a:latin typeface="Helvetica" charset="0"/>
              </a:rPr>
              <a:t> </a:t>
            </a:r>
            <a:r>
              <a:rPr lang="en-US" altLang="ja-JP" sz="2000">
                <a:latin typeface="Helvetica" charset="0"/>
                <a:sym typeface="Symbol" charset="0"/>
              </a:rPr>
              <a:t> deleting the entire subtree rooted by </a:t>
            </a:r>
            <a:r>
              <a:rPr lang="ja-JP" altLang="en-US" sz="2000">
                <a:latin typeface="Helvetica" charset="0"/>
                <a:sym typeface="Symbol" charset="0"/>
              </a:rPr>
              <a:t>“</a:t>
            </a:r>
            <a:r>
              <a:rPr lang="en-US" altLang="ja-JP" sz="2000">
                <a:latin typeface="Helvetica" charset="0"/>
                <a:sym typeface="Symbol" charset="0"/>
              </a:rPr>
              <a:t>mail</a:t>
            </a:r>
            <a:r>
              <a:rPr lang="ja-JP" altLang="en-US" sz="2000">
                <a:latin typeface="Helvetica" charset="0"/>
                <a:sym typeface="Symbol" charset="0"/>
              </a:rPr>
              <a:t>”</a:t>
            </a:r>
            <a:endParaRPr lang="en-US" sz="2000">
              <a:latin typeface="Helvetica" charset="0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17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Acyclic-Graph Directories</a:t>
            </a:r>
            <a:endParaRPr lang="en-US" sz="2400">
              <a:ea typeface="MS PGothic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Have shared subdirectories and files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276-3CB8-AA4B-927C-90EF7D9E2204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2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54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Acyclic-Graph Directories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Two different names (aliasing)</a:t>
            </a:r>
          </a:p>
          <a:p>
            <a:r>
              <a:rPr lang="en-US">
                <a:latin typeface="Helvetica" charset="0"/>
                <a:ea typeface="MS PGothic" charset="0"/>
              </a:rPr>
              <a:t>If </a:t>
            </a:r>
            <a:r>
              <a:rPr lang="en-US" b="1" i="1">
                <a:latin typeface="Helvetica" charset="0"/>
                <a:ea typeface="MS PGothic" charset="0"/>
              </a:rPr>
              <a:t>dict</a:t>
            </a:r>
            <a:r>
              <a:rPr lang="en-US">
                <a:latin typeface="Helvetica" charset="0"/>
                <a:ea typeface="MS PGothic" charset="0"/>
              </a:rPr>
              <a:t> deletes </a:t>
            </a:r>
            <a:r>
              <a:rPr lang="en-US" b="1" i="1">
                <a:latin typeface="Helvetica" charset="0"/>
                <a:ea typeface="MS PGothic" charset="0"/>
              </a:rPr>
              <a:t>list</a:t>
            </a:r>
            <a:r>
              <a:rPr lang="en-US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  <a:sym typeface="Symbol" charset="0"/>
              </a:rPr>
              <a:t> dangling pointer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Solutions: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Backpointers, so we can delete all pointers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>
                <a:latin typeface="Helvetica" charset="0"/>
                <a:ea typeface="MS PGothic" charset="0"/>
              </a:rPr>
              <a:t>Variable size records a problem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Backpointers using a daisy chain organization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Entry-hold-count solution</a:t>
            </a:r>
          </a:p>
          <a:p>
            <a:r>
              <a:rPr lang="en-US">
                <a:latin typeface="Helvetica" charset="0"/>
                <a:ea typeface="MS PGothic" charset="0"/>
              </a:rPr>
              <a:t>New directory entry type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Link</a:t>
            </a:r>
            <a:r>
              <a:rPr lang="en-US">
                <a:latin typeface="Helvetica" charset="0"/>
                <a:ea typeface="MS PGothic" charset="0"/>
              </a:rPr>
              <a:t> – another name (pointer) to an existing file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Resolve the link </a:t>
            </a:r>
            <a:r>
              <a:rPr lang="en-US">
                <a:latin typeface="Helvetica" charset="0"/>
                <a:ea typeface="MS PGothic" charset="0"/>
              </a:rPr>
              <a:t>– follow pointer to locate the file</a:t>
            </a:r>
            <a:endParaRPr lang="en-US" b="1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19B8-678C-8E44-ABF6-4AE90F1E3017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Final Exam time scheduled by registrar: Saturday, 5/6, 8-11 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Mass storage</a:t>
            </a:r>
          </a:p>
          <a:p>
            <a:pPr lvl="2"/>
            <a:r>
              <a:rPr lang="en-US" dirty="0" smtClean="0"/>
              <a:t>File system intro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concepts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028AF67-3AFF-574F-A07B-7B3657BA7DD5}" type="datetime1">
              <a:rPr lang="en-US" smtClean="0">
                <a:latin typeface="Garamond"/>
                <a:cs typeface="Garamond"/>
              </a:rPr>
              <a:t>3/22/17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File Sharing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Sharing of files on multi-user systems is desirable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Sharing may be done through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protection</a:t>
            </a:r>
            <a:r>
              <a:rPr lang="en-US" dirty="0">
                <a:latin typeface="Helvetica" charset="0"/>
                <a:ea typeface="MS PGothic" charset="0"/>
              </a:rPr>
              <a:t> scheme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 distributed systems, files may be shared across a network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Network File System (NFS) is a common distributed file-sharing method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multi-user system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User IDs </a:t>
            </a:r>
            <a:r>
              <a:rPr lang="en-US" dirty="0">
                <a:latin typeface="Helvetica" charset="0"/>
                <a:ea typeface="MS PGothic" charset="0"/>
              </a:rPr>
              <a:t>identify users, allowing permissions and protections to be per-user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Group IDs </a:t>
            </a:r>
            <a:r>
              <a:rPr lang="en-US" dirty="0">
                <a:latin typeface="Helvetica" charset="0"/>
                <a:ea typeface="MS PGothic" charset="0"/>
              </a:rPr>
              <a:t>allow users to be in groups, permitting group access rights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Owner of a file / directory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Group of a file / directory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047-FA13-3447-AC05-DB4AD0CC5545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9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File Sharing – Remote File Systems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Uses networking to allow file system access between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Manually via programs like FTP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Automatically, seamlessly using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distributed file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Semi automatically via the</a:t>
            </a:r>
            <a:r>
              <a:rPr lang="en-US" b="1" dirty="0">
                <a:solidFill>
                  <a:schemeClr val="tx2"/>
                </a:solidFill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world wide web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Client-server </a:t>
            </a:r>
            <a:r>
              <a:rPr lang="en-US" dirty="0">
                <a:latin typeface="Helvetica" charset="0"/>
                <a:ea typeface="MS PGothic" charset="0"/>
              </a:rPr>
              <a:t>model allows clients to mount remote file systems from servers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Server can serve multiple clients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Client and user-on-client identification is insecure or complicated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NFS</a:t>
            </a:r>
            <a:r>
              <a:rPr lang="en-US" dirty="0">
                <a:latin typeface="Helvetica" charset="0"/>
                <a:ea typeface="MS PGothic" charset="0"/>
              </a:rPr>
              <a:t> is standard UNIX client-server file sharing protocol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CIFS</a:t>
            </a:r>
            <a:r>
              <a:rPr lang="en-US" dirty="0">
                <a:latin typeface="Helvetica" charset="0"/>
                <a:ea typeface="MS PGothic" charset="0"/>
              </a:rPr>
              <a:t> is standard Windows protocol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Standard operating system file calls are translated into remote calls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Distributed Information Systems </a:t>
            </a:r>
            <a:r>
              <a:rPr lang="en-US" b="1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distributed naming services</a:t>
            </a:r>
            <a:r>
              <a:rPr lang="en-US" b="1" dirty="0">
                <a:latin typeface="Helvetica" charset="0"/>
                <a:ea typeface="MS PGothic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such as LDAP, DNS, NIS, Active Directory implement unified access to information needed for remote computing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8ED-379F-FA42-8109-B059BBD277FA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File Sharing – Consistency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Specify how multiple users are to access a shared file simultaneously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Similar to </a:t>
            </a:r>
            <a:r>
              <a:rPr lang="en-US" dirty="0" err="1">
                <a:latin typeface="Helvetica" charset="0"/>
                <a:ea typeface="MS PGothic" charset="0"/>
              </a:rPr>
              <a:t>Ch</a:t>
            </a:r>
            <a:r>
              <a:rPr lang="en-US" dirty="0">
                <a:latin typeface="Helvetica" charset="0"/>
                <a:ea typeface="MS PGothic" charset="0"/>
              </a:rPr>
              <a:t> 5 process synchronization algorithms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Tend to be less complex due to disk I/O and network latency (for remote file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Andrew File System (AFS) implemented complex remote file sharing semantics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Unix file system (UFS) implements: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Writes to an open file visible immediately to other users of the same open file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Sharing file pointer to allow multiple users to read and write concurrently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AFS has session semantics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Writes only visible to sessions starting after the file is closed</a:t>
            </a: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C78D-A2F9-5B43-9B69-B005B3A23E64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9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Protection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File owner/creator should be able to control: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what can be done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by whom</a:t>
            </a:r>
          </a:p>
          <a:p>
            <a:r>
              <a:rPr lang="en-US">
                <a:latin typeface="Helvetica" charset="0"/>
                <a:ea typeface="MS PGothic" charset="0"/>
              </a:rPr>
              <a:t>Types of access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Read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Write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Execute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Append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Delete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58AB-F7EB-174C-8EFD-00CEBB0EF43E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Access Lists and Groups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4289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Mode </a:t>
            </a:r>
            <a:r>
              <a:rPr lang="en-US" dirty="0">
                <a:latin typeface="Helvetica" charset="0"/>
                <a:ea typeface="MS PGothic" charset="0"/>
              </a:rPr>
              <a:t>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</a:t>
            </a:r>
            <a:r>
              <a:rPr lang="en-US" sz="800" dirty="0">
                <a:latin typeface="Helvetica" charset="0"/>
                <a:ea typeface="MS PGothic" charset="0"/>
              </a:rPr>
              <a:t>	</a:t>
            </a:r>
            <a:r>
              <a:rPr lang="en-US" sz="1600" dirty="0">
                <a:latin typeface="Helvetica" charset="0"/>
                <a:ea typeface="MS PGothic" charset="0"/>
              </a:rPr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a) </a:t>
            </a:r>
            <a:r>
              <a:rPr lang="en-US" sz="1600" b="1" dirty="0">
                <a:latin typeface="Helvetica" charset="0"/>
                <a:ea typeface="MS PGothic" charset="0"/>
              </a:rPr>
              <a:t>owner access</a:t>
            </a:r>
            <a:r>
              <a:rPr lang="en-US" sz="1600" dirty="0">
                <a:latin typeface="Helvetica" charset="0"/>
                <a:ea typeface="MS PGothic" charset="0"/>
              </a:rPr>
              <a:t> 	7	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	1 1 1</a:t>
            </a:r>
            <a:br>
              <a:rPr lang="en-US" sz="1600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b) </a:t>
            </a:r>
            <a:r>
              <a:rPr lang="en-US" sz="1600" b="1" dirty="0">
                <a:latin typeface="Helvetica" charset="0"/>
                <a:ea typeface="MS PGothic" charset="0"/>
                <a:sym typeface="Symbol" charset="0"/>
              </a:rPr>
              <a:t>group access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c) </a:t>
            </a:r>
            <a:r>
              <a:rPr lang="en-US" sz="1600" b="1" dirty="0">
                <a:latin typeface="Helvetica" charset="0"/>
                <a:ea typeface="MS PGothic" charset="0"/>
                <a:sym typeface="Symbol" charset="0"/>
              </a:rPr>
              <a:t>public access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Ask manager to create a group (unique name), say G, and add some users to the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For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a particular file (say </a:t>
            </a:r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game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) or subdirectory, define an appropriate access.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8E2A-80C7-384F-AF9E-AF228B1B64A8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4036" name="Rectangle 13"/>
          <p:cNvSpPr>
            <a:spLocks noChangeArrowheads="1"/>
          </p:cNvSpPr>
          <p:nvPr/>
        </p:nvSpPr>
        <p:spPr bwMode="auto">
          <a:xfrm>
            <a:off x="798513" y="5486400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charset="0"/>
              </a:rPr>
              <a:t>Attach a group to a file</a:t>
            </a:r>
            <a:br>
              <a:rPr kumimoji="1" lang="en-US">
                <a:latin typeface="Arial" charset="0"/>
                <a:sym typeface="Symbol" charset="0"/>
              </a:rPr>
            </a:br>
            <a:r>
              <a:rPr kumimoji="1" lang="en-US">
                <a:latin typeface="Arial" charset="0"/>
                <a:sym typeface="Symbol" charset="0"/>
              </a:rPr>
              <a:t>	         </a:t>
            </a:r>
            <a:r>
              <a:rPr kumimoji="1" lang="en-US" b="1">
                <a:latin typeface="Courier New" charset="0"/>
                <a:cs typeface="Courier New" charset="0"/>
                <a:sym typeface="Symbol" charset="0"/>
              </a:rPr>
              <a:t>chgrp     G    game</a:t>
            </a:r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08512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606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Windows 7 Access-Control List Management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18AD-D26B-5845-88C1-57475986EE9F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5059" name="Picture 2" descr="11_1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96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A Sample UNIX Directory Listing</a:t>
            </a:r>
          </a:p>
        </p:txBody>
      </p:sp>
      <p:pic>
        <p:nvPicPr>
          <p:cNvPr id="4608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3" b="26543"/>
          <a:stretch>
            <a:fillRect/>
          </a:stretch>
        </p:blipFill>
        <p:spPr>
          <a:xfrm>
            <a:off x="1965158" y="1143000"/>
            <a:ext cx="5197642" cy="1828800"/>
          </a:xfrm>
          <a:noFill/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3048000"/>
            <a:ext cx="8229600" cy="308292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Info generated using 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–l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First column: access rights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</a:t>
            </a:r>
            <a:r>
              <a:rPr lang="en-US" dirty="0" smtClean="0"/>
              <a:t> indicates directory</a:t>
            </a:r>
          </a:p>
          <a:p>
            <a:pPr lvl="1"/>
            <a:r>
              <a:rPr lang="en-US" dirty="0" smtClean="0"/>
              <a:t>Followed by rights for user, group, others</a:t>
            </a:r>
          </a:p>
          <a:p>
            <a:r>
              <a:rPr lang="en-US" dirty="0" smtClean="0"/>
              <a:t>Second column: # links/directories inside a directory</a:t>
            </a:r>
          </a:p>
          <a:p>
            <a:r>
              <a:rPr lang="en-US" dirty="0" smtClean="0"/>
              <a:t>Third column: user ID (e.g., </a:t>
            </a:r>
            <a:r>
              <a:rPr lang="en-US" dirty="0" err="1" smtClean="0">
                <a:latin typeface="Courier New"/>
                <a:cs typeface="Courier New"/>
              </a:rPr>
              <a:t>pbg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Fourth column: group ID (e.g., </a:t>
            </a:r>
            <a:r>
              <a:rPr lang="en-US" dirty="0" smtClean="0">
                <a:latin typeface="Courier New"/>
                <a:cs typeface="Courier New"/>
              </a:rPr>
              <a:t>staff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Fifth column: file size in bytes</a:t>
            </a:r>
          </a:p>
          <a:p>
            <a:pPr lvl="1"/>
            <a:r>
              <a:rPr lang="en-US" dirty="0" smtClean="0"/>
              <a:t>Directory size always 512 in this example—doesn’t show size of files inside</a:t>
            </a:r>
          </a:p>
          <a:p>
            <a:r>
              <a:rPr lang="en-US" dirty="0" smtClean="0"/>
              <a:t>Sixth column: last date/time modified</a:t>
            </a:r>
          </a:p>
          <a:p>
            <a:r>
              <a:rPr lang="en-US" dirty="0" smtClean="0"/>
              <a:t>Seventh column: file/directory name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8B2-A07F-1642-89A9-1424013448D8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issues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file system allocate space for a new file?</a:t>
            </a:r>
          </a:p>
          <a:p>
            <a:r>
              <a:rPr lang="en-US" dirty="0" smtClean="0"/>
              <a:t>How do different allocation schemes affect the way files are accessed?</a:t>
            </a:r>
          </a:p>
          <a:p>
            <a:r>
              <a:rPr lang="en-US" dirty="0" smtClean="0"/>
              <a:t>How does the file system store information about each file (metadata)?</a:t>
            </a:r>
          </a:p>
          <a:p>
            <a:r>
              <a:rPr lang="en-US" dirty="0" smtClean="0"/>
              <a:t>What are the different types of file systems and how do they differ?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194B-72A7-1F41-A7C6-5F51888965E3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7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File system </a:t>
            </a:r>
            <a:r>
              <a:rPr lang="en-US" dirty="0" smtClean="0"/>
              <a:t>implementation</a:t>
            </a:r>
          </a:p>
          <a:p>
            <a:endParaRPr lang="en-US" dirty="0"/>
          </a:p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Final Exam time scheduled by registrar: Saturday, 5/6, 8-11 AM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963763-BD63-1C40-B3C6-25107FB185E1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868-CCED-AC4C-A324-5A94283166C9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40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Magnetic disks</a:t>
            </a:r>
          </a:p>
          <a:p>
            <a:pPr lvl="1"/>
            <a:r>
              <a:rPr lang="en-US" dirty="0" smtClean="0"/>
              <a:t>Performance takes into account:</a:t>
            </a:r>
          </a:p>
          <a:p>
            <a:pPr lvl="2"/>
            <a:r>
              <a:rPr lang="en-US" dirty="0" smtClean="0"/>
              <a:t>Seek time: time for head to move from track to track</a:t>
            </a:r>
          </a:p>
          <a:p>
            <a:pPr lvl="2"/>
            <a:r>
              <a:rPr lang="en-US" dirty="0" smtClean="0"/>
              <a:t>Rotation time: time for platter to turn to appropriate sector</a:t>
            </a:r>
          </a:p>
          <a:p>
            <a:pPr lvl="2"/>
            <a:r>
              <a:rPr lang="en-US" dirty="0" smtClean="0"/>
              <a:t>Transfer time: time to read one sector</a:t>
            </a:r>
          </a:p>
          <a:p>
            <a:pPr lvl="1"/>
            <a:r>
              <a:rPr lang="en-US" dirty="0" smtClean="0"/>
              <a:t>Mechanical nature makes random access slow, streaming access faster</a:t>
            </a:r>
          </a:p>
          <a:p>
            <a:pPr lvl="1"/>
            <a:r>
              <a:rPr lang="en-US" dirty="0" smtClean="0"/>
              <a:t>Disk scheduling reduces overhead for multiple requests</a:t>
            </a:r>
          </a:p>
          <a:p>
            <a:pPr lvl="2"/>
            <a:r>
              <a:rPr lang="en-US" dirty="0" smtClean="0"/>
              <a:t>FCFS: first-come, first-served</a:t>
            </a:r>
          </a:p>
          <a:p>
            <a:pPr lvl="2"/>
            <a:r>
              <a:rPr lang="en-US" dirty="0" smtClean="0"/>
              <a:t>SSTF: order requests based on seek time</a:t>
            </a:r>
          </a:p>
          <a:p>
            <a:pPr lvl="2"/>
            <a:r>
              <a:rPr lang="en-US" dirty="0" smtClean="0"/>
              <a:t>SCAN / C-SCAN: move disk arm in one direction, then back</a:t>
            </a:r>
          </a:p>
          <a:p>
            <a:pPr lvl="3"/>
            <a:r>
              <a:rPr lang="en-US" dirty="0" smtClean="0"/>
              <a:t>Go all the way to inner/outer tracks</a:t>
            </a:r>
          </a:p>
          <a:p>
            <a:pPr lvl="3"/>
            <a:r>
              <a:rPr lang="en-US" dirty="0" smtClean="0"/>
              <a:t>SCAN reads both directions; C-SCAN reads in one</a:t>
            </a:r>
          </a:p>
          <a:p>
            <a:pPr lvl="2"/>
            <a:r>
              <a:rPr lang="en-US" dirty="0" smtClean="0"/>
              <a:t>LOOK / C-LOOK: like SCAN / C-SCAN, but stop at innermost / outermost request</a:t>
            </a:r>
          </a:p>
          <a:p>
            <a:r>
              <a:rPr lang="en-US" dirty="0" smtClean="0"/>
              <a:t>Solid state disks</a:t>
            </a:r>
          </a:p>
          <a:p>
            <a:pPr lvl="1"/>
            <a:r>
              <a:rPr lang="en-US" dirty="0" smtClean="0"/>
              <a:t>Faster, require no scheduling (other than FCFS)</a:t>
            </a:r>
          </a:p>
          <a:p>
            <a:pPr lvl="1"/>
            <a:r>
              <a:rPr lang="en-US" dirty="0" smtClean="0"/>
              <a:t>More expensive, shorter lifetime than magnetic disk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01A2-FCF1-9F46-8A44-33438A383612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 system</a:t>
            </a:r>
            <a:r>
              <a:rPr lang="en-US" dirty="0" smtClean="0"/>
              <a:t>: data structure stored on persistent medium with two distinct parts</a:t>
            </a:r>
          </a:p>
          <a:p>
            <a:pPr lvl="1"/>
            <a:r>
              <a:rPr lang="en-US" dirty="0" smtClean="0"/>
              <a:t>Files: named collection of persistent data + access control</a:t>
            </a:r>
          </a:p>
          <a:p>
            <a:pPr lvl="1"/>
            <a:r>
              <a:rPr lang="en-US" dirty="0" smtClean="0"/>
              <a:t>Directory structure: hierarchical organization of files</a:t>
            </a:r>
          </a:p>
          <a:p>
            <a:r>
              <a:rPr lang="en-US" dirty="0" smtClean="0"/>
              <a:t>Crash and storage error tolerance</a:t>
            </a:r>
          </a:p>
          <a:p>
            <a:pPr lvl="1"/>
            <a:r>
              <a:rPr lang="en-US" dirty="0" smtClean="0"/>
              <a:t>Operating system crashes (and disk errors) leave file system in a valid state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Achieve close to hardware limit in the average case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F12-7FF3-344B-9DC1-EBC0A09C4797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8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File ADT</a:t>
            </a:r>
            <a:endParaRPr lang="en-US" dirty="0"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unit of logical storage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Abstract away low-level details of storage device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Contiguous </a:t>
            </a:r>
            <a:r>
              <a:rPr lang="en-US" dirty="0">
                <a:latin typeface="Arial"/>
                <a:ea typeface="MS PGothic" charset="0"/>
                <a:cs typeface="Arial"/>
              </a:rPr>
              <a:t>logical address space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Generally, files store one of two types of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Data (numeric, character, binary)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Program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Mapped to disk blocks (sectors)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Smallest unit of disk access usually 1 sector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Internal fragmentation common: why?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Wasted space at end of last sector</a:t>
            </a:r>
          </a:p>
          <a:p>
            <a:pPr lvl="2"/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A91-956E-A940-AC11-8411FD823ACB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4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MS PGothic" charset="0"/>
                <a:cs typeface="Arial"/>
              </a:rPr>
              <a:t>Types defined by structure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Text file: 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set of characters organized into lines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Source file: 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set of functions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Executable file: </a:t>
            </a:r>
            <a:r>
              <a:rPr lang="en-US" dirty="0" smtClean="0">
                <a:solidFill>
                  <a:srgbClr val="000000"/>
                </a:solidFill>
                <a:ea typeface="MS PGothic" charset="0"/>
                <a:cs typeface="Arial"/>
              </a:rPr>
              <a:t>code loader 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can bring into memory and </a:t>
            </a:r>
            <a:r>
              <a:rPr lang="en-US" dirty="0" smtClean="0">
                <a:solidFill>
                  <a:srgbClr val="000000"/>
                </a:solidFill>
                <a:ea typeface="MS PGothic" charset="0"/>
                <a:cs typeface="Arial"/>
              </a:rPr>
              <a:t>run</a:t>
            </a:r>
            <a:endParaRPr lang="en-US" dirty="0">
              <a:solidFill>
                <a:srgbClr val="000000"/>
              </a:solidFill>
              <a:ea typeface="MS PGothic" charset="0"/>
              <a:cs typeface="Aria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More specific types determined by </a:t>
            </a:r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file extensions</a:t>
            </a:r>
          </a:p>
          <a:p>
            <a:pPr lvl="2"/>
            <a:r>
              <a:rPr lang="en-US" dirty="0">
                <a:ea typeface="MS PGothic" charset="0"/>
                <a:cs typeface="Arial"/>
              </a:rPr>
              <a:t>Creating application may be stored with file</a:t>
            </a:r>
          </a:p>
          <a:p>
            <a:pPr lvl="2"/>
            <a:r>
              <a:rPr lang="en-US" dirty="0">
                <a:ea typeface="MS PGothic" charset="0"/>
                <a:cs typeface="Arial"/>
              </a:rPr>
              <a:t>May be strictly enforced by OS (Mac OS) or simply used as hints (UNIX)</a:t>
            </a:r>
          </a:p>
          <a:p>
            <a:r>
              <a:rPr lang="en-US" dirty="0" smtClean="0"/>
              <a:t>Structure often imposed by application,</a:t>
            </a:r>
            <a:r>
              <a:rPr lang="en-US" dirty="0"/>
              <a:t> </a:t>
            </a:r>
            <a:r>
              <a:rPr lang="en-US" dirty="0" smtClean="0"/>
              <a:t>not OS</a:t>
            </a:r>
          </a:p>
          <a:p>
            <a:pPr lvl="1"/>
            <a:r>
              <a:rPr lang="en-US" dirty="0" smtClean="0"/>
              <a:t>What’s downside of OS directly supporting many structures?</a:t>
            </a:r>
          </a:p>
          <a:p>
            <a:pPr lvl="2"/>
            <a:r>
              <a:rPr lang="en-US" dirty="0" smtClean="0"/>
              <a:t>OS complex, slow; files may be required to match OS structure</a:t>
            </a:r>
          </a:p>
          <a:p>
            <a:pPr lvl="1"/>
            <a:r>
              <a:rPr lang="en-US" dirty="0" smtClean="0"/>
              <a:t>At a minimum, what file type/structure must OS support?</a:t>
            </a:r>
          </a:p>
          <a:p>
            <a:pPr lvl="2"/>
            <a:r>
              <a:rPr lang="en-US" dirty="0" smtClean="0"/>
              <a:t>Executable files so system can run/load program</a:t>
            </a:r>
          </a:p>
          <a:p>
            <a:pPr lvl="2"/>
            <a:r>
              <a:rPr lang="en-US" dirty="0" smtClean="0"/>
              <a:t>Other files can be represented as raw data; interpreted by app</a:t>
            </a:r>
          </a:p>
          <a:p>
            <a:pPr lvl="3"/>
            <a:r>
              <a:rPr lang="en-US" dirty="0" smtClean="0"/>
              <a:t>Control characters can simulate more restrictive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278D-248D-374D-BDAA-72E114EB6A32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attributes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File system tracks attributes within directory structure</a:t>
            </a:r>
          </a:p>
          <a:p>
            <a:pPr lvl="1"/>
            <a:r>
              <a:rPr lang="en-US" dirty="0" smtClean="0"/>
              <a:t>Name: only info kept in human-readable form</a:t>
            </a:r>
          </a:p>
          <a:p>
            <a:pPr lvl="1"/>
            <a:r>
              <a:rPr lang="en-US" dirty="0" smtClean="0"/>
              <a:t>Identifier: unique number identifies file within file system</a:t>
            </a:r>
          </a:p>
          <a:p>
            <a:pPr lvl="1"/>
            <a:r>
              <a:rPr lang="en-US" dirty="0" smtClean="0"/>
              <a:t>Type: needed for systems that support different types</a:t>
            </a:r>
          </a:p>
          <a:p>
            <a:pPr lvl="1"/>
            <a:r>
              <a:rPr lang="en-US" dirty="0" smtClean="0"/>
              <a:t>Location: pointer to file location on device</a:t>
            </a:r>
          </a:p>
          <a:p>
            <a:pPr lvl="1"/>
            <a:r>
              <a:rPr lang="en-US" dirty="0" smtClean="0"/>
              <a:t>Size: current file size</a:t>
            </a:r>
          </a:p>
          <a:p>
            <a:pPr lvl="1"/>
            <a:r>
              <a:rPr lang="en-US" dirty="0" smtClean="0"/>
              <a:t>Protection: controls who can do reading, writing, executing</a:t>
            </a:r>
          </a:p>
          <a:p>
            <a:pPr lvl="1"/>
            <a:r>
              <a:rPr lang="en-US" dirty="0" smtClean="0"/>
              <a:t>Time, date, and user identification: data for protection, security, and usage monitoring</a:t>
            </a:r>
          </a:p>
          <a:p>
            <a:r>
              <a:rPr lang="en-US" dirty="0" smtClean="0"/>
              <a:t>Many variations, including extended file attributes such as file checksum</a:t>
            </a:r>
          </a:p>
          <a:p>
            <a:r>
              <a:rPr lang="en-US" dirty="0" smtClean="0"/>
              <a:t>Directory structure kept on disk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B7D3-8AEC-0341-A5D5-3BBFECE49834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Operations provide </a:t>
            </a:r>
            <a:r>
              <a:rPr lang="en-US" dirty="0" smtClean="0"/>
              <a:t>programmer interface to file system</a:t>
            </a:r>
          </a:p>
          <a:p>
            <a:r>
              <a:rPr lang="en-US" dirty="0" smtClean="0"/>
              <a:t>What operations should file system provide?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Write – at write pointer location</a:t>
            </a:r>
          </a:p>
          <a:p>
            <a:pPr lvl="1"/>
            <a:r>
              <a:rPr lang="en-US" dirty="0" smtClean="0"/>
              <a:t>Read – at read pointer location</a:t>
            </a:r>
          </a:p>
          <a:p>
            <a:pPr lvl="1"/>
            <a:r>
              <a:rPr lang="en-US" dirty="0" smtClean="0"/>
              <a:t>Reposition within file - seek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Truncate – remove some data from file without deleting entire file</a:t>
            </a:r>
          </a:p>
          <a:p>
            <a:pPr lvl="1"/>
            <a:r>
              <a:rPr lang="en-US" dirty="0" smtClean="0"/>
              <a:t>Open(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search the directory structure on disk for entry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, and move the content of entry to memory</a:t>
            </a:r>
          </a:p>
          <a:p>
            <a:pPr lvl="1"/>
            <a:r>
              <a:rPr lang="en-US" dirty="0" smtClean="0"/>
              <a:t>Close 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move the content of entry Fi in memory to directory structure on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BFB1-9EE2-E843-BF84-58C6590F8BA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Working with open files</a:t>
            </a:r>
            <a:endParaRPr lang="en-US" dirty="0">
              <a:ea typeface="MS PGothic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ea typeface="MS PGothic" charset="0"/>
                <a:cs typeface="Arial"/>
              </a:rPr>
              <a:t>Open-file table: tracks open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files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Should table be kept on per-user basis or centrally?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Central table: easier to manage removal of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table entries if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multiple readers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Per-user table: easier to track position of multiple readers</a:t>
            </a:r>
            <a:endParaRPr lang="en-US" dirty="0" smtClean="0">
              <a:latin typeface="Arial"/>
              <a:ea typeface="MS PGothic" charset="0"/>
              <a:cs typeface="Arial"/>
            </a:endParaRP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Solution: some information kept on per-process basis, other info kept in single system-wide table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Per-process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File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 to last read/write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location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Access rights: operations allowed by this process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Centralized info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-open count</a:t>
            </a:r>
            <a:r>
              <a:rPr lang="en-US" dirty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number of processes accessing file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Table entry can be removed when count == 0</a:t>
            </a:r>
            <a:endParaRPr lang="en-US" dirty="0" smtClean="0">
              <a:latin typeface="Arial"/>
              <a:ea typeface="MS PGothic" charset="0"/>
              <a:cs typeface="Arial"/>
            </a:endParaRP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Disk </a:t>
            </a:r>
            <a:r>
              <a:rPr lang="en-US" dirty="0">
                <a:latin typeface="Arial"/>
                <a:ea typeface="MS PGothic" charset="0"/>
                <a:cs typeface="Arial"/>
              </a:rPr>
              <a:t>location of the file: cache of data access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information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2168-A913-9049-9610-F59C0AD9014C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16138</TotalTime>
  <Words>2001</Words>
  <Application>Microsoft Macintosh PowerPoint</Application>
  <PresentationFormat>On-screen Show (4:3)</PresentationFormat>
  <Paragraphs>367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EECE.4810/EECE.5730 Operating Systems</vt:lpstr>
      <vt:lpstr>Lecture outline</vt:lpstr>
      <vt:lpstr>Review: Storage Devices</vt:lpstr>
      <vt:lpstr>Review: File System Abstraction</vt:lpstr>
      <vt:lpstr>File ADT</vt:lpstr>
      <vt:lpstr>File structures</vt:lpstr>
      <vt:lpstr>File attributes</vt:lpstr>
      <vt:lpstr>File Operations</vt:lpstr>
      <vt:lpstr>Working with open files</vt:lpstr>
      <vt:lpstr>File accesses</vt:lpstr>
      <vt:lpstr>Directory structure</vt:lpstr>
      <vt:lpstr>Directory operations</vt:lpstr>
      <vt:lpstr>Directory Organization</vt:lpstr>
      <vt:lpstr>Single-Level Directory</vt:lpstr>
      <vt:lpstr>Two-Level Directory</vt:lpstr>
      <vt:lpstr>Tree-Structured Directories</vt:lpstr>
      <vt:lpstr>Tree-Structured Directories (Cont)</vt:lpstr>
      <vt:lpstr>Acyclic-Graph Directories</vt:lpstr>
      <vt:lpstr>Acyclic-Graph Directories (Cont.)</vt:lpstr>
      <vt:lpstr>File Sharing</vt:lpstr>
      <vt:lpstr>File Sharing – Remote File Systems</vt:lpstr>
      <vt:lpstr>File Sharing – Consistency Semantics</vt:lpstr>
      <vt:lpstr>Protection</vt:lpstr>
      <vt:lpstr>Access Lists and Groups</vt:lpstr>
      <vt:lpstr>Windows 7 Access-Control List Management</vt:lpstr>
      <vt:lpstr>A Sample UNIX Directory Listing</vt:lpstr>
      <vt:lpstr>File system issues to be discussed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4213</cp:revision>
  <cp:lastPrinted>2017-02-21T14:12:18Z</cp:lastPrinted>
  <dcterms:created xsi:type="dcterms:W3CDTF">2006-04-03T05:03:01Z</dcterms:created>
  <dcterms:modified xsi:type="dcterms:W3CDTF">2017-03-22T15:29:58Z</dcterms:modified>
</cp:coreProperties>
</file>