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705" r:id="rId4"/>
    <p:sldId id="707" r:id="rId5"/>
    <p:sldId id="708" r:id="rId6"/>
    <p:sldId id="712" r:id="rId7"/>
    <p:sldId id="719" r:id="rId8"/>
    <p:sldId id="720" r:id="rId9"/>
    <p:sldId id="729" r:id="rId10"/>
    <p:sldId id="732" r:id="rId11"/>
    <p:sldId id="733" r:id="rId12"/>
    <p:sldId id="766" r:id="rId13"/>
    <p:sldId id="736" r:id="rId14"/>
    <p:sldId id="737" r:id="rId15"/>
    <p:sldId id="741" r:id="rId16"/>
    <p:sldId id="742" r:id="rId17"/>
    <p:sldId id="743" r:id="rId18"/>
    <p:sldId id="744" r:id="rId19"/>
    <p:sldId id="745" r:id="rId20"/>
    <p:sldId id="746" r:id="rId21"/>
    <p:sldId id="747" r:id="rId22"/>
    <p:sldId id="748" r:id="rId23"/>
    <p:sldId id="749" r:id="rId24"/>
    <p:sldId id="750" r:id="rId25"/>
    <p:sldId id="751" r:id="rId26"/>
    <p:sldId id="752" r:id="rId27"/>
    <p:sldId id="753" r:id="rId28"/>
    <p:sldId id="754" r:id="rId29"/>
    <p:sldId id="755" r:id="rId30"/>
    <p:sldId id="756" r:id="rId31"/>
    <p:sldId id="757" r:id="rId32"/>
    <p:sldId id="759" r:id="rId33"/>
    <p:sldId id="760" r:id="rId34"/>
    <p:sldId id="761" r:id="rId35"/>
    <p:sldId id="762" r:id="rId36"/>
    <p:sldId id="763" r:id="rId37"/>
    <p:sldId id="620" r:id="rId38"/>
    <p:sldId id="547" r:id="rId3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95" d="100"/>
          <a:sy n="95" d="100"/>
        </p:scale>
        <p:origin x="-984" y="-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B8402F8-9A09-D24A-8D77-A0A90F4800CA}" type="slidenum">
              <a:rPr lang="en-US">
                <a:latin typeface="Times New Roman" charset="0"/>
              </a:rPr>
              <a:pPr/>
              <a:t>15</a:t>
            </a:fld>
            <a:endParaRPr lang="en-US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1C59BB2-300F-004F-9C8D-9E09D99D46A1}" type="slidenum">
              <a:rPr lang="en-US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259904B-7151-D547-A1FE-0F29618FDEBF}" type="slidenum">
              <a:rPr lang="en-US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7227D5E-BEA3-334B-A199-9512DC9DC27F}" type="slidenum">
              <a:rPr lang="en-US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9FBF5F1-8741-E841-9D5B-1F8BB353E9E7}" type="slidenum">
              <a:rPr lang="en-US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8DA6664-D574-D14A-93FD-6DD2102AC6A2}" type="slidenum">
              <a:rPr lang="en-US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9DEAFD1-6599-CB43-819E-91E55D1BCF07}" type="slidenum">
              <a:rPr lang="en-US">
                <a:latin typeface="Times New Roman" charset="0"/>
              </a:rPr>
              <a:pPr/>
              <a:t>23</a:t>
            </a:fld>
            <a:endParaRPr lang="en-US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F131B8C-FE5B-9145-9901-C3AB960EB661}" type="slidenum">
              <a:rPr lang="en-US">
                <a:latin typeface="Times New Roman" charset="0"/>
              </a:rPr>
              <a:pPr/>
              <a:t>25</a:t>
            </a:fld>
            <a:endParaRPr lang="en-US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FFCC3CE-981D-9B44-8A71-9327537487A4}" type="slidenum">
              <a:rPr lang="en-US">
                <a:latin typeface="Times New Roman" charset="0"/>
              </a:rPr>
              <a:pPr/>
              <a:t>3</a:t>
            </a:fld>
            <a:endParaRPr lang="en-US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E1EA979-93CC-B14C-88E9-8CEA0B66B7DE}" type="slidenum">
              <a:rPr lang="en-US">
                <a:latin typeface="Times New Roman" charset="0"/>
              </a:rPr>
              <a:pPr/>
              <a:t>26</a:t>
            </a:fld>
            <a:endParaRPr lang="en-US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C75BD92F-C4A6-7D49-8AAD-B4D686C04D0A}" type="slidenum">
              <a:rPr lang="en-US">
                <a:latin typeface="Times New Roman" charset="0"/>
              </a:rPr>
              <a:pPr/>
              <a:t>27</a:t>
            </a:fld>
            <a:endParaRPr lang="en-US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7B9F29F-6075-C446-BBB5-27A86A59E98E}" type="slidenum">
              <a:rPr lang="en-US">
                <a:latin typeface="Times New Roman" charset="0"/>
              </a:rPr>
              <a:pPr/>
              <a:t>28</a:t>
            </a:fld>
            <a:endParaRPr lang="en-US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C706812-BEE8-914E-93F8-1AFF62EC26F3}" type="slidenum">
              <a:rPr lang="en-US">
                <a:latin typeface="Times New Roman" charset="0"/>
              </a:rPr>
              <a:pPr/>
              <a:t>29</a:t>
            </a:fld>
            <a:endParaRPr lang="en-US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6ABA420-14B2-6C49-A58B-FEAE74ED0038}" type="slidenum">
              <a:rPr lang="en-US">
                <a:latin typeface="Times New Roman" charset="0"/>
              </a:rPr>
              <a:pPr/>
              <a:t>30</a:t>
            </a:fld>
            <a:endParaRPr lang="en-US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61A8576-0584-AB49-A38E-599D07F68FCB}" type="slidenum">
              <a:rPr lang="en-US">
                <a:latin typeface="Times New Roman" charset="0"/>
              </a:rPr>
              <a:pPr/>
              <a:t>32</a:t>
            </a:fld>
            <a:endParaRPr lang="en-US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4975AF6-4964-6343-8E23-B566E0211A03}" type="slidenum">
              <a:rPr lang="en-US">
                <a:latin typeface="Times New Roman" charset="0"/>
              </a:rPr>
              <a:pPr/>
              <a:t>33</a:t>
            </a:fld>
            <a:endParaRPr lang="en-US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EACD601-1EE5-CA40-9C1C-295D5A973030}" type="slidenum">
              <a:rPr lang="en-US">
                <a:latin typeface="Times New Roman" charset="0"/>
              </a:rPr>
              <a:pPr/>
              <a:t>34</a:t>
            </a:fld>
            <a:endParaRPr lang="en-US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024C08F-645E-5C42-A78B-7B1BAB26169D}" type="slidenum">
              <a:rPr lang="en-US">
                <a:latin typeface="Times New Roman" charset="0"/>
              </a:rPr>
              <a:pPr/>
              <a:t>4</a:t>
            </a:fld>
            <a:endParaRPr lang="en-US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43938E3-33C4-6A41-B2CD-723CF81D3077}" type="slidenum">
              <a:rPr lang="en-US">
                <a:latin typeface="Times New Roman" charset="0"/>
              </a:rPr>
              <a:pPr/>
              <a:t>5</a:t>
            </a:fld>
            <a:endParaRPr lang="en-US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C058232-FBA1-D544-961D-52D199E4706B}" type="slidenum">
              <a:rPr lang="en-US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DAD04A2-7D46-8740-AEB9-184E50C0350D}" type="slidenum">
              <a:rPr lang="en-US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8647B34-1159-844D-96DA-45FE1B051995}" type="slidenum">
              <a:rPr lang="en-US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783CEC8-6B73-A542-BBB1-9CA870723755}" type="slidenum">
              <a:rPr lang="en-US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783CEC8-6B73-A542-BBB1-9CA870723755}" type="slidenum">
              <a:rPr lang="en-US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503C5E-48CD-914C-B41F-72BFB54F1E77}" type="datetime1">
              <a:rPr lang="en-US" smtClean="0"/>
              <a:t>3/27/17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E3FAE-F020-DB41-9E90-7568360D2E28}" type="datetime1">
              <a:rPr lang="en-US" smtClean="0"/>
              <a:t>3/27/17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4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4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CCD96-7A16-A948-BB65-105FB7AB3046}" type="datetime1">
              <a:rPr lang="en-US" smtClean="0"/>
              <a:t>3/27/17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4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683A6-C1D2-2843-9B50-D61F4C3F080E}" type="datetime1">
              <a:rPr lang="en-US" smtClean="0"/>
              <a:t>3/27/17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1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453397-2B96-E34D-AF54-504E11C9B87A}" type="datetime1">
              <a:rPr lang="en-US" smtClean="0"/>
              <a:t>3/27/17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825156-6559-9D43-8208-A8F591143BF8}" type="datetime1">
              <a:rPr lang="en-US" smtClean="0"/>
              <a:t>3/27/17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D406B-8E29-4B4B-8620-1F8CF5AB7D80}" type="datetime1">
              <a:rPr lang="en-US" smtClean="0"/>
              <a:t>3/27/17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1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85A358-7858-A044-BA80-CC37709F5282}" type="datetime1">
              <a:rPr lang="en-US" smtClean="0"/>
              <a:t>3/27/17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1A64D-71BE-E347-A269-388127924849}" type="datetime1">
              <a:rPr lang="en-US" smtClean="0"/>
              <a:t>3/27/17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FF6329-51DE-DD45-ABDB-FA27BFCD705B}" type="datetime1">
              <a:rPr lang="en-US" smtClean="0"/>
              <a:t>3/27/17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1580C5-8A89-AC49-ABF4-61F4C9AD3F47}" type="datetime1">
              <a:rPr lang="en-US" smtClean="0"/>
              <a:t>3/27/17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029DF-0CA4-9B49-B01E-349730042761}" type="datetime1">
              <a:rPr lang="en-US" smtClean="0"/>
              <a:t>3/27/17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8FEC6F-29DD-5040-8DB2-C784B0F7AFAC}" type="datetime1">
              <a:rPr lang="en-US" smtClean="0"/>
              <a:t>3/27/17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4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1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4F3699D2-BC3C-AB41-9838-B1D6BB68D3BB}" type="datetime1">
              <a:rPr lang="en-US" smtClean="0"/>
              <a:t>3/27/17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16: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File systems: implementation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issues to be discussed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the file system allocate space for a new file?</a:t>
            </a:r>
          </a:p>
          <a:p>
            <a:r>
              <a:rPr lang="en-US" dirty="0" smtClean="0"/>
              <a:t>How do different allocation schemes affect the way files are accessed?</a:t>
            </a:r>
          </a:p>
          <a:p>
            <a:r>
              <a:rPr lang="en-US" dirty="0" smtClean="0"/>
              <a:t>How does the file system store information about each file (metadata)?</a:t>
            </a:r>
          </a:p>
          <a:p>
            <a:r>
              <a:rPr lang="en-US" dirty="0" smtClean="0"/>
              <a:t>What are the different types of file systems and how do they differ?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87BF-E5A4-6147-85C9-AB0683ABC831}" type="datetime1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7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Layered File System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28600" y="1143001"/>
            <a:ext cx="5181600" cy="49879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Device drivers manage I/O at I/O control layer</a:t>
            </a:r>
          </a:p>
          <a:p>
            <a:pPr lvl="1"/>
            <a:r>
              <a:rPr lang="en-US" dirty="0" smtClean="0"/>
              <a:t>Takes device-specific commands (“read drive 1, cylinder 72, track 2, sector 10”)</a:t>
            </a:r>
          </a:p>
          <a:p>
            <a:r>
              <a:rPr lang="en-US" dirty="0" smtClean="0"/>
              <a:t>Basic file system </a:t>
            </a:r>
          </a:p>
          <a:p>
            <a:pPr lvl="1"/>
            <a:r>
              <a:rPr lang="en-US" dirty="0" smtClean="0"/>
              <a:t>Translates higher-level commands (“read block 123”) to device driver</a:t>
            </a:r>
          </a:p>
          <a:p>
            <a:pPr lvl="1"/>
            <a:r>
              <a:rPr lang="en-US" dirty="0" smtClean="0"/>
              <a:t>Manages memory buffers/caches</a:t>
            </a:r>
          </a:p>
          <a:p>
            <a:pPr lvl="2"/>
            <a:r>
              <a:rPr lang="en-US" dirty="0" smtClean="0"/>
              <a:t>Buffers: data in transit</a:t>
            </a:r>
          </a:p>
          <a:p>
            <a:pPr lvl="2"/>
            <a:r>
              <a:rPr lang="en-US" dirty="0" smtClean="0"/>
              <a:t>Caches: frequently used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51" r="-24851"/>
          <a:stretch>
            <a:fillRect/>
          </a:stretch>
        </p:blipFill>
        <p:spPr bwMode="auto">
          <a:xfrm>
            <a:off x="5105400" y="1143000"/>
            <a:ext cx="4038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FCC1-6B28-2249-BB27-5B42EFC0C084}" type="datetime1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21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Layered File </a:t>
            </a:r>
            <a:r>
              <a:rPr lang="en-US" dirty="0" smtClean="0">
                <a:ea typeface="MS PGothic" charset="0"/>
              </a:rPr>
              <a:t>System (continued)</a:t>
            </a:r>
            <a:endParaRPr lang="en-US" dirty="0">
              <a:ea typeface="MS PGothic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28600" y="1143001"/>
            <a:ext cx="5181600" cy="49879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File organization module handles files, logical addresses, physical block</a:t>
            </a:r>
          </a:p>
          <a:p>
            <a:pPr lvl="1"/>
            <a:r>
              <a:rPr lang="en-US" dirty="0" smtClean="0"/>
              <a:t>Logical </a:t>
            </a:r>
            <a:r>
              <a:rPr lang="en-US" dirty="0" smtClean="0">
                <a:sym typeface="Wingdings"/>
              </a:rPr>
              <a:t> physical translation</a:t>
            </a:r>
          </a:p>
          <a:p>
            <a:pPr lvl="1"/>
            <a:r>
              <a:rPr lang="en-US" dirty="0" smtClean="0"/>
              <a:t>Manages free space and disk allocation</a:t>
            </a:r>
          </a:p>
          <a:p>
            <a:r>
              <a:rPr lang="en-US" dirty="0" smtClean="0"/>
              <a:t>Logical file system handles metadata</a:t>
            </a:r>
          </a:p>
          <a:p>
            <a:pPr lvl="1"/>
            <a:r>
              <a:rPr lang="en-US" dirty="0" smtClean="0"/>
              <a:t>File name </a:t>
            </a:r>
            <a:r>
              <a:rPr lang="en-US" dirty="0" smtClean="0">
                <a:sym typeface="Wingdings"/>
              </a:rPr>
              <a:t> file #, file handle, location through file control blocks / </a:t>
            </a:r>
            <a:r>
              <a:rPr lang="en-US" dirty="0" err="1" smtClean="0">
                <a:sym typeface="Wingdings"/>
              </a:rPr>
              <a:t>inodes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Directory management</a:t>
            </a:r>
          </a:p>
          <a:p>
            <a:pPr lvl="1"/>
            <a:r>
              <a:rPr lang="en-US" dirty="0" smtClean="0">
                <a:sym typeface="Wingdings"/>
              </a:rPr>
              <a:t>Protection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51" r="-24851"/>
          <a:stretch>
            <a:fillRect/>
          </a:stretch>
        </p:blipFill>
        <p:spPr bwMode="auto">
          <a:xfrm>
            <a:off x="5105400" y="1143000"/>
            <a:ext cx="4038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B9B6-FB29-0044-AA73-8C5E107226F6}" type="datetime1">
              <a:rPr lang="en-US" smtClean="0"/>
              <a:t>3/27/17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6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File-System Implementation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We have system calls at the API level, but how do we implement their functions?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On-disk and in-memory structures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Boot control block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contains info needed by system to boot OS from that volume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Needed if volume contains OS, usually first block of volume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Volume control block </a:t>
            </a:r>
            <a:r>
              <a:rPr lang="en-US" b="1" dirty="0">
                <a:solidFill>
                  <a:srgbClr val="000000"/>
                </a:solidFill>
                <a:latin typeface="Helvetica" charset="0"/>
                <a:ea typeface="MS PGothic" charset="0"/>
              </a:rPr>
              <a:t>(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superblock, master file table</a:t>
            </a:r>
            <a:r>
              <a:rPr lang="en-US" b="1" dirty="0">
                <a:solidFill>
                  <a:srgbClr val="000000"/>
                </a:solidFill>
                <a:latin typeface="Helvetica" charset="0"/>
                <a:ea typeface="MS PGothic" charset="0"/>
              </a:rPr>
              <a:t>)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contains volume details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Total # of blocks, # of free blocks, block size, free block pointers or array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Directory structure organizes the files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Names and </a:t>
            </a:r>
            <a:r>
              <a:rPr lang="en-US" dirty="0" err="1">
                <a:latin typeface="Helvetica" charset="0"/>
                <a:ea typeface="MS PGothic" charset="0"/>
              </a:rPr>
              <a:t>inode</a:t>
            </a:r>
            <a:r>
              <a:rPr lang="en-US" dirty="0">
                <a:latin typeface="Helvetica" charset="0"/>
                <a:ea typeface="MS PGothic" charset="0"/>
              </a:rPr>
              <a:t> numbers, master file table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E267-DEB7-A24C-865C-991FCB2D3B38}" type="datetime1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80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MS PGothic" charset="0"/>
              </a:rPr>
              <a:t>File-System Implementation (Cont.)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Per-file 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File Control Block </a:t>
            </a:r>
            <a:r>
              <a:rPr lang="en-US" b="1">
                <a:solidFill>
                  <a:srgbClr val="000000"/>
                </a:solidFill>
                <a:latin typeface="Helvetica" charset="0"/>
                <a:ea typeface="MS PGothic" charset="0"/>
              </a:rPr>
              <a:t>(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FCB</a:t>
            </a:r>
            <a:r>
              <a:rPr lang="en-US" b="1">
                <a:latin typeface="Helvetica" charset="0"/>
                <a:ea typeface="MS PGothic" charset="0"/>
              </a:rPr>
              <a:t>)</a:t>
            </a:r>
            <a:r>
              <a:rPr lang="en-US">
                <a:latin typeface="Helvetica" charset="0"/>
                <a:ea typeface="MS PGothic" charset="0"/>
              </a:rPr>
              <a:t> contains many details about the file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inode number, permissions, size, dates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NFTS stores into in master file table  using relational DB structures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3771900"/>
            <a:ext cx="3509963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96F8-42FF-9B4F-B9A6-94988C1B8A06}" type="datetime1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28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MS PGothic" charset="0"/>
              </a:rPr>
              <a:t>Directory Implementation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Helvetica" charset="0"/>
                <a:ea typeface="MS PGothic" charset="0"/>
              </a:rPr>
              <a:t>Linear list</a:t>
            </a:r>
            <a:r>
              <a:rPr lang="en-US" dirty="0">
                <a:latin typeface="Helvetica" charset="0"/>
                <a:ea typeface="MS PGothic" charset="0"/>
              </a:rPr>
              <a:t> of file names with pointer to the data blocks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Simple to program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Time-consuming to execute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Linear search time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Could keep ordered alphabetically via linked list or use B+ tree</a:t>
            </a:r>
          </a:p>
          <a:p>
            <a:r>
              <a:rPr lang="en-US" b="1" dirty="0">
                <a:latin typeface="Helvetica" charset="0"/>
                <a:ea typeface="MS PGothic" charset="0"/>
              </a:rPr>
              <a:t>Hash Table</a:t>
            </a:r>
            <a:r>
              <a:rPr lang="en-US" dirty="0">
                <a:latin typeface="Helvetica" charset="0"/>
                <a:ea typeface="MS PGothic" charset="0"/>
              </a:rPr>
              <a:t> – linear list with hash data structure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Decreases directory search time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Collisions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– situations where two file names hash to the same location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Only good if entries are fixed size, or use chained-overflow method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2AEC-2358-6D47-8794-F9EE98B354D0}" type="datetime1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49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Allocation Methods - Contiguous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An allocation method refers to how disk blocks are allocated for files:</a:t>
            </a:r>
          </a:p>
          <a:p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Contiguous allocation </a:t>
            </a:r>
            <a:r>
              <a:rPr lang="en-US">
                <a:solidFill>
                  <a:srgbClr val="000000"/>
                </a:solidFill>
                <a:latin typeface="Helvetica" charset="0"/>
                <a:ea typeface="MS PGothic" charset="0"/>
              </a:rPr>
              <a:t>– </a:t>
            </a:r>
            <a:r>
              <a:rPr lang="en-US">
                <a:latin typeface="Helvetica" charset="0"/>
                <a:ea typeface="MS PGothic" charset="0"/>
              </a:rPr>
              <a:t>each file occupies set of contiguous blocks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Best performance in most cases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Simple – only starting location (block #) and length (number of blocks) are required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Problems include finding space for file, knowing file size, external fragmentation, need for 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compaction off-line</a:t>
            </a:r>
            <a:r>
              <a:rPr lang="en-US">
                <a:latin typeface="Helvetica" charset="0"/>
                <a:ea typeface="MS PGothic" charset="0"/>
              </a:rPr>
              <a:t> (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downtime</a:t>
            </a:r>
            <a:r>
              <a:rPr lang="en-US">
                <a:latin typeface="Helvetica" charset="0"/>
                <a:ea typeface="MS PGothic" charset="0"/>
              </a:rPr>
              <a:t>) or 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on-line</a:t>
            </a:r>
          </a:p>
          <a:p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3800-16EA-814E-9F73-922D6F60247F}" type="datetime1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6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73075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Contiguous Allocation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3844925" cy="3575050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Mapping from logical to physical</a:t>
            </a:r>
          </a:p>
        </p:txBody>
      </p:sp>
      <p:grpSp>
        <p:nvGrpSpPr>
          <p:cNvPr id="21508" name="Group 1"/>
          <p:cNvGrpSpPr>
            <a:grpSpLocks/>
          </p:cNvGrpSpPr>
          <p:nvPr/>
        </p:nvGrpSpPr>
        <p:grpSpPr bwMode="auto">
          <a:xfrm>
            <a:off x="2655888" y="2127250"/>
            <a:ext cx="1917700" cy="1385888"/>
            <a:chOff x="2655888" y="2127250"/>
            <a:chExt cx="1917700" cy="1385888"/>
          </a:xfrm>
        </p:grpSpPr>
        <p:sp>
          <p:nvSpPr>
            <p:cNvPr id="21511" name="Text Box 4"/>
            <p:cNvSpPr txBox="1">
              <a:spLocks noChangeArrowheads="1"/>
            </p:cNvSpPr>
            <p:nvPr/>
          </p:nvSpPr>
          <p:spPr bwMode="auto">
            <a:xfrm>
              <a:off x="2655888" y="2584450"/>
              <a:ext cx="12652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LA/512</a:t>
              </a:r>
            </a:p>
          </p:txBody>
        </p:sp>
        <p:sp>
          <p:nvSpPr>
            <p:cNvPr id="21512" name="Text Box 5"/>
            <p:cNvSpPr txBox="1">
              <a:spLocks noChangeArrowheads="1"/>
            </p:cNvSpPr>
            <p:nvPr/>
          </p:nvSpPr>
          <p:spPr bwMode="auto">
            <a:xfrm>
              <a:off x="3768725" y="2127250"/>
              <a:ext cx="8048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Q</a:t>
              </a:r>
            </a:p>
          </p:txBody>
        </p:sp>
        <p:sp>
          <p:nvSpPr>
            <p:cNvPr id="21513" name="Text Box 6"/>
            <p:cNvSpPr txBox="1">
              <a:spLocks noChangeArrowheads="1"/>
            </p:cNvSpPr>
            <p:nvPr/>
          </p:nvSpPr>
          <p:spPr bwMode="auto">
            <a:xfrm>
              <a:off x="3825875" y="3143250"/>
              <a:ext cx="635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R</a:t>
              </a:r>
            </a:p>
          </p:txBody>
        </p:sp>
        <p:sp>
          <p:nvSpPr>
            <p:cNvPr id="21514" name="Line 7"/>
            <p:cNvSpPr>
              <a:spLocks noChangeShapeType="1"/>
            </p:cNvSpPr>
            <p:nvPr/>
          </p:nvSpPr>
          <p:spPr bwMode="auto">
            <a:xfrm flipV="1">
              <a:off x="3675327" y="2437022"/>
              <a:ext cx="309298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21515" name="Line 8"/>
            <p:cNvSpPr>
              <a:spLocks noChangeShapeType="1"/>
            </p:cNvSpPr>
            <p:nvPr/>
          </p:nvSpPr>
          <p:spPr bwMode="auto">
            <a:xfrm>
              <a:off x="3711575" y="2954338"/>
              <a:ext cx="27305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21509" name="Rectangle 10"/>
          <p:cNvSpPr>
            <a:spLocks noChangeArrowheads="1"/>
          </p:cNvSpPr>
          <p:nvPr/>
        </p:nvSpPr>
        <p:spPr bwMode="auto">
          <a:xfrm>
            <a:off x="635000" y="3740150"/>
            <a:ext cx="404653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lvl="1" eaLnBrk="1" hangingPunct="1"/>
            <a:r>
              <a:rPr lang="en-US">
                <a:latin typeface="Helvetica" charset="0"/>
              </a:rPr>
              <a:t>Block to be accessed = Q + starting address</a:t>
            </a:r>
          </a:p>
          <a:p>
            <a:pPr lvl="1" eaLnBrk="1" hangingPunct="1"/>
            <a:r>
              <a:rPr lang="en-US">
                <a:latin typeface="Helvetica" charset="0"/>
              </a:rPr>
              <a:t>Displacement into block = R</a:t>
            </a:r>
          </a:p>
        </p:txBody>
      </p:sp>
      <p:pic>
        <p:nvPicPr>
          <p:cNvPr id="215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1624013"/>
            <a:ext cx="3576638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4984-9142-A84F-8A7E-863E10CE5CA5}" type="datetime1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8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Extent-Based Systems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Many newer file systems </a:t>
            </a:r>
            <a:r>
              <a:rPr lang="en-US" dirty="0" smtClean="0">
                <a:latin typeface="Helvetica" charset="0"/>
                <a:ea typeface="MS PGothic" charset="0"/>
              </a:rPr>
              <a:t>use </a:t>
            </a:r>
            <a:r>
              <a:rPr lang="en-US" dirty="0">
                <a:latin typeface="Helvetica" charset="0"/>
                <a:ea typeface="MS PGothic" charset="0"/>
              </a:rPr>
              <a:t>a modified contiguous allocation </a:t>
            </a:r>
            <a:r>
              <a:rPr lang="en-US" dirty="0" smtClean="0">
                <a:latin typeface="Helvetica" charset="0"/>
                <a:ea typeface="MS PGothic" charset="0"/>
              </a:rPr>
              <a:t>scheme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Extent-based file systems allocate disk blocks in </a:t>
            </a:r>
            <a:r>
              <a:rPr lang="en-US" dirty="0" smtClean="0">
                <a:latin typeface="Helvetica" charset="0"/>
                <a:ea typeface="MS PGothic" charset="0"/>
              </a:rPr>
              <a:t>extents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An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extent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is a contiguous </a:t>
            </a:r>
            <a:r>
              <a:rPr lang="en-US" dirty="0" smtClean="0">
                <a:latin typeface="Helvetica" charset="0"/>
                <a:ea typeface="MS PGothic" charset="0"/>
              </a:rPr>
              <a:t>set of disk blocks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Extents are allocated for file allocation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 file consists of one or more </a:t>
            </a:r>
            <a:r>
              <a:rPr lang="en-US" dirty="0" smtClean="0">
                <a:latin typeface="Helvetica" charset="0"/>
                <a:ea typeface="MS PGothic" charset="0"/>
              </a:rPr>
              <a:t>extents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Each extent = location + block count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FA85-B8DF-0F4B-9BF9-28956D63B0EE}" type="datetime1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21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Allocation Methods - Linked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Linked allocation 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– each file a linked list of blocks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File ends at </a:t>
            </a:r>
            <a:r>
              <a:rPr lang="en-US" dirty="0" err="1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nullpointer</a:t>
            </a:r>
            <a:endParaRPr lang="en-US" dirty="0">
              <a:solidFill>
                <a:srgbClr val="000000"/>
              </a:solidFill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No external fragmentation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Each block contains pointer to next block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No compaction, external fragmentation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Free space management system called when new block needed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Improve efficiency by clustering blocks into groups but increases internal fragmentation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Reliability can be a problem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Locating a block can take many I/</a:t>
            </a:r>
            <a:r>
              <a:rPr lang="en-US" dirty="0" err="1">
                <a:solidFill>
                  <a:srgbClr val="000000"/>
                </a:solidFill>
                <a:latin typeface="Helvetica" charset="0"/>
                <a:ea typeface="MS PGothic" charset="0"/>
              </a:rPr>
              <a:t>Os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 and disk seeks</a:t>
            </a: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C01A-A4A9-9541-8510-34953806CE5E}" type="datetime1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8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Final Exam time scheduled by registrar: Saturday, 5/6, 8-11 AM</a:t>
            </a:r>
          </a:p>
          <a:p>
            <a:endParaRPr lang="en-US" dirty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</a:t>
            </a:r>
          </a:p>
          <a:p>
            <a:pPr lvl="2"/>
            <a:r>
              <a:rPr lang="en-US" dirty="0" smtClean="0"/>
              <a:t>File and directory concepts</a:t>
            </a:r>
          </a:p>
          <a:p>
            <a:pPr lvl="1"/>
            <a:r>
              <a:rPr lang="en-US" dirty="0" smtClean="0"/>
              <a:t>File system implementation</a:t>
            </a: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2B620B8-79AD-2041-850F-591CCE258AE5}" type="datetime1">
              <a:rPr lang="en-US" smtClean="0">
                <a:latin typeface="Garamond"/>
                <a:cs typeface="Garamond"/>
              </a:rPr>
              <a:t>3/27/17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16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MS PGothic" charset="0"/>
              </a:rPr>
              <a:t>Allocation Methods – Linked (Cont.)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Helvetica" charset="0"/>
                <a:ea typeface="MS PGothic" charset="0"/>
              </a:rPr>
              <a:t>FAT (File Allocation Table) variation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Helvetica" charset="0"/>
                <a:ea typeface="MS PGothic" charset="0"/>
              </a:rPr>
              <a:t>Beginning of volume has table, indexed by block number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Helvetica" charset="0"/>
                <a:ea typeface="MS PGothic" charset="0"/>
              </a:rPr>
              <a:t>Much like a linked list, but faster on disk and cacheable 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Helvetica" charset="0"/>
                <a:ea typeface="MS PGothic" charset="0"/>
              </a:rPr>
              <a:t>New block allocation simple</a:t>
            </a:r>
          </a:p>
          <a:p>
            <a:pPr>
              <a:buFont typeface="Monotype Sorts" charset="0"/>
              <a:buNone/>
            </a:pPr>
            <a:endParaRPr lang="en-US">
              <a:latin typeface="Helvetica" charset="0"/>
              <a:ea typeface="MS PGothic" charset="0"/>
            </a:endParaRPr>
          </a:p>
          <a:p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CF4E-3D05-1444-9484-2F7BAD285F09}" type="datetime1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36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MS PGothic" charset="0"/>
              </a:rPr>
              <a:t>Linked</a:t>
            </a:r>
            <a:r>
              <a:rPr lang="en-US" dirty="0">
                <a:latin typeface="Arial" charset="0"/>
                <a:ea typeface="MS PGothic" charset="0"/>
              </a:rPr>
              <a:t>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Allocation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Each file is a linked list of disk blocks: blocks may be scattered anywhere on the disk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2673350" y="2157413"/>
            <a:ext cx="2765425" cy="1500187"/>
            <a:chOff x="1684" y="1576"/>
            <a:chExt cx="1742" cy="945"/>
          </a:xfrm>
        </p:grpSpPr>
        <p:sp>
          <p:nvSpPr>
            <p:cNvPr id="25613" name="Rectangle 5"/>
            <p:cNvSpPr>
              <a:spLocks noChangeArrowheads="1"/>
            </p:cNvSpPr>
            <p:nvPr/>
          </p:nvSpPr>
          <p:spPr bwMode="auto">
            <a:xfrm>
              <a:off x="2481" y="1576"/>
              <a:ext cx="945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pointer</a:t>
              </a:r>
            </a:p>
          </p:txBody>
        </p:sp>
        <p:sp>
          <p:nvSpPr>
            <p:cNvPr id="25614" name="Rectangle 6"/>
            <p:cNvSpPr>
              <a:spLocks noChangeArrowheads="1"/>
            </p:cNvSpPr>
            <p:nvPr/>
          </p:nvSpPr>
          <p:spPr bwMode="auto">
            <a:xfrm>
              <a:off x="2481" y="1848"/>
              <a:ext cx="945" cy="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Text Box 7"/>
            <p:cNvSpPr txBox="1">
              <a:spLocks noChangeArrowheads="1"/>
            </p:cNvSpPr>
            <p:nvPr/>
          </p:nvSpPr>
          <p:spPr bwMode="auto">
            <a:xfrm>
              <a:off x="1684" y="1596"/>
              <a:ext cx="7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block      =</a:t>
              </a:r>
            </a:p>
          </p:txBody>
        </p:sp>
      </p:grp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06450" y="3109913"/>
            <a:ext cx="7370763" cy="90646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 typeface="Monotype Sorts" pitchFamily="-84" charset="2"/>
              <a:buNone/>
              <a:defRPr/>
            </a:pPr>
            <a:endParaRPr lang="en-US" altLang="en-US" kern="0" smtClean="0"/>
          </a:p>
          <a:p>
            <a:pPr>
              <a:defRPr/>
            </a:pPr>
            <a:r>
              <a:rPr lang="en-US" altLang="en-US" kern="0" smtClean="0"/>
              <a:t>Mapping</a:t>
            </a: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685800" y="4933950"/>
            <a:ext cx="7837488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lvl="1">
              <a:buClr>
                <a:schemeClr val="accent2"/>
              </a:buClr>
              <a:buSzPct val="90000"/>
            </a:pPr>
            <a:r>
              <a:rPr kumimoji="1" lang="en-US">
                <a:latin typeface="Helvetica" charset="0"/>
              </a:rPr>
              <a:t>Block to be accessed is the Qth block in the linked chain of blocks representing the file.</a:t>
            </a:r>
          </a:p>
          <a:p>
            <a:pPr lvl="1">
              <a:buClr>
                <a:schemeClr val="accent2"/>
              </a:buClr>
              <a:buSzPct val="90000"/>
            </a:pPr>
            <a:endParaRPr kumimoji="1" lang="en-US">
              <a:latin typeface="Helvetica" charset="0"/>
            </a:endParaRPr>
          </a:p>
          <a:p>
            <a:pPr lvl="1">
              <a:buClr>
                <a:schemeClr val="accent2"/>
              </a:buClr>
              <a:buSzPct val="90000"/>
            </a:pPr>
            <a:r>
              <a:rPr kumimoji="1" lang="en-US">
                <a:latin typeface="Helvetica" charset="0"/>
              </a:rPr>
              <a:t>Displacement into block = R + 1</a:t>
            </a:r>
          </a:p>
        </p:txBody>
      </p:sp>
      <p:grpSp>
        <p:nvGrpSpPr>
          <p:cNvPr id="25607" name="Group 1"/>
          <p:cNvGrpSpPr>
            <a:grpSpLocks/>
          </p:cNvGrpSpPr>
          <p:nvPr/>
        </p:nvGrpSpPr>
        <p:grpSpPr bwMode="auto">
          <a:xfrm>
            <a:off x="3232150" y="3935413"/>
            <a:ext cx="1374775" cy="985837"/>
            <a:chOff x="3232150" y="3935037"/>
            <a:chExt cx="1374775" cy="985838"/>
          </a:xfrm>
        </p:grpSpPr>
        <p:sp>
          <p:nvSpPr>
            <p:cNvPr id="25608" name="Text Box 5"/>
            <p:cNvSpPr txBox="1">
              <a:spLocks noChangeArrowheads="1"/>
            </p:cNvSpPr>
            <p:nvPr/>
          </p:nvSpPr>
          <p:spPr bwMode="auto">
            <a:xfrm>
              <a:off x="3232150" y="4250950"/>
              <a:ext cx="8985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LA/511</a:t>
              </a:r>
            </a:p>
          </p:txBody>
        </p:sp>
        <p:sp>
          <p:nvSpPr>
            <p:cNvPr id="25609" name="Text Box 6"/>
            <p:cNvSpPr txBox="1">
              <a:spLocks noChangeArrowheads="1"/>
            </p:cNvSpPr>
            <p:nvPr/>
          </p:nvSpPr>
          <p:spPr bwMode="auto">
            <a:xfrm>
              <a:off x="4241800" y="3935037"/>
              <a:ext cx="3651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Q</a:t>
              </a:r>
            </a:p>
          </p:txBody>
        </p:sp>
        <p:sp>
          <p:nvSpPr>
            <p:cNvPr id="25610" name="Text Box 7"/>
            <p:cNvSpPr txBox="1">
              <a:spLocks noChangeArrowheads="1"/>
            </p:cNvSpPr>
            <p:nvPr/>
          </p:nvSpPr>
          <p:spPr bwMode="auto">
            <a:xfrm>
              <a:off x="4241800" y="4550987"/>
              <a:ext cx="352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R</a:t>
              </a:r>
            </a:p>
          </p:txBody>
        </p:sp>
        <p:sp>
          <p:nvSpPr>
            <p:cNvPr id="25611" name="Line 8"/>
            <p:cNvSpPr>
              <a:spLocks noChangeShapeType="1"/>
            </p:cNvSpPr>
            <p:nvPr/>
          </p:nvSpPr>
          <p:spPr bwMode="auto">
            <a:xfrm flipV="1">
              <a:off x="4049713" y="4177925"/>
              <a:ext cx="258762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25612" name="Line 9"/>
            <p:cNvSpPr>
              <a:spLocks noChangeShapeType="1"/>
            </p:cNvSpPr>
            <p:nvPr/>
          </p:nvSpPr>
          <p:spPr bwMode="auto">
            <a:xfrm>
              <a:off x="4057650" y="4489075"/>
              <a:ext cx="25876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1770-1798-744F-9356-78A2684BD029}" type="datetime1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39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Linked Allocation</a:t>
            </a:r>
            <a:endParaRPr lang="en-US" sz="2400" dirty="0">
              <a:ea typeface="MS PGothic" charset="0"/>
            </a:endParaRP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1308100"/>
            <a:ext cx="4543425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1618-FA4A-A345-A6D7-71DB8D63E22A}" type="datetime1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11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File-Allocation Table</a:t>
            </a:r>
            <a:endParaRPr lang="en-US" sz="2400" dirty="0">
              <a:ea typeface="MS PGothic" charset="0"/>
            </a:endParaRPr>
          </a:p>
        </p:txBody>
      </p:sp>
      <p:pic>
        <p:nvPicPr>
          <p:cNvPr id="2765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1233488"/>
            <a:ext cx="5481638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ED29-1F33-564B-8BFA-B7435C51283E}" type="datetime1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5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PGothic" charset="0"/>
              </a:rPr>
              <a:t>Allocation Methods - Indexed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Indexed allocation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Helvetica" charset="0"/>
                <a:ea typeface="MS PGothic" charset="0"/>
              </a:rPr>
              <a:t>Each file has its own 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index block</a:t>
            </a:r>
            <a:r>
              <a:rPr lang="en-US">
                <a:solidFill>
                  <a:srgbClr val="000000"/>
                </a:solidFill>
                <a:latin typeface="Helvetica" charset="0"/>
                <a:ea typeface="MS PGothic" charset="0"/>
              </a:rPr>
              <a:t>(s) of pointers to its data blocks</a:t>
            </a:r>
          </a:p>
          <a:p>
            <a:endParaRPr lang="en-US">
              <a:solidFill>
                <a:srgbClr val="000000"/>
              </a:solidFill>
              <a:latin typeface="Helvetica" charset="0"/>
              <a:ea typeface="MS PGothic" charset="0"/>
            </a:endParaRPr>
          </a:p>
          <a:p>
            <a:r>
              <a:rPr lang="en-US">
                <a:solidFill>
                  <a:srgbClr val="000000"/>
                </a:solidFill>
                <a:latin typeface="Helvetica" charset="0"/>
                <a:ea typeface="MS PGothic" charset="0"/>
              </a:rPr>
              <a:t>Logical view</a:t>
            </a:r>
          </a:p>
          <a:p>
            <a:endParaRPr lang="en-US">
              <a:latin typeface="Helvetica" charset="0"/>
              <a:ea typeface="MS PGothic" charset="0"/>
            </a:endParaRPr>
          </a:p>
        </p:txBody>
      </p:sp>
      <p:pic>
        <p:nvPicPr>
          <p:cNvPr id="2867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8" y="2843213"/>
            <a:ext cx="22860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C7EE-ADE2-0043-99BA-4544461B2A52}" type="datetime1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28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Example of Indexed Allocation</a:t>
            </a:r>
            <a:endParaRPr lang="en-US" sz="2400">
              <a:latin typeface="Arial" charset="0"/>
              <a:ea typeface="MS PGothic" charset="0"/>
            </a:endParaRPr>
          </a:p>
        </p:txBody>
      </p:sp>
      <p:pic>
        <p:nvPicPr>
          <p:cNvPr id="29699" name="Picture 4" descr="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230313"/>
            <a:ext cx="4967287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BF49-04B4-A14F-8D92-328DAAE89587}" type="datetime1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80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Indexed Allocation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25145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Need index table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Random access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Dynamic access without external fragmentation, but have overhead of index block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Mapping from logical to physical in a file of maximum size of 256K bytes and block size of 512 bytes.  We need only 1 block for index table</a:t>
            </a:r>
          </a:p>
        </p:txBody>
      </p:sp>
      <p:grpSp>
        <p:nvGrpSpPr>
          <p:cNvPr id="30724" name="Group 1"/>
          <p:cNvGrpSpPr>
            <a:grpSpLocks/>
          </p:cNvGrpSpPr>
          <p:nvPr/>
        </p:nvGrpSpPr>
        <p:grpSpPr bwMode="auto">
          <a:xfrm>
            <a:off x="2984500" y="3694113"/>
            <a:ext cx="1382713" cy="985837"/>
            <a:chOff x="2984500" y="3600450"/>
            <a:chExt cx="1382713" cy="985838"/>
          </a:xfrm>
        </p:grpSpPr>
        <p:sp>
          <p:nvSpPr>
            <p:cNvPr id="30726" name="Text Box 4"/>
            <p:cNvSpPr txBox="1">
              <a:spLocks noChangeArrowheads="1"/>
            </p:cNvSpPr>
            <p:nvPr/>
          </p:nvSpPr>
          <p:spPr bwMode="auto">
            <a:xfrm>
              <a:off x="2984500" y="3916363"/>
              <a:ext cx="914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LA/512</a:t>
              </a:r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4002088" y="3600450"/>
              <a:ext cx="3651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Q</a:t>
              </a:r>
            </a:p>
          </p:txBody>
        </p:sp>
        <p:sp>
          <p:nvSpPr>
            <p:cNvPr id="30728" name="Text Box 6"/>
            <p:cNvSpPr txBox="1">
              <a:spLocks noChangeArrowheads="1"/>
            </p:cNvSpPr>
            <p:nvPr/>
          </p:nvSpPr>
          <p:spPr bwMode="auto">
            <a:xfrm>
              <a:off x="4002088" y="4216400"/>
              <a:ext cx="352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R</a:t>
              </a:r>
            </a:p>
          </p:txBody>
        </p:sp>
        <p:sp>
          <p:nvSpPr>
            <p:cNvPr id="30729" name="Line 7"/>
            <p:cNvSpPr>
              <a:spLocks noChangeShapeType="1"/>
            </p:cNvSpPr>
            <p:nvPr/>
          </p:nvSpPr>
          <p:spPr bwMode="auto">
            <a:xfrm flipV="1">
              <a:off x="3810000" y="3843338"/>
              <a:ext cx="25876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0730" name="Line 8"/>
            <p:cNvSpPr>
              <a:spLocks noChangeShapeType="1"/>
            </p:cNvSpPr>
            <p:nvPr/>
          </p:nvSpPr>
          <p:spPr bwMode="auto">
            <a:xfrm>
              <a:off x="3817938" y="4154488"/>
              <a:ext cx="258762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30725" name="Rectangle 9"/>
          <p:cNvSpPr>
            <a:spLocks noChangeArrowheads="1"/>
          </p:cNvSpPr>
          <p:nvPr/>
        </p:nvSpPr>
        <p:spPr bwMode="auto">
          <a:xfrm>
            <a:off x="1457325" y="4960938"/>
            <a:ext cx="70294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marL="325438" indent="-325438">
              <a:buClr>
                <a:schemeClr val="accent2"/>
              </a:buClr>
            </a:pPr>
            <a:r>
              <a:rPr lang="en-US">
                <a:latin typeface="Helvetica" charset="0"/>
              </a:rPr>
              <a:t>Q = displacement into index table</a:t>
            </a:r>
          </a:p>
          <a:p>
            <a:pPr marL="325438" indent="-325438">
              <a:buClr>
                <a:schemeClr val="accent2"/>
              </a:buClr>
            </a:pPr>
            <a:r>
              <a:rPr lang="en-US">
                <a:latin typeface="Helvetica" charset="0"/>
              </a:rPr>
              <a:t>R = displacement into block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2CF7-EF56-D745-9480-BAE4F7012A32}" type="datetime1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03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Indexed Allocation – Mapping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17525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Mapping from logical to physical in a file of unbounded length (block size of 512 words)</a:t>
            </a:r>
          </a:p>
          <a:p>
            <a:pPr>
              <a:lnSpc>
                <a:spcPct val="90000"/>
              </a:lnSpc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Linked scheme – Link blocks of index table (no limit on size)</a:t>
            </a:r>
          </a:p>
        </p:txBody>
      </p:sp>
      <p:grpSp>
        <p:nvGrpSpPr>
          <p:cNvPr id="31748" name="Group 1"/>
          <p:cNvGrpSpPr>
            <a:grpSpLocks/>
          </p:cNvGrpSpPr>
          <p:nvPr/>
        </p:nvGrpSpPr>
        <p:grpSpPr bwMode="auto">
          <a:xfrm>
            <a:off x="3230563" y="2765425"/>
            <a:ext cx="2368550" cy="852488"/>
            <a:chOff x="3230563" y="2765425"/>
            <a:chExt cx="2368550" cy="852488"/>
          </a:xfrm>
        </p:grpSpPr>
        <p:sp>
          <p:nvSpPr>
            <p:cNvPr id="31757" name="Text Box 4"/>
            <p:cNvSpPr txBox="1">
              <a:spLocks noChangeArrowheads="1"/>
            </p:cNvSpPr>
            <p:nvPr/>
          </p:nvSpPr>
          <p:spPr bwMode="auto">
            <a:xfrm>
              <a:off x="3230563" y="3017838"/>
              <a:ext cx="16192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latin typeface="Helvetica" charset="0"/>
                </a:rPr>
                <a:t>LA / (512 x 511)</a:t>
              </a:r>
            </a:p>
          </p:txBody>
        </p:sp>
        <p:sp>
          <p:nvSpPr>
            <p:cNvPr id="31758" name="Text Box 5"/>
            <p:cNvSpPr txBox="1">
              <a:spLocks noChangeArrowheads="1"/>
            </p:cNvSpPr>
            <p:nvPr/>
          </p:nvSpPr>
          <p:spPr bwMode="auto">
            <a:xfrm>
              <a:off x="5178425" y="2765425"/>
              <a:ext cx="4206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latin typeface="Helvetica" charset="0"/>
                </a:rPr>
                <a:t>Q</a:t>
              </a:r>
              <a:r>
                <a:rPr lang="en-US" sz="1600" baseline="-25000">
                  <a:latin typeface="Helvetica" charset="0"/>
                </a:rPr>
                <a:t>1</a:t>
              </a:r>
              <a:endParaRPr lang="en-US" sz="1600">
                <a:latin typeface="Helvetica" charset="0"/>
              </a:endParaRPr>
            </a:p>
          </p:txBody>
        </p:sp>
        <p:sp>
          <p:nvSpPr>
            <p:cNvPr id="31759" name="Text Box 6"/>
            <p:cNvSpPr txBox="1">
              <a:spLocks noChangeArrowheads="1"/>
            </p:cNvSpPr>
            <p:nvPr/>
          </p:nvSpPr>
          <p:spPr bwMode="auto">
            <a:xfrm>
              <a:off x="5178425" y="3278188"/>
              <a:ext cx="4079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latin typeface="Helvetica" charset="0"/>
                </a:rPr>
                <a:t>R</a:t>
              </a:r>
              <a:r>
                <a:rPr lang="en-US" sz="1600" baseline="-25000">
                  <a:latin typeface="Helvetica" charset="0"/>
                </a:rPr>
                <a:t>1</a:t>
              </a:r>
              <a:endParaRPr lang="en-US" sz="1600">
                <a:latin typeface="Helvetica" charset="0"/>
              </a:endParaRPr>
            </a:p>
          </p:txBody>
        </p:sp>
        <p:sp>
          <p:nvSpPr>
            <p:cNvPr id="31760" name="Line 7"/>
            <p:cNvSpPr>
              <a:spLocks noChangeShapeType="1"/>
            </p:cNvSpPr>
            <p:nvPr/>
          </p:nvSpPr>
          <p:spPr bwMode="auto">
            <a:xfrm flipV="1">
              <a:off x="4791075" y="2957513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1761" name="Line 8"/>
            <p:cNvSpPr>
              <a:spLocks noChangeShapeType="1"/>
            </p:cNvSpPr>
            <p:nvPr/>
          </p:nvSpPr>
          <p:spPr bwMode="auto">
            <a:xfrm>
              <a:off x="4783138" y="3198813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31749" name="Rectangle 9"/>
          <p:cNvSpPr>
            <a:spLocks noChangeArrowheads="1"/>
          </p:cNvSpPr>
          <p:nvPr/>
        </p:nvSpPr>
        <p:spPr bwMode="auto">
          <a:xfrm>
            <a:off x="992188" y="3581400"/>
            <a:ext cx="70294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marL="896938" lvl="1" indent="-407988">
              <a:buClr>
                <a:schemeClr val="accent2"/>
              </a:buClr>
            </a:pPr>
            <a:r>
              <a:rPr lang="en-US" i="1">
                <a:latin typeface="Helvetica" charset="0"/>
              </a:rPr>
              <a:t>Q</a:t>
            </a:r>
            <a:r>
              <a:rPr lang="en-US" i="1" baseline="-25000">
                <a:latin typeface="Helvetica" charset="0"/>
              </a:rPr>
              <a:t>1</a:t>
            </a:r>
            <a:r>
              <a:rPr lang="en-US" i="1">
                <a:latin typeface="Helvetica" charset="0"/>
              </a:rPr>
              <a:t> </a:t>
            </a:r>
            <a:r>
              <a:rPr lang="en-US">
                <a:latin typeface="Helvetica" charset="0"/>
              </a:rPr>
              <a:t>= block of index table</a:t>
            </a:r>
          </a:p>
          <a:p>
            <a:pPr marL="896938" lvl="1" indent="-407988">
              <a:buClr>
                <a:schemeClr val="accent2"/>
              </a:buClr>
            </a:pPr>
            <a:r>
              <a:rPr lang="en-US" i="1">
                <a:latin typeface="Helvetica" charset="0"/>
              </a:rPr>
              <a:t>R</a:t>
            </a:r>
            <a:r>
              <a:rPr lang="en-US" i="1" baseline="-25000">
                <a:latin typeface="Helvetica" charset="0"/>
              </a:rPr>
              <a:t>1</a:t>
            </a:r>
            <a:r>
              <a:rPr lang="en-US" i="1">
                <a:latin typeface="Helvetica" charset="0"/>
              </a:rPr>
              <a:t> </a:t>
            </a:r>
            <a:r>
              <a:rPr lang="en-US">
                <a:latin typeface="Helvetica" charset="0"/>
              </a:rPr>
              <a:t>is used as follows:</a:t>
            </a:r>
          </a:p>
        </p:txBody>
      </p:sp>
      <p:grpSp>
        <p:nvGrpSpPr>
          <p:cNvPr id="31750" name="Group 2"/>
          <p:cNvGrpSpPr>
            <a:grpSpLocks/>
          </p:cNvGrpSpPr>
          <p:nvPr/>
        </p:nvGrpSpPr>
        <p:grpSpPr bwMode="auto">
          <a:xfrm>
            <a:off x="3662363" y="4116388"/>
            <a:ext cx="1641475" cy="852487"/>
            <a:chOff x="3662363" y="4116388"/>
            <a:chExt cx="1641475" cy="852487"/>
          </a:xfrm>
        </p:grpSpPr>
        <p:sp>
          <p:nvSpPr>
            <p:cNvPr id="31752" name="Text Box 10"/>
            <p:cNvSpPr txBox="1">
              <a:spLocks noChangeArrowheads="1"/>
            </p:cNvSpPr>
            <p:nvPr/>
          </p:nvSpPr>
          <p:spPr bwMode="auto">
            <a:xfrm>
              <a:off x="3662363" y="4383088"/>
              <a:ext cx="9207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latin typeface="Helvetica" charset="0"/>
                </a:rPr>
                <a:t>R</a:t>
              </a:r>
              <a:r>
                <a:rPr lang="en-US" sz="1600" baseline="-25000">
                  <a:latin typeface="Helvetica" charset="0"/>
                </a:rPr>
                <a:t>1</a:t>
              </a:r>
              <a:r>
                <a:rPr lang="en-US" sz="1600">
                  <a:latin typeface="Helvetica" charset="0"/>
                </a:rPr>
                <a:t> / 512</a:t>
              </a:r>
            </a:p>
          </p:txBody>
        </p:sp>
        <p:sp>
          <p:nvSpPr>
            <p:cNvPr id="31753" name="Text Box 11"/>
            <p:cNvSpPr txBox="1">
              <a:spLocks noChangeArrowheads="1"/>
            </p:cNvSpPr>
            <p:nvPr/>
          </p:nvSpPr>
          <p:spPr bwMode="auto">
            <a:xfrm>
              <a:off x="4883150" y="4116388"/>
              <a:ext cx="4206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latin typeface="Helvetica" charset="0"/>
                </a:rPr>
                <a:t>Q</a:t>
              </a:r>
              <a:r>
                <a:rPr lang="en-US" sz="1600" baseline="-25000">
                  <a:latin typeface="Helvetica" charset="0"/>
                </a:rPr>
                <a:t>2</a:t>
              </a:r>
              <a:endParaRPr lang="en-US" sz="1600">
                <a:latin typeface="Helvetica" charset="0"/>
              </a:endParaRPr>
            </a:p>
          </p:txBody>
        </p:sp>
        <p:sp>
          <p:nvSpPr>
            <p:cNvPr id="31754" name="Text Box 12"/>
            <p:cNvSpPr txBox="1">
              <a:spLocks noChangeArrowheads="1"/>
            </p:cNvSpPr>
            <p:nvPr/>
          </p:nvSpPr>
          <p:spPr bwMode="auto">
            <a:xfrm>
              <a:off x="4883150" y="4630738"/>
              <a:ext cx="4079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latin typeface="Helvetica" charset="0"/>
                </a:rPr>
                <a:t>R</a:t>
              </a:r>
              <a:r>
                <a:rPr lang="en-US" sz="1600" baseline="-25000">
                  <a:latin typeface="Helvetica" charset="0"/>
                </a:rPr>
                <a:t>2</a:t>
              </a:r>
              <a:endParaRPr lang="en-US" sz="1600">
                <a:latin typeface="Helvetica" charset="0"/>
              </a:endParaRPr>
            </a:p>
          </p:txBody>
        </p:sp>
        <p:sp>
          <p:nvSpPr>
            <p:cNvPr id="31755" name="Line 13"/>
            <p:cNvSpPr>
              <a:spLocks noChangeShapeType="1"/>
            </p:cNvSpPr>
            <p:nvPr/>
          </p:nvSpPr>
          <p:spPr bwMode="auto">
            <a:xfrm flipV="1">
              <a:off x="4495800" y="43084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1756" name="Line 14"/>
            <p:cNvSpPr>
              <a:spLocks noChangeShapeType="1"/>
            </p:cNvSpPr>
            <p:nvPr/>
          </p:nvSpPr>
          <p:spPr bwMode="auto">
            <a:xfrm>
              <a:off x="4487863" y="45497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31751" name="Rectangle 15"/>
          <p:cNvSpPr>
            <a:spLocks noChangeArrowheads="1"/>
          </p:cNvSpPr>
          <p:nvPr/>
        </p:nvSpPr>
        <p:spPr bwMode="auto">
          <a:xfrm>
            <a:off x="992188" y="5075238"/>
            <a:ext cx="70294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marL="896938" lvl="1" indent="-407988">
              <a:buClr>
                <a:schemeClr val="accent2"/>
              </a:buClr>
            </a:pPr>
            <a:r>
              <a:rPr lang="en-US" i="1">
                <a:latin typeface="Helvetica" charset="0"/>
              </a:rPr>
              <a:t>Q</a:t>
            </a:r>
            <a:r>
              <a:rPr lang="en-US" baseline="-25000">
                <a:latin typeface="Helvetica" charset="0"/>
              </a:rPr>
              <a:t>2</a:t>
            </a:r>
            <a:r>
              <a:rPr lang="en-US">
                <a:latin typeface="Helvetica" charset="0"/>
              </a:rPr>
              <a:t> = displacement into block of index table</a:t>
            </a:r>
          </a:p>
          <a:p>
            <a:pPr marL="896938" lvl="1" indent="-407988">
              <a:buClr>
                <a:schemeClr val="accent2"/>
              </a:buClr>
            </a:pPr>
            <a:r>
              <a:rPr lang="en-US" i="1">
                <a:latin typeface="Helvetica" charset="0"/>
              </a:rPr>
              <a:t>R</a:t>
            </a:r>
            <a:r>
              <a:rPr lang="en-US" baseline="-25000">
                <a:latin typeface="Helvetica" charset="0"/>
              </a:rPr>
              <a:t>2</a:t>
            </a:r>
            <a:r>
              <a:rPr lang="en-US">
                <a:latin typeface="Helvetica" charset="0"/>
              </a:rPr>
              <a:t> displacement into block of file: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7823-A672-174B-96E6-28174443A35D}" type="datetime1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40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Indexed Allocation – Mapping (Cont.)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106679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Two-level index (4K blocks could store 1,024 four-byte pointers in outer index -&gt; 1,048,567 data blocks and file size of up to 4GB)</a:t>
            </a:r>
          </a:p>
        </p:txBody>
      </p:sp>
      <p:grpSp>
        <p:nvGrpSpPr>
          <p:cNvPr id="32772" name="Group 1"/>
          <p:cNvGrpSpPr>
            <a:grpSpLocks/>
          </p:cNvGrpSpPr>
          <p:nvPr/>
        </p:nvGrpSpPr>
        <p:grpSpPr bwMode="auto">
          <a:xfrm>
            <a:off x="3294063" y="2101850"/>
            <a:ext cx="2376487" cy="852488"/>
            <a:chOff x="3294063" y="2101850"/>
            <a:chExt cx="2376487" cy="852488"/>
          </a:xfrm>
        </p:grpSpPr>
        <p:sp>
          <p:nvSpPr>
            <p:cNvPr id="32781" name="Text Box 4"/>
            <p:cNvSpPr txBox="1">
              <a:spLocks noChangeArrowheads="1"/>
            </p:cNvSpPr>
            <p:nvPr/>
          </p:nvSpPr>
          <p:spPr bwMode="auto">
            <a:xfrm>
              <a:off x="3294063" y="2354263"/>
              <a:ext cx="16351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latin typeface="Helvetica" charset="0"/>
                </a:rPr>
                <a:t>LA / (512 x 512)</a:t>
              </a:r>
            </a:p>
          </p:txBody>
        </p:sp>
        <p:sp>
          <p:nvSpPr>
            <p:cNvPr id="32782" name="Text Box 5"/>
            <p:cNvSpPr txBox="1">
              <a:spLocks noChangeArrowheads="1"/>
            </p:cNvSpPr>
            <p:nvPr/>
          </p:nvSpPr>
          <p:spPr bwMode="auto">
            <a:xfrm>
              <a:off x="5249863" y="2101850"/>
              <a:ext cx="420687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latin typeface="Helvetica" charset="0"/>
                </a:rPr>
                <a:t>Q</a:t>
              </a:r>
              <a:r>
                <a:rPr lang="en-US" sz="1600" baseline="-25000">
                  <a:latin typeface="Helvetica" charset="0"/>
                </a:rPr>
                <a:t>1</a:t>
              </a:r>
              <a:endParaRPr lang="en-US" sz="1600">
                <a:latin typeface="Helvetica" charset="0"/>
              </a:endParaRPr>
            </a:p>
          </p:txBody>
        </p:sp>
        <p:sp>
          <p:nvSpPr>
            <p:cNvPr id="32783" name="Text Box 6"/>
            <p:cNvSpPr txBox="1">
              <a:spLocks noChangeArrowheads="1"/>
            </p:cNvSpPr>
            <p:nvPr/>
          </p:nvSpPr>
          <p:spPr bwMode="auto">
            <a:xfrm>
              <a:off x="5249863" y="2616200"/>
              <a:ext cx="40798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latin typeface="Helvetica" charset="0"/>
                </a:rPr>
                <a:t>R</a:t>
              </a:r>
              <a:r>
                <a:rPr lang="en-US" sz="1600" baseline="-25000">
                  <a:latin typeface="Helvetica" charset="0"/>
                </a:rPr>
                <a:t>1</a:t>
              </a:r>
              <a:endParaRPr lang="en-US" sz="1600">
                <a:latin typeface="Helvetica" charset="0"/>
              </a:endParaRPr>
            </a:p>
          </p:txBody>
        </p:sp>
        <p:sp>
          <p:nvSpPr>
            <p:cNvPr id="32784" name="Line 7"/>
            <p:cNvSpPr>
              <a:spLocks noChangeShapeType="1"/>
            </p:cNvSpPr>
            <p:nvPr/>
          </p:nvSpPr>
          <p:spPr bwMode="auto">
            <a:xfrm flipV="1">
              <a:off x="4862513" y="2293938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2785" name="Line 8"/>
            <p:cNvSpPr>
              <a:spLocks noChangeShapeType="1"/>
            </p:cNvSpPr>
            <p:nvPr/>
          </p:nvSpPr>
          <p:spPr bwMode="auto">
            <a:xfrm>
              <a:off x="4854575" y="2535238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32773" name="Rectangle 9"/>
          <p:cNvSpPr>
            <a:spLocks noChangeArrowheads="1"/>
          </p:cNvSpPr>
          <p:nvPr/>
        </p:nvSpPr>
        <p:spPr bwMode="auto">
          <a:xfrm>
            <a:off x="841375" y="3419475"/>
            <a:ext cx="70294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marL="896938" lvl="1" indent="-407988">
              <a:buClr>
                <a:schemeClr val="accent2"/>
              </a:buClr>
            </a:pPr>
            <a:r>
              <a:rPr lang="en-US" i="1">
                <a:latin typeface="Helvetica" charset="0"/>
              </a:rPr>
              <a:t>Q</a:t>
            </a:r>
            <a:r>
              <a:rPr lang="en-US" baseline="-25000">
                <a:latin typeface="Helvetica" charset="0"/>
              </a:rPr>
              <a:t>1</a:t>
            </a:r>
            <a:r>
              <a:rPr lang="en-US">
                <a:latin typeface="Helvetica" charset="0"/>
              </a:rPr>
              <a:t> = displacement into outer-index</a:t>
            </a:r>
          </a:p>
          <a:p>
            <a:pPr marL="896938" lvl="1" indent="-407988">
              <a:buClr>
                <a:schemeClr val="accent2"/>
              </a:buClr>
            </a:pPr>
            <a:r>
              <a:rPr lang="en-US" i="1">
                <a:latin typeface="Helvetica" charset="0"/>
              </a:rPr>
              <a:t>R</a:t>
            </a:r>
            <a:r>
              <a:rPr lang="en-US" baseline="-25000">
                <a:latin typeface="Helvetica" charset="0"/>
              </a:rPr>
              <a:t>1</a:t>
            </a:r>
            <a:r>
              <a:rPr lang="en-US">
                <a:latin typeface="Helvetica" charset="0"/>
              </a:rPr>
              <a:t> is used as follows:</a:t>
            </a:r>
          </a:p>
        </p:txBody>
      </p:sp>
      <p:grpSp>
        <p:nvGrpSpPr>
          <p:cNvPr id="32774" name="Group 2"/>
          <p:cNvGrpSpPr>
            <a:grpSpLocks/>
          </p:cNvGrpSpPr>
          <p:nvPr/>
        </p:nvGrpSpPr>
        <p:grpSpPr bwMode="auto">
          <a:xfrm>
            <a:off x="3662363" y="4116388"/>
            <a:ext cx="1641475" cy="852487"/>
            <a:chOff x="3662363" y="4116388"/>
            <a:chExt cx="1641475" cy="852487"/>
          </a:xfrm>
        </p:grpSpPr>
        <p:sp>
          <p:nvSpPr>
            <p:cNvPr id="32776" name="Text Box 10"/>
            <p:cNvSpPr txBox="1">
              <a:spLocks noChangeArrowheads="1"/>
            </p:cNvSpPr>
            <p:nvPr/>
          </p:nvSpPr>
          <p:spPr bwMode="auto">
            <a:xfrm>
              <a:off x="3662363" y="4383088"/>
              <a:ext cx="9207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latin typeface="Helvetica" charset="0"/>
                </a:rPr>
                <a:t>R</a:t>
              </a:r>
              <a:r>
                <a:rPr lang="en-US" sz="1600" baseline="-25000">
                  <a:latin typeface="Helvetica" charset="0"/>
                </a:rPr>
                <a:t>1</a:t>
              </a:r>
              <a:r>
                <a:rPr lang="en-US" sz="1600">
                  <a:latin typeface="Helvetica" charset="0"/>
                </a:rPr>
                <a:t> / 512</a:t>
              </a:r>
            </a:p>
          </p:txBody>
        </p:sp>
        <p:sp>
          <p:nvSpPr>
            <p:cNvPr id="32777" name="Text Box 11"/>
            <p:cNvSpPr txBox="1">
              <a:spLocks noChangeArrowheads="1"/>
            </p:cNvSpPr>
            <p:nvPr/>
          </p:nvSpPr>
          <p:spPr bwMode="auto">
            <a:xfrm>
              <a:off x="4883150" y="4116388"/>
              <a:ext cx="4206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latin typeface="Helvetica" charset="0"/>
                </a:rPr>
                <a:t>Q</a:t>
              </a:r>
              <a:r>
                <a:rPr lang="en-US" sz="1600" baseline="-25000">
                  <a:latin typeface="Helvetica" charset="0"/>
                </a:rPr>
                <a:t>2</a:t>
              </a:r>
              <a:endParaRPr lang="en-US" sz="1600">
                <a:latin typeface="Helvetica" charset="0"/>
              </a:endParaRPr>
            </a:p>
          </p:txBody>
        </p:sp>
        <p:sp>
          <p:nvSpPr>
            <p:cNvPr id="32778" name="Text Box 12"/>
            <p:cNvSpPr txBox="1">
              <a:spLocks noChangeArrowheads="1"/>
            </p:cNvSpPr>
            <p:nvPr/>
          </p:nvSpPr>
          <p:spPr bwMode="auto">
            <a:xfrm>
              <a:off x="4883150" y="4630738"/>
              <a:ext cx="4079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latin typeface="Helvetica" charset="0"/>
                </a:rPr>
                <a:t>R</a:t>
              </a:r>
              <a:r>
                <a:rPr lang="en-US" sz="1600" baseline="-25000">
                  <a:latin typeface="Helvetica" charset="0"/>
                </a:rPr>
                <a:t>2</a:t>
              </a:r>
              <a:endParaRPr lang="en-US" sz="1600">
                <a:latin typeface="Helvetica" charset="0"/>
              </a:endParaRPr>
            </a:p>
          </p:txBody>
        </p:sp>
        <p:sp>
          <p:nvSpPr>
            <p:cNvPr id="32779" name="Line 13"/>
            <p:cNvSpPr>
              <a:spLocks noChangeShapeType="1"/>
            </p:cNvSpPr>
            <p:nvPr/>
          </p:nvSpPr>
          <p:spPr bwMode="auto">
            <a:xfrm flipV="1">
              <a:off x="4495800" y="43084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2780" name="Line 14"/>
            <p:cNvSpPr>
              <a:spLocks noChangeShapeType="1"/>
            </p:cNvSpPr>
            <p:nvPr/>
          </p:nvSpPr>
          <p:spPr bwMode="auto">
            <a:xfrm>
              <a:off x="4487863" y="45497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32775" name="Rectangle 15"/>
          <p:cNvSpPr>
            <a:spLocks noChangeArrowheads="1"/>
          </p:cNvSpPr>
          <p:nvPr/>
        </p:nvSpPr>
        <p:spPr bwMode="auto">
          <a:xfrm>
            <a:off x="841375" y="5075238"/>
            <a:ext cx="70294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marL="896938" lvl="1" indent="-407988">
              <a:buClr>
                <a:schemeClr val="accent2"/>
              </a:buClr>
            </a:pPr>
            <a:r>
              <a:rPr lang="en-US" i="1">
                <a:latin typeface="Helvetica" charset="0"/>
              </a:rPr>
              <a:t>Q</a:t>
            </a:r>
            <a:r>
              <a:rPr lang="en-US" baseline="-25000">
                <a:latin typeface="Helvetica" charset="0"/>
              </a:rPr>
              <a:t>2</a:t>
            </a:r>
            <a:r>
              <a:rPr lang="en-US">
                <a:latin typeface="Helvetica" charset="0"/>
              </a:rPr>
              <a:t> = displacement into block of index table</a:t>
            </a:r>
          </a:p>
          <a:p>
            <a:pPr marL="896938" lvl="1" indent="-407988">
              <a:buClr>
                <a:schemeClr val="accent2"/>
              </a:buClr>
            </a:pPr>
            <a:r>
              <a:rPr lang="en-US" i="1">
                <a:latin typeface="Helvetica" charset="0"/>
              </a:rPr>
              <a:t>R</a:t>
            </a:r>
            <a:r>
              <a:rPr lang="en-US" baseline="-25000">
                <a:latin typeface="Helvetica" charset="0"/>
              </a:rPr>
              <a:t>2</a:t>
            </a:r>
            <a:r>
              <a:rPr lang="en-US">
                <a:latin typeface="Helvetica" charset="0"/>
              </a:rPr>
              <a:t> displacement into block of file: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AA9-3E0F-3E46-889F-5BC60DFFD80E}" type="datetime1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72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Indexed Allocation – Mapping (Cont.)</a:t>
            </a:r>
          </a:p>
        </p:txBody>
      </p:sp>
      <p:pic>
        <p:nvPicPr>
          <p:cNvPr id="3379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1312863"/>
            <a:ext cx="6980237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FE50-9DF2-3647-8411-4BC9E24A52BE}" type="datetime1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File details</a:t>
            </a:r>
            <a:endParaRPr lang="en-US" dirty="0">
              <a:ea typeface="MS PGothic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ea typeface="MS PGothic" charset="0"/>
                <a:cs typeface="Arial"/>
              </a:rPr>
              <a:t>File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: unit of logical storage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Abstract away low-level details of storage device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Contiguous </a:t>
            </a:r>
            <a:r>
              <a:rPr lang="en-US" dirty="0">
                <a:latin typeface="Arial"/>
                <a:ea typeface="MS PGothic" charset="0"/>
                <a:cs typeface="Arial"/>
              </a:rPr>
              <a:t>logical address space</a:t>
            </a:r>
          </a:p>
          <a:p>
            <a:r>
              <a:rPr lang="en-US" dirty="0" smtClean="0">
                <a:latin typeface="Arial"/>
                <a:ea typeface="MS PGothic" charset="0"/>
                <a:cs typeface="Arial"/>
              </a:rPr>
              <a:t>Structure of file defines types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At a minimum, OS supports executable file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Other types usually imposed by applications</a:t>
            </a:r>
          </a:p>
          <a:p>
            <a:pPr lvl="2"/>
            <a:r>
              <a:rPr lang="en-US" dirty="0" smtClean="0">
                <a:latin typeface="Arial"/>
                <a:ea typeface="MS PGothic" charset="0"/>
                <a:cs typeface="Arial"/>
              </a:rPr>
              <a:t>Text, source, etc.</a:t>
            </a:r>
          </a:p>
          <a:p>
            <a:pPr lvl="2"/>
            <a:r>
              <a:rPr lang="en-US" dirty="0" smtClean="0">
                <a:latin typeface="Arial"/>
                <a:ea typeface="MS PGothic" charset="0"/>
                <a:cs typeface="Arial"/>
              </a:rPr>
              <a:t>Extensions </a:t>
            </a:r>
            <a:r>
              <a:rPr lang="en-US" dirty="0" smtClean="0">
                <a:latin typeface="Arial"/>
                <a:ea typeface="MS PGothic" charset="0"/>
                <a:cs typeface="Arial"/>
                <a:sym typeface="Wingdings"/>
              </a:rPr>
              <a:t> more detailed file typing</a:t>
            </a:r>
            <a:endParaRPr lang="en-US" dirty="0" smtClean="0">
              <a:latin typeface="Arial"/>
              <a:ea typeface="MS PGothic" charset="0"/>
              <a:cs typeface="Arial"/>
            </a:endParaRPr>
          </a:p>
          <a:p>
            <a:r>
              <a:rPr lang="en-US" dirty="0" smtClean="0">
                <a:latin typeface="Arial"/>
                <a:ea typeface="MS PGothic" charset="0"/>
                <a:cs typeface="Arial"/>
              </a:rPr>
              <a:t>File system tracks file attributes (name, ID, type, file pointer, etc.)</a:t>
            </a:r>
          </a:p>
          <a:p>
            <a:pPr marL="0" indent="0">
              <a:buNone/>
            </a:pPr>
            <a:endParaRPr lang="en-US" dirty="0" smtClean="0">
              <a:latin typeface="Arial"/>
              <a:ea typeface="MS PGothic" charset="0"/>
              <a:cs typeface="Arial"/>
            </a:endParaRPr>
          </a:p>
          <a:p>
            <a:endParaRPr lang="en-US" dirty="0">
              <a:latin typeface="Arial"/>
              <a:ea typeface="MS PGothic" charset="0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297B-B6FD-8049-B29C-A854442BCA39}" type="datetime1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43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230188"/>
            <a:ext cx="8229600" cy="1050925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Combined Scheme:  UNIX UFS </a:t>
            </a:r>
            <a:r>
              <a:rPr lang="en-US" sz="2800">
                <a:latin typeface="Arial" charset="0"/>
                <a:ea typeface="MS PGothic" charset="0"/>
              </a:rPr>
              <a:t/>
            </a:r>
            <a:br>
              <a:rPr lang="en-US" sz="2800">
                <a:latin typeface="Arial" charset="0"/>
                <a:ea typeface="MS PGothic" charset="0"/>
              </a:rPr>
            </a:br>
            <a:endParaRPr lang="en-US" sz="2800">
              <a:latin typeface="Arial" charset="0"/>
              <a:ea typeface="MS PGothic" charset="0"/>
            </a:endParaRP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1684338"/>
            <a:ext cx="517525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819150" y="5788025"/>
            <a:ext cx="7931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r>
              <a:rPr lang="en-US"/>
              <a:t>More index blocks than can be addressed with 32-bit file pointer</a:t>
            </a:r>
          </a:p>
        </p:txBody>
      </p:sp>
      <p:sp>
        <p:nvSpPr>
          <p:cNvPr id="34821" name="TextBox 1"/>
          <p:cNvSpPr txBox="1">
            <a:spLocks noChangeArrowheads="1"/>
          </p:cNvSpPr>
          <p:nvPr/>
        </p:nvSpPr>
        <p:spPr bwMode="auto">
          <a:xfrm>
            <a:off x="811213" y="1111250"/>
            <a:ext cx="7512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r>
              <a:rPr lang="en-US"/>
              <a:t>4K bytes per block, 32-bit addresses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435F-32EC-7840-A40C-1744DAAF0202}" type="datetime1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67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Performance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Best method depends on file access </a:t>
            </a:r>
            <a:r>
              <a:rPr lang="en-US" dirty="0" smtClean="0">
                <a:latin typeface="Helvetica" charset="0"/>
                <a:ea typeface="MS PGothic" charset="0"/>
              </a:rPr>
              <a:t>type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Which scheme is best for sequential access?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Which scheme is best for random access?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Contiguous </a:t>
            </a:r>
            <a:r>
              <a:rPr lang="en-US" dirty="0">
                <a:latin typeface="Helvetica" charset="0"/>
                <a:ea typeface="MS PGothic" charset="0"/>
              </a:rPr>
              <a:t>great for sequential and random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Linked good for sequential, not random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Declare access type at creation -&gt; select either contiguous or linked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Indexed more complex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Single block access could require 2 index block reads then data block read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Clustering can help improve throughput, reduce CPU overhead</a:t>
            </a: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7DEE-68E9-6D4A-9123-A4934E9520F8}" type="datetime1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79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Free-Space Management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137159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File system maintains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free-space list </a:t>
            </a:r>
            <a:r>
              <a:rPr lang="en-US" dirty="0">
                <a:latin typeface="Helvetica" charset="0"/>
                <a:ea typeface="MS PGothic" charset="0"/>
              </a:rPr>
              <a:t>to track available blocks/clusters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(Using term </a:t>
            </a:r>
            <a:r>
              <a:rPr lang="ja-JP" altLang="en-US" dirty="0">
                <a:latin typeface="Helvetica" charset="0"/>
                <a:ea typeface="MS PGothic" charset="0"/>
              </a:rPr>
              <a:t>“</a:t>
            </a:r>
            <a:r>
              <a:rPr lang="en-US" altLang="ja-JP" dirty="0">
                <a:latin typeface="Helvetica" charset="0"/>
                <a:ea typeface="MS PGothic" charset="0"/>
              </a:rPr>
              <a:t>block</a:t>
            </a:r>
            <a:r>
              <a:rPr lang="ja-JP" altLang="en-US" dirty="0">
                <a:latin typeface="Helvetica" charset="0"/>
                <a:ea typeface="MS PGothic" charset="0"/>
              </a:rPr>
              <a:t>”</a:t>
            </a:r>
            <a:r>
              <a:rPr lang="en-US" altLang="ja-JP" dirty="0">
                <a:latin typeface="Helvetica" charset="0"/>
                <a:ea typeface="MS PGothic" charset="0"/>
              </a:rPr>
              <a:t> for simplicity)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Bit vector </a:t>
            </a:r>
            <a:r>
              <a:rPr lang="en-US" dirty="0">
                <a:latin typeface="Helvetica" charset="0"/>
                <a:ea typeface="MS PGothic" charset="0"/>
              </a:rPr>
              <a:t>or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bit map </a:t>
            </a:r>
            <a:r>
              <a:rPr lang="en-US" dirty="0">
                <a:latin typeface="Helvetica" charset="0"/>
                <a:ea typeface="MS PGothic" charset="0"/>
              </a:rPr>
              <a:t> (</a:t>
            </a:r>
            <a:r>
              <a:rPr lang="en-US" b="1" i="1" dirty="0">
                <a:latin typeface="Helvetica" charset="0"/>
                <a:ea typeface="MS PGothic" charset="0"/>
              </a:rPr>
              <a:t>n</a:t>
            </a:r>
            <a:r>
              <a:rPr lang="en-US" dirty="0">
                <a:latin typeface="Helvetica" charset="0"/>
                <a:ea typeface="MS PGothic" charset="0"/>
              </a:rPr>
              <a:t> blocks)</a:t>
            </a:r>
          </a:p>
        </p:txBody>
      </p:sp>
      <p:grpSp>
        <p:nvGrpSpPr>
          <p:cNvPr id="37892" name="Group 1"/>
          <p:cNvGrpSpPr>
            <a:grpSpLocks/>
          </p:cNvGrpSpPr>
          <p:nvPr/>
        </p:nvGrpSpPr>
        <p:grpSpPr bwMode="auto">
          <a:xfrm>
            <a:off x="2630488" y="2446338"/>
            <a:ext cx="3878262" cy="1944687"/>
            <a:chOff x="2784475" y="2216150"/>
            <a:chExt cx="3878263" cy="1944688"/>
          </a:xfrm>
        </p:grpSpPr>
        <p:sp>
          <p:nvSpPr>
            <p:cNvPr id="37896" name="Rectangle 4"/>
            <p:cNvSpPr>
              <a:spLocks noChangeArrowheads="1"/>
            </p:cNvSpPr>
            <p:nvPr/>
          </p:nvSpPr>
          <p:spPr bwMode="auto">
            <a:xfrm>
              <a:off x="301783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897" name="Rectangle 5"/>
            <p:cNvSpPr>
              <a:spLocks noChangeArrowheads="1"/>
            </p:cNvSpPr>
            <p:nvPr/>
          </p:nvSpPr>
          <p:spPr bwMode="auto">
            <a:xfrm>
              <a:off x="33464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898" name="Rectangle 6"/>
            <p:cNvSpPr>
              <a:spLocks noChangeArrowheads="1"/>
            </p:cNvSpPr>
            <p:nvPr/>
          </p:nvSpPr>
          <p:spPr bwMode="auto">
            <a:xfrm>
              <a:off x="3675063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899" name="Rectangle 7"/>
            <p:cNvSpPr>
              <a:spLocks noChangeArrowheads="1"/>
            </p:cNvSpPr>
            <p:nvPr/>
          </p:nvSpPr>
          <p:spPr bwMode="auto">
            <a:xfrm>
              <a:off x="4003675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900" name="Rectangle 8"/>
            <p:cNvSpPr>
              <a:spLocks noChangeArrowheads="1"/>
            </p:cNvSpPr>
            <p:nvPr/>
          </p:nvSpPr>
          <p:spPr bwMode="auto">
            <a:xfrm>
              <a:off x="433228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901" name="Rectangle 9"/>
            <p:cNvSpPr>
              <a:spLocks noChangeArrowheads="1"/>
            </p:cNvSpPr>
            <p:nvPr/>
          </p:nvSpPr>
          <p:spPr bwMode="auto">
            <a:xfrm>
              <a:off x="466090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902" name="Rectangle 10"/>
            <p:cNvSpPr>
              <a:spLocks noChangeArrowheads="1"/>
            </p:cNvSpPr>
            <p:nvPr/>
          </p:nvSpPr>
          <p:spPr bwMode="auto">
            <a:xfrm>
              <a:off x="5022850" y="2627313"/>
              <a:ext cx="1219200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pPr algn="ctr"/>
              <a:r>
                <a:rPr lang="en-US" sz="2000">
                  <a:latin typeface="Helvetica" charset="0"/>
                </a:rPr>
                <a:t>…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903" name="Rectangle 11"/>
            <p:cNvSpPr>
              <a:spLocks noChangeArrowheads="1"/>
            </p:cNvSpPr>
            <p:nvPr/>
          </p:nvSpPr>
          <p:spPr bwMode="auto">
            <a:xfrm>
              <a:off x="62420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904" name="Text Box 12"/>
            <p:cNvSpPr txBox="1">
              <a:spLocks noChangeArrowheads="1"/>
            </p:cNvSpPr>
            <p:nvPr/>
          </p:nvSpPr>
          <p:spPr bwMode="auto">
            <a:xfrm>
              <a:off x="30400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37905" name="Text Box 13"/>
            <p:cNvSpPr txBox="1">
              <a:spLocks noChangeArrowheads="1"/>
            </p:cNvSpPr>
            <p:nvPr/>
          </p:nvSpPr>
          <p:spPr bwMode="auto">
            <a:xfrm>
              <a:off x="33448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37906" name="Text Box 14"/>
            <p:cNvSpPr txBox="1">
              <a:spLocks noChangeArrowheads="1"/>
            </p:cNvSpPr>
            <p:nvPr/>
          </p:nvSpPr>
          <p:spPr bwMode="auto">
            <a:xfrm>
              <a:off x="38020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37907" name="Text Box 15"/>
            <p:cNvSpPr txBox="1">
              <a:spLocks noChangeArrowheads="1"/>
            </p:cNvSpPr>
            <p:nvPr/>
          </p:nvSpPr>
          <p:spPr bwMode="auto">
            <a:xfrm>
              <a:off x="6132513" y="2216150"/>
              <a:ext cx="5302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 i="1">
                  <a:latin typeface="Helvetica" charset="0"/>
                </a:rPr>
                <a:t>n</a:t>
              </a:r>
              <a:r>
                <a:rPr lang="en-US">
                  <a:latin typeface="Helvetica" charset="0"/>
                </a:rPr>
                <a:t>-1</a:t>
              </a:r>
            </a:p>
          </p:txBody>
        </p:sp>
        <p:sp>
          <p:nvSpPr>
            <p:cNvPr id="37908" name="Text Box 16"/>
            <p:cNvSpPr txBox="1">
              <a:spLocks noChangeArrowheads="1"/>
            </p:cNvSpPr>
            <p:nvPr/>
          </p:nvSpPr>
          <p:spPr bwMode="auto">
            <a:xfrm>
              <a:off x="2784475" y="3479800"/>
              <a:ext cx="8191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bit[</a:t>
              </a:r>
              <a:r>
                <a:rPr lang="en-US" b="1" i="1">
                  <a:latin typeface="Helvetica" charset="0"/>
                </a:rPr>
                <a:t>i</a:t>
              </a:r>
              <a:r>
                <a:rPr lang="en-US">
                  <a:latin typeface="Helvetica" charset="0"/>
                </a:rPr>
                <a:t>] =</a:t>
              </a:r>
            </a:p>
          </p:txBody>
        </p:sp>
        <p:sp>
          <p:nvSpPr>
            <p:cNvPr id="37909" name="Text Box 17"/>
            <p:cNvSpPr txBox="1">
              <a:spLocks noChangeArrowheads="1"/>
            </p:cNvSpPr>
            <p:nvPr/>
          </p:nvSpPr>
          <p:spPr bwMode="auto">
            <a:xfrm rot="-5400000">
              <a:off x="3142456" y="3482182"/>
              <a:ext cx="9572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latin typeface="Helvetica" charset="0"/>
                  <a:sym typeface="MT Extra" charset="0"/>
                </a:rPr>
                <a:t></a:t>
              </a:r>
              <a:endParaRPr lang="en-US" sz="5400">
                <a:latin typeface="Helvetica" charset="0"/>
                <a:sym typeface="Monotype Sorts" charset="0"/>
              </a:endParaRPr>
            </a:p>
          </p:txBody>
        </p:sp>
        <p:sp>
          <p:nvSpPr>
            <p:cNvPr id="37910" name="Text Box 18"/>
            <p:cNvSpPr txBox="1">
              <a:spLocks noChangeArrowheads="1"/>
            </p:cNvSpPr>
            <p:nvPr/>
          </p:nvSpPr>
          <p:spPr bwMode="auto">
            <a:xfrm>
              <a:off x="3879850" y="3281363"/>
              <a:ext cx="2451100" cy="78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 </a:t>
              </a:r>
              <a:r>
                <a:rPr lang="en-US">
                  <a:latin typeface="Helvetica" charset="0"/>
                  <a:sym typeface="Symbol" charset="0"/>
                </a:rPr>
                <a:t> block[</a:t>
              </a:r>
              <a:r>
                <a:rPr lang="en-US" b="1" i="1">
                  <a:latin typeface="Helvetica" charset="0"/>
                  <a:sym typeface="Symbol" charset="0"/>
                </a:rPr>
                <a:t>i</a:t>
              </a:r>
              <a:r>
                <a:rPr lang="en-US">
                  <a:latin typeface="Helvetica" charset="0"/>
                  <a:sym typeface="Symbol" charset="0"/>
                </a:rPr>
                <a:t>] free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latin typeface="Helvetica" charset="0"/>
                  <a:sym typeface="Symbol" charset="0"/>
                </a:rPr>
                <a:t>0 </a:t>
              </a:r>
              <a:r>
                <a:rPr lang="en-US">
                  <a:latin typeface="Helvetica" charset="0"/>
                </a:rPr>
                <a:t> </a:t>
              </a:r>
              <a:r>
                <a:rPr lang="en-US">
                  <a:latin typeface="Helvetica" charset="0"/>
                  <a:sym typeface="Symbol" charset="0"/>
                </a:rPr>
                <a:t> block[</a:t>
              </a:r>
              <a:r>
                <a:rPr lang="en-US" b="1" i="1">
                  <a:latin typeface="Helvetica" charset="0"/>
                  <a:sym typeface="Symbol" charset="0"/>
                </a:rPr>
                <a:t>i</a:t>
              </a:r>
              <a:r>
                <a:rPr lang="en-US">
                  <a:latin typeface="Helvetica" charset="0"/>
                  <a:sym typeface="Symbol" charset="0"/>
                </a:rPr>
                <a:t>] occupied</a:t>
              </a:r>
            </a:p>
          </p:txBody>
        </p:sp>
      </p:grpSp>
      <p:sp>
        <p:nvSpPr>
          <p:cNvPr id="37893" name="Rectangle 19"/>
          <p:cNvSpPr>
            <a:spLocks noChangeArrowheads="1"/>
          </p:cNvSpPr>
          <p:nvPr/>
        </p:nvSpPr>
        <p:spPr bwMode="auto">
          <a:xfrm>
            <a:off x="1136650" y="4427538"/>
            <a:ext cx="70294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marL="488950" indent="-488950">
              <a:spcBef>
                <a:spcPct val="20000"/>
              </a:spcBef>
              <a:buClr>
                <a:schemeClr val="folHlink"/>
              </a:buClr>
            </a:pPr>
            <a:r>
              <a:rPr kumimoji="1" lang="en-US">
                <a:latin typeface="Helvetica" charset="0"/>
              </a:rPr>
              <a:t>Block number calculation</a:t>
            </a:r>
          </a:p>
        </p:txBody>
      </p:sp>
      <p:sp>
        <p:nvSpPr>
          <p:cNvPr id="37894" name="Text Box 20"/>
          <p:cNvSpPr txBox="1">
            <a:spLocks noChangeArrowheads="1"/>
          </p:cNvSpPr>
          <p:nvPr/>
        </p:nvSpPr>
        <p:spPr bwMode="auto">
          <a:xfrm>
            <a:off x="2813050" y="4956175"/>
            <a:ext cx="30765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r>
              <a:rPr lang="en-US">
                <a:latin typeface="Helvetica" charset="0"/>
              </a:rPr>
              <a:t>(number of bits per word) *</a:t>
            </a:r>
          </a:p>
          <a:p>
            <a:r>
              <a:rPr lang="en-US">
                <a:latin typeface="Helvetica" charset="0"/>
              </a:rPr>
              <a:t>(number of 0-value words) +</a:t>
            </a:r>
          </a:p>
          <a:p>
            <a:r>
              <a:rPr lang="en-US">
                <a:latin typeface="Helvetica" charset="0"/>
              </a:rPr>
              <a:t>offset of first 1 bit</a:t>
            </a:r>
          </a:p>
        </p:txBody>
      </p:sp>
      <p:sp>
        <p:nvSpPr>
          <p:cNvPr id="37895" name="Rectangle 19"/>
          <p:cNvSpPr>
            <a:spLocks noChangeArrowheads="1"/>
          </p:cNvSpPr>
          <p:nvPr/>
        </p:nvSpPr>
        <p:spPr bwMode="auto">
          <a:xfrm>
            <a:off x="1289050" y="5832475"/>
            <a:ext cx="70294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marL="488950" indent="-488950">
              <a:spcBef>
                <a:spcPct val="20000"/>
              </a:spcBef>
              <a:buClr>
                <a:schemeClr val="folHlink"/>
              </a:buClr>
            </a:pPr>
            <a:r>
              <a:rPr kumimoji="1" lang="en-US">
                <a:latin typeface="Helvetica" charset="0"/>
              </a:rPr>
              <a:t>CPUs have instructions to return offset within word of first </a:t>
            </a:r>
            <a:r>
              <a:rPr kumimoji="1" lang="ja-JP" altLang="en-US">
                <a:latin typeface="Helvetica" charset="0"/>
              </a:rPr>
              <a:t>“</a:t>
            </a:r>
            <a:r>
              <a:rPr kumimoji="1" lang="en-US" altLang="ja-JP">
                <a:latin typeface="Helvetica" charset="0"/>
              </a:rPr>
              <a:t>1</a:t>
            </a:r>
            <a:r>
              <a:rPr kumimoji="1" lang="ja-JP" altLang="en-US">
                <a:latin typeface="Helvetica" charset="0"/>
              </a:rPr>
              <a:t>”</a:t>
            </a:r>
            <a:r>
              <a:rPr kumimoji="1" lang="en-US" altLang="ja-JP">
                <a:latin typeface="Helvetica" charset="0"/>
              </a:rPr>
              <a:t> bit</a:t>
            </a:r>
            <a:endParaRPr kumimoji="1" lang="en-US">
              <a:latin typeface="Helvetica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3179-459F-8142-9B33-FB9D36DCEDF8}" type="datetime1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7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Free-Space Management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Bit map requires extra space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Example: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		block size = 4KB =  2</a:t>
            </a:r>
            <a:r>
              <a:rPr lang="en-US" baseline="30000" dirty="0">
                <a:latin typeface="Helvetica" charset="0"/>
                <a:ea typeface="MS PGothic" charset="0"/>
              </a:rPr>
              <a:t>12</a:t>
            </a:r>
            <a:r>
              <a:rPr lang="en-US" dirty="0">
                <a:latin typeface="Helvetica" charset="0"/>
                <a:ea typeface="MS PGothic" charset="0"/>
              </a:rPr>
              <a:t> bytes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		disk size = 2</a:t>
            </a:r>
            <a:r>
              <a:rPr lang="en-US" baseline="30000" dirty="0">
                <a:latin typeface="Helvetica" charset="0"/>
                <a:ea typeface="MS PGothic" charset="0"/>
              </a:rPr>
              <a:t>40</a:t>
            </a:r>
            <a:r>
              <a:rPr lang="en-US" dirty="0">
                <a:latin typeface="Helvetica" charset="0"/>
                <a:ea typeface="MS PGothic" charset="0"/>
              </a:rPr>
              <a:t> bytes (1 terabyte)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		</a:t>
            </a:r>
            <a:r>
              <a:rPr lang="en-US" b="1" i="1" dirty="0">
                <a:latin typeface="Helvetica" charset="0"/>
                <a:ea typeface="MS PGothic" charset="0"/>
              </a:rPr>
              <a:t>n</a:t>
            </a:r>
            <a:r>
              <a:rPr lang="en-US" dirty="0">
                <a:latin typeface="Helvetica" charset="0"/>
                <a:ea typeface="MS PGothic" charset="0"/>
              </a:rPr>
              <a:t> = 2</a:t>
            </a:r>
            <a:r>
              <a:rPr lang="en-US" baseline="30000" dirty="0">
                <a:latin typeface="Helvetica" charset="0"/>
                <a:ea typeface="MS PGothic" charset="0"/>
              </a:rPr>
              <a:t>40</a:t>
            </a:r>
            <a:r>
              <a:rPr lang="en-US" dirty="0">
                <a:latin typeface="Helvetica" charset="0"/>
                <a:ea typeface="MS PGothic" charset="0"/>
              </a:rPr>
              <a:t>/2</a:t>
            </a:r>
            <a:r>
              <a:rPr lang="en-US" baseline="30000" dirty="0">
                <a:latin typeface="Helvetica" charset="0"/>
                <a:ea typeface="MS PGothic" charset="0"/>
              </a:rPr>
              <a:t>12</a:t>
            </a:r>
            <a:r>
              <a:rPr lang="en-US" dirty="0">
                <a:latin typeface="Helvetica" charset="0"/>
                <a:ea typeface="MS PGothic" charset="0"/>
              </a:rPr>
              <a:t> = 2</a:t>
            </a:r>
            <a:r>
              <a:rPr lang="en-US" baseline="30000" dirty="0">
                <a:latin typeface="Helvetica" charset="0"/>
                <a:ea typeface="MS PGothic" charset="0"/>
              </a:rPr>
              <a:t>28</a:t>
            </a:r>
            <a:r>
              <a:rPr lang="en-US" dirty="0">
                <a:latin typeface="Helvetica" charset="0"/>
                <a:ea typeface="MS PGothic" charset="0"/>
              </a:rPr>
              <a:t> bits (or 32MB)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		if clusters of 4 blocks -&gt; 8MB of memory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311275" algn="l"/>
              </a:tabLst>
            </a:pPr>
            <a:endParaRPr lang="en-US" sz="9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Easy to get contiguous files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1311275" algn="l"/>
              </a:tabLst>
            </a:pPr>
            <a:r>
              <a:rPr lang="en-US" sz="800" dirty="0">
                <a:latin typeface="Helvetica" charset="0"/>
                <a:ea typeface="MS PGothic" charset="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B313-5BB5-904E-91AA-3F7D207F8555}" type="datetime1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0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Linked Free Space List on Disk</a:t>
            </a:r>
            <a:endParaRPr lang="en-US" sz="2400">
              <a:latin typeface="Arial" charset="0"/>
              <a:ea typeface="MS PGothic" charset="0"/>
            </a:endParaRPr>
          </a:p>
        </p:txBody>
      </p:sp>
      <p:pic>
        <p:nvPicPr>
          <p:cNvPr id="39939" name="Picture 4" descr="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3" y="1431925"/>
            <a:ext cx="3586162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3"/>
          <p:cNvSpPr txBox="1">
            <a:spLocks noChangeArrowheads="1"/>
          </p:cNvSpPr>
          <p:nvPr/>
        </p:nvSpPr>
        <p:spPr bwMode="auto">
          <a:xfrm>
            <a:off x="838200" y="1028700"/>
            <a:ext cx="37306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1060450" indent="-407988"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None/>
            </a:pPr>
            <a:r>
              <a:rPr kumimoji="1" lang="en-US" sz="800">
                <a:latin typeface="Helvetica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>
                <a:latin typeface="Helvetica" charset="0"/>
              </a:rPr>
              <a:t>Linked list (free list)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0"/>
              <a:buChar char="l"/>
            </a:pPr>
            <a:r>
              <a:rPr kumimoji="1" lang="en-US">
                <a:latin typeface="Helvetica" charset="0"/>
              </a:rPr>
              <a:t>Cannot get contiguous space easily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0"/>
              <a:buChar char="l"/>
            </a:pPr>
            <a:r>
              <a:rPr kumimoji="1" lang="en-US">
                <a:latin typeface="Helvetica" charset="0"/>
              </a:rPr>
              <a:t>No waste of space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0"/>
              <a:buChar char="l"/>
            </a:pPr>
            <a:r>
              <a:rPr kumimoji="1" lang="en-US">
                <a:latin typeface="Helvetica" charset="0"/>
              </a:rPr>
              <a:t>No need to traverse the entire list (if # free blocks recorded)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0"/>
              <a:buChar char="l"/>
            </a:pPr>
            <a:endParaRPr kumimoji="1" lang="en-US" sz="800">
              <a:latin typeface="Helvetica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DA68-E56A-A64B-AA56-777C6412E387}" type="datetime1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88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Free-Space Management (Cont.)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>
                <a:latin typeface="Helvetica" charset="0"/>
                <a:ea typeface="MS PGothic" charset="0"/>
              </a:rPr>
              <a:t>Grouping 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>
                <a:latin typeface="Helvetica" charset="0"/>
                <a:ea typeface="MS PGothic" charset="0"/>
              </a:rPr>
              <a:t>Modify linked list to store address of next </a:t>
            </a:r>
            <a:r>
              <a:rPr lang="en-US" i="1">
                <a:latin typeface="Helvetica" charset="0"/>
                <a:ea typeface="MS PGothic" charset="0"/>
              </a:rPr>
              <a:t>n-1</a:t>
            </a:r>
            <a:r>
              <a:rPr lang="en-US">
                <a:latin typeface="Helvetica" charset="0"/>
                <a:ea typeface="MS PGothic" charset="0"/>
              </a:rPr>
              <a:t> free blocks in first free block, plus a pointer to next block that contains free-block-pointers (like this one)</a:t>
            </a: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endParaRPr lang="en-US" sz="80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>
                <a:latin typeface="Helvetica" charset="0"/>
                <a:ea typeface="MS PGothic" charset="0"/>
              </a:rPr>
              <a:t>Counting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>
                <a:latin typeface="Helvetica" charset="0"/>
                <a:ea typeface="MS PGothic" charset="0"/>
              </a:rPr>
              <a:t>Because space is frequently contiguously used and freed,  with contiguous-allocation allocation, extents, or clustering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>
                <a:latin typeface="Helvetica" charset="0"/>
                <a:ea typeface="MS PGothic" charset="0"/>
              </a:rPr>
              <a:t>Keep address of first free block and count of following free blocks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>
                <a:latin typeface="Helvetica" charset="0"/>
                <a:ea typeface="MS PGothic" charset="0"/>
              </a:rPr>
              <a:t>Free space list then has entries containing addresses and counts</a:t>
            </a:r>
          </a:p>
          <a:p>
            <a:pPr>
              <a:tabLst>
                <a:tab pos="1311275" algn="l"/>
              </a:tabLst>
            </a:pP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133B-B25A-5C46-82DF-9DBC9F39A502}" type="datetime1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1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Free-Space Management (Cont.)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Space Maps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Used in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ZFS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Consider meta-data I/O on very large file systems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Full data structures like bit maps </a:t>
            </a:r>
            <a:r>
              <a:rPr lang="en-US" dirty="0" err="1">
                <a:latin typeface="Helvetica" charset="0"/>
                <a:ea typeface="MS PGothic" charset="0"/>
              </a:rPr>
              <a:t>couldn</a:t>
            </a:r>
            <a:r>
              <a:rPr lang="ja-JP" altLang="en-US" dirty="0">
                <a:latin typeface="Helvetica" charset="0"/>
                <a:ea typeface="MS PGothic" charset="0"/>
              </a:rPr>
              <a:t>’</a:t>
            </a:r>
            <a:r>
              <a:rPr lang="en-US" altLang="ja-JP" dirty="0">
                <a:latin typeface="Helvetica" charset="0"/>
                <a:ea typeface="MS PGothic" charset="0"/>
              </a:rPr>
              <a:t>t fit in memory -&gt; thousands of I/</a:t>
            </a:r>
            <a:r>
              <a:rPr lang="en-US" altLang="ja-JP" dirty="0" err="1">
                <a:latin typeface="Helvetica" charset="0"/>
                <a:ea typeface="MS PGothic" charset="0"/>
              </a:rPr>
              <a:t>Os</a:t>
            </a:r>
            <a:endParaRPr lang="en-US" altLang="ja-JP" dirty="0">
              <a:latin typeface="Helvetica" charset="0"/>
              <a:ea typeface="MS PGothic" charset="0"/>
            </a:endParaRP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Divides device space into </a:t>
            </a:r>
            <a:r>
              <a:rPr lang="en-US" b="1" dirty="0" err="1">
                <a:solidFill>
                  <a:srgbClr val="3366FF"/>
                </a:solidFill>
                <a:latin typeface="Helvetica" charset="0"/>
                <a:ea typeface="MS PGothic" charset="0"/>
              </a:rPr>
              <a:t>metaslab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units and manages </a:t>
            </a:r>
            <a:r>
              <a:rPr lang="en-US" dirty="0" err="1">
                <a:latin typeface="Helvetica" charset="0"/>
                <a:ea typeface="MS PGothic" charset="0"/>
              </a:rPr>
              <a:t>metaslabs</a:t>
            </a:r>
            <a:endParaRPr lang="en-US" dirty="0">
              <a:latin typeface="Helvetica" charset="0"/>
              <a:ea typeface="MS PGothic" charset="0"/>
            </a:endParaRP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Given volume can contain hundreds of </a:t>
            </a:r>
            <a:r>
              <a:rPr lang="en-US" dirty="0" err="1">
                <a:latin typeface="Helvetica" charset="0"/>
                <a:ea typeface="MS PGothic" charset="0"/>
              </a:rPr>
              <a:t>metaslabs</a:t>
            </a:r>
            <a:endParaRPr lang="en-US" dirty="0">
              <a:latin typeface="Helvetica" charset="0"/>
              <a:ea typeface="MS PGothic" charset="0"/>
            </a:endParaRP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Each </a:t>
            </a:r>
            <a:r>
              <a:rPr lang="en-US" dirty="0" err="1">
                <a:latin typeface="Helvetica" charset="0"/>
                <a:ea typeface="MS PGothic" charset="0"/>
              </a:rPr>
              <a:t>metaslab</a:t>
            </a:r>
            <a:r>
              <a:rPr lang="en-US" dirty="0">
                <a:latin typeface="Helvetica" charset="0"/>
                <a:ea typeface="MS PGothic" charset="0"/>
              </a:rPr>
              <a:t> has associated space map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Uses counting algorithm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But records to log file rather than file system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Log of all block activity, in time order, in counting format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dirty="0" err="1">
                <a:latin typeface="Helvetica" charset="0"/>
                <a:ea typeface="MS PGothic" charset="0"/>
              </a:rPr>
              <a:t>Metaslab</a:t>
            </a:r>
            <a:r>
              <a:rPr lang="en-US" dirty="0">
                <a:latin typeface="Helvetica" charset="0"/>
                <a:ea typeface="MS PGothic" charset="0"/>
              </a:rPr>
              <a:t> activity -&gt; load space map into memory in balanced-tree structure, indexed  by offset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Replay log into that structure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Combine contiguous free blocks into single entry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tabLst>
                <a:tab pos="1311275" algn="l"/>
              </a:tabLst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F1E0-8F55-754A-8ACE-C8D7FE0FC310}" type="datetime1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74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 more on file system implementation</a:t>
            </a:r>
          </a:p>
          <a:p>
            <a:endParaRPr lang="en-US" dirty="0"/>
          </a:p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/>
              <a:t>Final Exam time scheduled by registrar: Saturday, 5/6, 8-11 AM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7B9B26-5AB8-8343-BF54-440D736BFCD0}" type="datetime1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Anderson &amp; </a:t>
            </a:r>
            <a:r>
              <a:rPr lang="en-US" dirty="0" err="1" smtClean="0"/>
              <a:t>Dahlin</a:t>
            </a:r>
            <a:r>
              <a:rPr lang="en-US" dirty="0" smtClean="0"/>
              <a:t>, </a:t>
            </a:r>
            <a:r>
              <a:rPr lang="en-US" i="1" dirty="0" smtClean="0"/>
              <a:t>Operating Systems: Principles and Practice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E46F-7D43-A64D-850D-1F586E344967}" type="datetime1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File Operations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Operations provide programmer interface to file system</a:t>
            </a:r>
          </a:p>
          <a:p>
            <a:r>
              <a:rPr lang="en-US" dirty="0" smtClean="0"/>
              <a:t>What operations should file system provide?</a:t>
            </a:r>
          </a:p>
          <a:p>
            <a:pPr lvl="1"/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Write – at write pointer location</a:t>
            </a:r>
          </a:p>
          <a:p>
            <a:pPr lvl="1"/>
            <a:r>
              <a:rPr lang="en-US" dirty="0" smtClean="0"/>
              <a:t>Read – at read pointer location</a:t>
            </a:r>
          </a:p>
          <a:p>
            <a:pPr lvl="1"/>
            <a:r>
              <a:rPr lang="en-US" dirty="0" smtClean="0"/>
              <a:t>Reposition within file - seek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Truncate – remove some data from file without deleting entire file</a:t>
            </a:r>
          </a:p>
          <a:p>
            <a:pPr lvl="1"/>
            <a:r>
              <a:rPr lang="en-US" dirty="0" smtClean="0"/>
              <a:t>Open(</a:t>
            </a:r>
            <a:r>
              <a:rPr lang="en-US" i="1" dirty="0" smtClean="0"/>
              <a:t>F</a:t>
            </a:r>
            <a:r>
              <a:rPr lang="en-US" i="1" baseline="-25000" dirty="0" smtClean="0"/>
              <a:t>i</a:t>
            </a:r>
            <a:r>
              <a:rPr lang="en-US" dirty="0" smtClean="0"/>
              <a:t>) – search the directory structure on disk for entry </a:t>
            </a:r>
            <a:r>
              <a:rPr lang="en-US" i="1" dirty="0" smtClean="0"/>
              <a:t>F</a:t>
            </a:r>
            <a:r>
              <a:rPr lang="en-US" i="1" baseline="-25000" dirty="0" smtClean="0"/>
              <a:t>i</a:t>
            </a:r>
            <a:r>
              <a:rPr lang="en-US" dirty="0" smtClean="0"/>
              <a:t>, and move the content of entry to memory</a:t>
            </a:r>
          </a:p>
          <a:p>
            <a:pPr lvl="1"/>
            <a:r>
              <a:rPr lang="en-US" dirty="0" smtClean="0"/>
              <a:t>Close (</a:t>
            </a:r>
            <a:r>
              <a:rPr lang="en-US" i="1" dirty="0" smtClean="0"/>
              <a:t>F</a:t>
            </a:r>
            <a:r>
              <a:rPr lang="en-US" i="1" baseline="-25000" dirty="0" smtClean="0"/>
              <a:t>i</a:t>
            </a:r>
            <a:r>
              <a:rPr lang="en-US" dirty="0" smtClean="0"/>
              <a:t>) – move the content of entry Fi in memory to directory structure on disk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35C2-1CBA-D048-A2BE-CB18F0180D9A}" type="datetime1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Working with open files</a:t>
            </a:r>
            <a:endParaRPr lang="en-US" dirty="0">
              <a:ea typeface="MS PGothic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Arial"/>
                <a:ea typeface="MS PGothic" charset="0"/>
                <a:cs typeface="Arial"/>
              </a:rPr>
              <a:t>Open-file table: tracks open files</a:t>
            </a:r>
          </a:p>
          <a:p>
            <a:r>
              <a:rPr lang="en-US" dirty="0" smtClean="0">
                <a:latin typeface="Arial"/>
                <a:ea typeface="MS PGothic" charset="0"/>
                <a:cs typeface="Arial"/>
              </a:rPr>
              <a:t>Per-process info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File </a:t>
            </a:r>
            <a:r>
              <a:rPr lang="en-US" dirty="0">
                <a:latin typeface="Arial"/>
                <a:ea typeface="MS PGothic" charset="0"/>
                <a:cs typeface="Arial"/>
              </a:rPr>
              <a:t>pointer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: </a:t>
            </a:r>
            <a:r>
              <a:rPr lang="en-US" dirty="0">
                <a:latin typeface="Arial"/>
                <a:ea typeface="MS PGothic" charset="0"/>
                <a:cs typeface="Arial"/>
              </a:rPr>
              <a:t>pointer to last read/write 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location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Access rights: operations allowed by this process</a:t>
            </a:r>
            <a:endParaRPr lang="en-US" dirty="0">
              <a:latin typeface="Arial"/>
              <a:ea typeface="MS PGothic" charset="0"/>
              <a:cs typeface="Arial"/>
            </a:endParaRPr>
          </a:p>
          <a:p>
            <a:r>
              <a:rPr lang="en-US" dirty="0" smtClean="0">
                <a:latin typeface="Arial"/>
                <a:ea typeface="MS PGothic" charset="0"/>
                <a:cs typeface="Arial"/>
              </a:rPr>
              <a:t>Centralized info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/>
                <a:ea typeface="MS PGothic" charset="0"/>
                <a:cs typeface="Arial"/>
              </a:rPr>
              <a:t>File</a:t>
            </a:r>
            <a:r>
              <a:rPr lang="en-US" dirty="0">
                <a:solidFill>
                  <a:srgbClr val="000000"/>
                </a:solidFill>
                <a:latin typeface="Arial"/>
                <a:ea typeface="MS PGothic" charset="0"/>
                <a:cs typeface="Arial"/>
              </a:rPr>
              <a:t>-open count</a:t>
            </a:r>
            <a:r>
              <a:rPr lang="en-US" dirty="0">
                <a:latin typeface="Arial"/>
                <a:ea typeface="MS PGothic" charset="0"/>
                <a:cs typeface="Arial"/>
              </a:rPr>
              <a:t>: 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number of processes accessing file</a:t>
            </a:r>
          </a:p>
          <a:p>
            <a:pPr lvl="2"/>
            <a:r>
              <a:rPr lang="en-US" dirty="0" smtClean="0">
                <a:latin typeface="Arial"/>
                <a:ea typeface="MS PGothic" charset="0"/>
                <a:cs typeface="Arial"/>
              </a:rPr>
              <a:t>Table entry can be removed when count == 0</a:t>
            </a:r>
          </a:p>
          <a:p>
            <a:pPr lvl="1"/>
            <a:r>
              <a:rPr lang="en-US" dirty="0" smtClean="0">
                <a:latin typeface="Arial"/>
                <a:ea typeface="MS PGothic" charset="0"/>
                <a:cs typeface="Arial"/>
              </a:rPr>
              <a:t>Disk </a:t>
            </a:r>
            <a:r>
              <a:rPr lang="en-US" dirty="0">
                <a:latin typeface="Arial"/>
                <a:ea typeface="MS PGothic" charset="0"/>
                <a:cs typeface="Arial"/>
              </a:rPr>
              <a:t>location of the file: cache of data access </a:t>
            </a:r>
            <a:r>
              <a:rPr lang="en-US" dirty="0" smtClean="0">
                <a:latin typeface="Arial"/>
                <a:ea typeface="MS PGothic" charset="0"/>
                <a:cs typeface="Arial"/>
              </a:rPr>
              <a:t>information</a:t>
            </a:r>
          </a:p>
          <a:p>
            <a:r>
              <a:rPr lang="en-US" dirty="0" smtClean="0">
                <a:latin typeface="Arial"/>
                <a:ea typeface="MS PGothic" charset="0"/>
                <a:cs typeface="Arial"/>
              </a:rPr>
              <a:t>Accesses supported as sequential or direct (relative to start of file)</a:t>
            </a:r>
            <a:endParaRPr lang="en-US" dirty="0">
              <a:latin typeface="Arial"/>
              <a:ea typeface="MS PGothic" charset="0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887F-3477-A146-BA96-911A69F5D314}" type="datetime1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1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5907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Disk can be split into multiple partitions</a:t>
            </a:r>
          </a:p>
          <a:p>
            <a:pPr lvl="1"/>
            <a:r>
              <a:rPr lang="en-US" dirty="0" smtClean="0"/>
              <a:t>Partitions can be raw (no file system) or formatted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Volume</a:t>
            </a:r>
            <a:r>
              <a:rPr lang="en-US" dirty="0" smtClean="0"/>
              <a:t>: formatted partition (e.g., C:\ on Windows)</a:t>
            </a:r>
          </a:p>
          <a:p>
            <a:r>
              <a:rPr lang="en-US" dirty="0" smtClean="0"/>
              <a:t>Each volume needs its own </a:t>
            </a:r>
            <a:r>
              <a:rPr lang="en-US" dirty="0" smtClean="0">
                <a:solidFill>
                  <a:srgbClr val="0000FF"/>
                </a:solidFill>
              </a:rPr>
              <a:t>directory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Effectively </a:t>
            </a:r>
            <a:r>
              <a:rPr lang="en-US" dirty="0" smtClean="0"/>
              <a:t>table of contents for volume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Tracks information about all files on volume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Imposes hierarchical structure in flat space</a:t>
            </a: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42D1-CD55-7448-B057-13FF86947EA4}" type="datetime1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0"/>
            <a:ext cx="4283126" cy="227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184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MS PGothic" charset="0"/>
              </a:rPr>
              <a:t>Review: Tree</a:t>
            </a:r>
            <a:r>
              <a:rPr lang="en-US" dirty="0">
                <a:ea typeface="MS PGothic" charset="0"/>
              </a:rPr>
              <a:t>-Structured </a:t>
            </a:r>
            <a:r>
              <a:rPr lang="en-US" dirty="0" smtClean="0">
                <a:ea typeface="MS PGothic" charset="0"/>
              </a:rPr>
              <a:t>Directories</a:t>
            </a:r>
            <a:endParaRPr lang="en-US" dirty="0">
              <a:ea typeface="MS PGothic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281939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Absolute</a:t>
            </a:r>
            <a:r>
              <a:rPr lang="en-US" dirty="0">
                <a:latin typeface="Helvetica" charset="0"/>
                <a:ea typeface="MS PGothic" charset="0"/>
              </a:rPr>
              <a:t> or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relative</a:t>
            </a:r>
            <a:r>
              <a:rPr lang="en-US" dirty="0">
                <a:latin typeface="Helvetica" charset="0"/>
                <a:ea typeface="MS PGothic" charset="0"/>
              </a:rPr>
              <a:t> path </a:t>
            </a:r>
            <a:r>
              <a:rPr lang="en-US" dirty="0" smtClean="0">
                <a:latin typeface="Helvetica" charset="0"/>
                <a:ea typeface="MS PGothic" charset="0"/>
              </a:rPr>
              <a:t>name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Absolute name is full path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Relative name—relative to current subdirectory or some other subdirectory</a:t>
            </a:r>
            <a:endParaRPr lang="en-US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Creating a new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Delete a file</a:t>
            </a:r>
          </a:p>
          <a:p>
            <a:pPr>
              <a:lnSpc>
                <a:spcPct val="90000"/>
              </a:lnSpc>
              <a:buFont typeface="Monotype Sorts" charset="0"/>
              <a:buNone/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rm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Creating a new subdirectory is done in current directory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charset="0"/>
              <a:buNone/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mkdir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&lt;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dir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-name&gt;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charset="0"/>
              <a:buNone/>
              <a:tabLst>
                <a:tab pos="2857500" algn="ctr"/>
              </a:tabLst>
            </a:pPr>
            <a:r>
              <a:rPr lang="en-US" dirty="0">
                <a:latin typeface="Helvetica" charset="0"/>
                <a:ea typeface="MS PGothic" charset="0"/>
              </a:rPr>
              <a:t>	Example:  if in current directory  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/mail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charset="0"/>
              <a:buNone/>
              <a:tabLst>
                <a:tab pos="2857500" algn="ctr"/>
              </a:tabLst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mkdir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count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ED03-94B5-C54B-839E-F274CA3C1D28}" type="datetime1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1748" name="Rectangle 11"/>
          <p:cNvSpPr>
            <a:spLocks noChangeArrowheads="1"/>
          </p:cNvSpPr>
          <p:nvPr/>
        </p:nvSpPr>
        <p:spPr bwMode="auto">
          <a:xfrm>
            <a:off x="852488" y="5561013"/>
            <a:ext cx="74231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2857500" algn="ctr"/>
              </a:tabLst>
            </a:pPr>
            <a:r>
              <a:rPr lang="en-US" sz="2000">
                <a:latin typeface="Helvetica" charset="0"/>
              </a:rPr>
              <a:t>Deleting </a:t>
            </a:r>
            <a:r>
              <a:rPr lang="ja-JP" altLang="en-US" sz="2000">
                <a:latin typeface="Helvetica" charset="0"/>
              </a:rPr>
              <a:t>“</a:t>
            </a:r>
            <a:r>
              <a:rPr lang="en-US" altLang="ja-JP" sz="2000">
                <a:latin typeface="Helvetica" charset="0"/>
              </a:rPr>
              <a:t>mail</a:t>
            </a:r>
            <a:r>
              <a:rPr lang="ja-JP" altLang="en-US" sz="2000">
                <a:latin typeface="Helvetica" charset="0"/>
              </a:rPr>
              <a:t>”</a:t>
            </a:r>
            <a:r>
              <a:rPr lang="en-US" altLang="ja-JP" sz="2000">
                <a:latin typeface="Helvetica" charset="0"/>
              </a:rPr>
              <a:t> </a:t>
            </a:r>
            <a:r>
              <a:rPr lang="en-US" altLang="ja-JP" sz="2000">
                <a:latin typeface="Helvetica" charset="0"/>
                <a:sym typeface="Symbol" charset="0"/>
              </a:rPr>
              <a:t> deleting the entire subtree rooted by </a:t>
            </a:r>
            <a:r>
              <a:rPr lang="ja-JP" altLang="en-US" sz="2000">
                <a:latin typeface="Helvetica" charset="0"/>
                <a:sym typeface="Symbol" charset="0"/>
              </a:rPr>
              <a:t>“</a:t>
            </a:r>
            <a:r>
              <a:rPr lang="en-US" altLang="ja-JP" sz="2000">
                <a:latin typeface="Helvetica" charset="0"/>
                <a:sym typeface="Symbol" charset="0"/>
              </a:rPr>
              <a:t>mail</a:t>
            </a:r>
            <a:r>
              <a:rPr lang="ja-JP" altLang="en-US" sz="2000">
                <a:latin typeface="Helvetica" charset="0"/>
                <a:sym typeface="Symbol" charset="0"/>
              </a:rPr>
              <a:t>”</a:t>
            </a:r>
            <a:endParaRPr lang="en-US" sz="2000">
              <a:latin typeface="Helvetica" charset="0"/>
            </a:endParaRPr>
          </a:p>
        </p:txBody>
      </p:sp>
      <p:pic>
        <p:nvPicPr>
          <p:cNvPr id="3174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3" y="4100513"/>
            <a:ext cx="3132137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179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Acyclic-Graph Directories</a:t>
            </a:r>
            <a:endParaRPr lang="en-US" sz="2400" dirty="0">
              <a:ea typeface="MS PGothic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Have shared subdirectories and files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1A44-6D84-3D47-A1E6-53F0EDB6473D}" type="datetime1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2772" name="Picture 7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1677988"/>
            <a:ext cx="4960937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54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Access </a:t>
            </a:r>
            <a:r>
              <a:rPr lang="en-US" dirty="0">
                <a:ea typeface="MS PGothic" charset="0"/>
              </a:rPr>
              <a:t>Lists and Groups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34289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Provides protection mechanism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dirty="0" smtClean="0">
                <a:latin typeface="Helvetica" charset="0"/>
                <a:ea typeface="MS PGothic" charset="0"/>
              </a:rPr>
              <a:t>Mode </a:t>
            </a:r>
            <a:r>
              <a:rPr lang="en-US" dirty="0">
                <a:latin typeface="Helvetica" charset="0"/>
                <a:ea typeface="MS PGothic" charset="0"/>
              </a:rPr>
              <a:t>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Three classes of users on Unix / Linux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0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>
                <a:latin typeface="Helvetica" charset="0"/>
                <a:ea typeface="MS PGothic" charset="0"/>
              </a:rPr>
              <a:t>	</a:t>
            </a:r>
            <a:r>
              <a:rPr lang="en-US" sz="800" dirty="0">
                <a:latin typeface="Helvetica" charset="0"/>
                <a:ea typeface="MS PGothic" charset="0"/>
              </a:rPr>
              <a:t>	</a:t>
            </a:r>
            <a:r>
              <a:rPr lang="en-US" sz="1600" dirty="0">
                <a:latin typeface="Helvetica" charset="0"/>
                <a:ea typeface="MS PGothic" charset="0"/>
              </a:rPr>
              <a:t>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0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>
                <a:latin typeface="Helvetica" charset="0"/>
                <a:ea typeface="MS PGothic" charset="0"/>
              </a:rPr>
              <a:t>		a) </a:t>
            </a:r>
            <a:r>
              <a:rPr lang="en-US" sz="1600" b="1" dirty="0">
                <a:latin typeface="Helvetica" charset="0"/>
                <a:ea typeface="MS PGothic" charset="0"/>
              </a:rPr>
              <a:t>owner access</a:t>
            </a:r>
            <a:r>
              <a:rPr lang="en-US" sz="1600" dirty="0">
                <a:latin typeface="Helvetica" charset="0"/>
                <a:ea typeface="MS PGothic" charset="0"/>
              </a:rPr>
              <a:t> 	7	</a:t>
            </a: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	1 1 1</a:t>
            </a:r>
            <a:br>
              <a:rPr lang="en-US" sz="1600" dirty="0">
                <a:latin typeface="Helvetica" charset="0"/>
                <a:ea typeface="MS PGothic" charset="0"/>
                <a:sym typeface="Symbol" charset="0"/>
              </a:rPr>
            </a:b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0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		b) </a:t>
            </a:r>
            <a:r>
              <a:rPr lang="en-US" sz="1600" b="1" dirty="0">
                <a:latin typeface="Helvetica" charset="0"/>
                <a:ea typeface="MS PGothic" charset="0"/>
                <a:sym typeface="Symbol" charset="0"/>
              </a:rPr>
              <a:t>group access</a:t>
            </a: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0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0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		c) </a:t>
            </a:r>
            <a:r>
              <a:rPr lang="en-US" sz="1600" b="1" dirty="0">
                <a:latin typeface="Helvetica" charset="0"/>
                <a:ea typeface="MS PGothic" charset="0"/>
                <a:sym typeface="Symbol" charset="0"/>
              </a:rPr>
              <a:t>public access</a:t>
            </a:r>
            <a:r>
              <a:rPr lang="en-US" sz="1600" dirty="0">
                <a:latin typeface="Helvetica" charset="0"/>
                <a:ea typeface="MS PGothic" charset="0"/>
                <a:sym typeface="Symbol" charset="0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Ask manager to create a group (unique name), say G, and add some users to the </a:t>
            </a:r>
            <a:r>
              <a:rPr lang="en-US" dirty="0" smtClean="0">
                <a:latin typeface="Helvetica" charset="0"/>
                <a:ea typeface="MS PGothic" charset="0"/>
                <a:sym typeface="Symbol" charset="0"/>
              </a:rPr>
              <a:t>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dirty="0" smtClean="0">
                <a:latin typeface="Helvetica" charset="0"/>
                <a:ea typeface="MS PGothic" charset="0"/>
                <a:sym typeface="Symbol" charset="0"/>
              </a:rPr>
              <a:t>For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a particular file (say </a:t>
            </a:r>
            <a:r>
              <a:rPr lang="en-US" i="1" dirty="0">
                <a:latin typeface="Helvetica" charset="0"/>
                <a:ea typeface="MS PGothic" charset="0"/>
                <a:sym typeface="Symbol" charset="0"/>
              </a:rPr>
              <a:t>game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) or subdirectory, define an appropriate access.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2843-5C34-4548-B7A9-EA534296CE1A}" type="datetime1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16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4036" name="Rectangle 13"/>
          <p:cNvSpPr>
            <a:spLocks noChangeArrowheads="1"/>
          </p:cNvSpPr>
          <p:nvPr/>
        </p:nvSpPr>
        <p:spPr bwMode="auto">
          <a:xfrm>
            <a:off x="798513" y="5486400"/>
            <a:ext cx="702945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charset="0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kumimoji="1" lang="en-US">
                <a:latin typeface="Arial" charset="0"/>
                <a:sym typeface="Symbol" charset="0"/>
              </a:rPr>
              <a:t>Attach a group to a file</a:t>
            </a:r>
            <a:br>
              <a:rPr kumimoji="1" lang="en-US">
                <a:latin typeface="Arial" charset="0"/>
                <a:sym typeface="Symbol" charset="0"/>
              </a:rPr>
            </a:br>
            <a:r>
              <a:rPr kumimoji="1" lang="en-US">
                <a:latin typeface="Arial" charset="0"/>
                <a:sym typeface="Symbol" charset="0"/>
              </a:rPr>
              <a:t>	         </a:t>
            </a:r>
            <a:r>
              <a:rPr kumimoji="1" lang="en-US" b="1">
                <a:latin typeface="Courier New" charset="0"/>
                <a:cs typeface="Courier New" charset="0"/>
                <a:sym typeface="Symbol" charset="0"/>
              </a:rPr>
              <a:t>chgrp     G    game</a:t>
            </a:r>
          </a:p>
        </p:txBody>
      </p:sp>
      <p:pic>
        <p:nvPicPr>
          <p:cNvPr id="4403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4608512"/>
            <a:ext cx="25130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60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16982</TotalTime>
  <Words>2264</Words>
  <Application>Microsoft Macintosh PowerPoint</Application>
  <PresentationFormat>On-screen Show (4:3)</PresentationFormat>
  <Paragraphs>436</Paragraphs>
  <Slides>38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Edge</vt:lpstr>
      <vt:lpstr>EECE.4810/EECE.5730 Operating Systems</vt:lpstr>
      <vt:lpstr>Lecture outline</vt:lpstr>
      <vt:lpstr>Review: File details</vt:lpstr>
      <vt:lpstr>Review: File Operations</vt:lpstr>
      <vt:lpstr>Review: Working with open files</vt:lpstr>
      <vt:lpstr>Review: Directory structure</vt:lpstr>
      <vt:lpstr>Review: Tree-Structured Directories</vt:lpstr>
      <vt:lpstr>Acyclic-Graph Directories</vt:lpstr>
      <vt:lpstr>Review: Access Lists and Groups</vt:lpstr>
      <vt:lpstr>File system issues to be discussed</vt:lpstr>
      <vt:lpstr>Layered File System</vt:lpstr>
      <vt:lpstr>Layered File System (continued)</vt:lpstr>
      <vt:lpstr>File-System Implementation</vt:lpstr>
      <vt:lpstr>File-System Implementation (Cont.)</vt:lpstr>
      <vt:lpstr>Directory Implementation</vt:lpstr>
      <vt:lpstr>Allocation Methods - Contiguous</vt:lpstr>
      <vt:lpstr>Contiguous Allocation</vt:lpstr>
      <vt:lpstr>Extent-Based Systems</vt:lpstr>
      <vt:lpstr>Allocation Methods - Linked</vt:lpstr>
      <vt:lpstr>Allocation Methods – Linked (Cont.)</vt:lpstr>
      <vt:lpstr>Linked Allocation</vt:lpstr>
      <vt:lpstr>Linked Allocation</vt:lpstr>
      <vt:lpstr>File-Allocation Table</vt:lpstr>
      <vt:lpstr>Allocation Methods - Indexed</vt:lpstr>
      <vt:lpstr>Example of Indexed Allocation</vt:lpstr>
      <vt:lpstr>Indexed Allocation (Cont.)</vt:lpstr>
      <vt:lpstr>Indexed Allocation – Mapping (Cont.)</vt:lpstr>
      <vt:lpstr>Indexed Allocation – Mapping (Cont.)</vt:lpstr>
      <vt:lpstr>Indexed Allocation – Mapping (Cont.)</vt:lpstr>
      <vt:lpstr>Combined Scheme:  UNIX UFS  </vt:lpstr>
      <vt:lpstr>Performance</vt:lpstr>
      <vt:lpstr>Free-Space Management</vt:lpstr>
      <vt:lpstr>Free-Space Management (Cont.)</vt:lpstr>
      <vt:lpstr>Linked Free Space List on Disk</vt:lpstr>
      <vt:lpstr>Free-Space Management (Cont.)</vt:lpstr>
      <vt:lpstr>Free-Space Management (Cont.)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4280</cp:revision>
  <cp:lastPrinted>2017-03-27T14:20:43Z</cp:lastPrinted>
  <dcterms:created xsi:type="dcterms:W3CDTF">2006-04-03T05:03:01Z</dcterms:created>
  <dcterms:modified xsi:type="dcterms:W3CDTF">2017-03-27T15:37:09Z</dcterms:modified>
</cp:coreProperties>
</file>