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733" r:id="rId4"/>
    <p:sldId id="737" r:id="rId5"/>
    <p:sldId id="790" r:id="rId6"/>
    <p:sldId id="742" r:id="rId7"/>
    <p:sldId id="743" r:id="rId8"/>
    <p:sldId id="748" r:id="rId9"/>
    <p:sldId id="749" r:id="rId10"/>
    <p:sldId id="751" r:id="rId11"/>
    <p:sldId id="755" r:id="rId12"/>
    <p:sldId id="759" r:id="rId13"/>
    <p:sldId id="760" r:id="rId14"/>
    <p:sldId id="761" r:id="rId15"/>
    <p:sldId id="762" r:id="rId16"/>
    <p:sldId id="763" r:id="rId17"/>
    <p:sldId id="789" r:id="rId18"/>
    <p:sldId id="764" r:id="rId19"/>
    <p:sldId id="765" r:id="rId20"/>
    <p:sldId id="766" r:id="rId21"/>
    <p:sldId id="767" r:id="rId22"/>
    <p:sldId id="768" r:id="rId23"/>
    <p:sldId id="769" r:id="rId24"/>
    <p:sldId id="770" r:id="rId25"/>
    <p:sldId id="771" r:id="rId26"/>
    <p:sldId id="772" r:id="rId27"/>
    <p:sldId id="773" r:id="rId28"/>
    <p:sldId id="774" r:id="rId29"/>
    <p:sldId id="775" r:id="rId30"/>
    <p:sldId id="776" r:id="rId31"/>
    <p:sldId id="777" r:id="rId32"/>
    <p:sldId id="778" r:id="rId33"/>
    <p:sldId id="779" r:id="rId34"/>
    <p:sldId id="780" r:id="rId35"/>
    <p:sldId id="781" r:id="rId36"/>
    <p:sldId id="782" r:id="rId37"/>
    <p:sldId id="783" r:id="rId38"/>
    <p:sldId id="784" r:id="rId39"/>
    <p:sldId id="785" r:id="rId40"/>
    <p:sldId id="786" r:id="rId41"/>
    <p:sldId id="787" r:id="rId42"/>
    <p:sldId id="788" r:id="rId43"/>
    <p:sldId id="791" r:id="rId44"/>
    <p:sldId id="792" r:id="rId45"/>
    <p:sldId id="793" r:id="rId46"/>
    <p:sldId id="794" r:id="rId47"/>
    <p:sldId id="795" r:id="rId48"/>
    <p:sldId id="796" r:id="rId49"/>
    <p:sldId id="797" r:id="rId50"/>
    <p:sldId id="620" r:id="rId51"/>
    <p:sldId id="547" r:id="rId5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95" d="100"/>
          <a:sy n="95" d="100"/>
        </p:scale>
        <p:origin x="-124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61A8576-0584-AB49-A38E-599D07F68FCB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4975AF6-4964-6343-8E23-B566E0211A03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EACD601-1EE5-CA40-9C1C-295D5A973030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783CEC8-6B73-A542-BBB1-9CA870723755}" type="slidenum">
              <a:rPr lang="en-US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1C59BB2-300F-004F-9C8D-9E09D99D46A1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259904B-7151-D547-A1FE-0F29618FDEBF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8DA6664-D574-D14A-93FD-6DD2102AC6A2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9DEAFD1-6599-CB43-819E-91E55D1BCF07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F131B8C-FE5B-9145-9901-C3AB960EB661}" type="slidenum">
              <a:rPr lang="en-US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C706812-BEE8-914E-93F8-1AFF62EC26F3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D8722-1564-0642-8139-B23CC12A4188}" type="datetime1">
              <a:rPr lang="en-US" smtClean="0"/>
              <a:t>4/2/17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4BDE0-32B7-5E40-A257-E8AB680B1BBA}" type="datetime1">
              <a:rPr lang="en-US" smtClean="0"/>
              <a:t>4/2/17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4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4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6A6231-B72B-884C-91B9-C3C2D2FB8F90}" type="datetime1">
              <a:rPr lang="en-US" smtClean="0"/>
              <a:t>4/2/17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4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452232-9C09-CF40-8A04-9A6FB69F7113}" type="datetime1">
              <a:rPr lang="en-US" smtClean="0"/>
              <a:t>4/2/17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458C2D-D9E9-9149-B495-ACC7759BD2AB}" type="datetime1">
              <a:rPr lang="en-US" smtClean="0"/>
              <a:t>4/2/17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B0AA5-9250-4B4E-8D49-E0F813C04DD2}" type="datetime1">
              <a:rPr lang="en-US" smtClean="0"/>
              <a:t>4/2/17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807FA-8726-5544-8675-74AD59D11FFA}" type="datetime1">
              <a:rPr lang="en-US" smtClean="0"/>
              <a:t>4/2/17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3055C2-A4EA-6C45-9847-9B24DAE876DB}" type="datetime1">
              <a:rPr lang="en-US" smtClean="0"/>
              <a:t>4/2/17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B839F-6AE7-7B40-8EDD-4BC8776331D0}" type="datetime1">
              <a:rPr lang="en-US" smtClean="0"/>
              <a:t>4/2/17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C2ABD7-9EEF-6248-BF14-73EDC63EF961}" type="datetime1">
              <a:rPr lang="en-US" smtClean="0"/>
              <a:t>4/2/17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B8AEB-FF41-3646-9B16-E4365AF17AA6}" type="datetime1">
              <a:rPr lang="en-US" smtClean="0"/>
              <a:t>4/2/17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8644ED-34BD-7044-A17B-7943C6ED28A0}" type="datetime1">
              <a:rPr lang="en-US" smtClean="0"/>
              <a:t>4/2/17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F3AEF-9755-B549-AEF3-C216CB2B4A04}" type="datetime1">
              <a:rPr lang="en-US" smtClean="0"/>
              <a:t>4/2/17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1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1992689-0C0F-C34E-9327-9F31B5CEC991}" type="datetime1">
              <a:rPr lang="en-US" smtClean="0"/>
              <a:t>4/2/17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17: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systems: </a:t>
            </a:r>
            <a:r>
              <a:rPr lang="en-US" dirty="0" smtClean="0">
                <a:latin typeface="Arial" charset="0"/>
              </a:rPr>
              <a:t>examples</a:t>
            </a:r>
            <a:r>
              <a:rPr lang="en-US" smtClean="0">
                <a:latin typeface="Arial" charset="0"/>
              </a:rPr>
              <a:t>; reliability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Indexed allocation</a:t>
            </a:r>
            <a:endParaRPr lang="en-US" sz="2400" dirty="0">
              <a:ea typeface="MS PGothic" charset="0"/>
            </a:endParaRPr>
          </a:p>
        </p:txBody>
      </p:sp>
      <p:pic>
        <p:nvPicPr>
          <p:cNvPr id="29699" name="Picture 4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230313"/>
            <a:ext cx="4967287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8C12-D9E7-394C-BD12-AE866FAE7274}" type="datetime1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Review: multi-level indexed allocation</a:t>
            </a:r>
            <a:endParaRPr lang="en-US" dirty="0">
              <a:ea typeface="MS PGothic" charset="0"/>
            </a:endParaRPr>
          </a:p>
        </p:txBody>
      </p:sp>
      <p:pic>
        <p:nvPicPr>
          <p:cNvPr id="3379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1312863"/>
            <a:ext cx="6980237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DAC6-C0FA-4F48-BCD6-070B9D58FC7F}" type="datetime1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Free-space management</a:t>
            </a:r>
            <a:endParaRPr lang="en-US" dirty="0">
              <a:ea typeface="MS PGothic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File </a:t>
            </a:r>
            <a:r>
              <a:rPr lang="en-US" dirty="0">
                <a:latin typeface="Helvetica" charset="0"/>
                <a:ea typeface="MS PGothic" charset="0"/>
              </a:rPr>
              <a:t>system maintains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free-space list </a:t>
            </a:r>
            <a:r>
              <a:rPr lang="en-US" dirty="0">
                <a:latin typeface="Helvetica" charset="0"/>
                <a:ea typeface="MS PGothic" charset="0"/>
              </a:rPr>
              <a:t>to track available blocks/clusters</a:t>
            </a:r>
          </a:p>
          <a:p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MS PGothic" charset="0"/>
              </a:rPr>
              <a:t>Bit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vector </a:t>
            </a:r>
            <a:r>
              <a:rPr lang="en-US" dirty="0">
                <a:latin typeface="Helvetica" charset="0"/>
                <a:ea typeface="MS PGothic" charset="0"/>
              </a:rPr>
              <a:t>or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bit map 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b="1" i="1" dirty="0">
                <a:latin typeface="Helvetica" charset="0"/>
                <a:ea typeface="MS PGothic" charset="0"/>
              </a:rPr>
              <a:t>n</a:t>
            </a:r>
            <a:r>
              <a:rPr lang="en-US" dirty="0">
                <a:latin typeface="Helvetica" charset="0"/>
                <a:ea typeface="MS PGothic" charset="0"/>
              </a:rPr>
              <a:t> blocks)</a:t>
            </a:r>
          </a:p>
        </p:txBody>
      </p:sp>
      <p:grpSp>
        <p:nvGrpSpPr>
          <p:cNvPr id="37892" name="Group 1"/>
          <p:cNvGrpSpPr>
            <a:grpSpLocks/>
          </p:cNvGrpSpPr>
          <p:nvPr/>
        </p:nvGrpSpPr>
        <p:grpSpPr bwMode="auto">
          <a:xfrm>
            <a:off x="2630488" y="2446338"/>
            <a:ext cx="3878262" cy="1944687"/>
            <a:chOff x="2784475" y="2216150"/>
            <a:chExt cx="3878263" cy="1944688"/>
          </a:xfrm>
        </p:grpSpPr>
        <p:sp>
          <p:nvSpPr>
            <p:cNvPr id="37896" name="Rectangle 4"/>
            <p:cNvSpPr>
              <a:spLocks noChangeArrowheads="1"/>
            </p:cNvSpPr>
            <p:nvPr/>
          </p:nvSpPr>
          <p:spPr bwMode="auto">
            <a:xfrm>
              <a:off x="301783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897" name="Rectangle 5"/>
            <p:cNvSpPr>
              <a:spLocks noChangeArrowheads="1"/>
            </p:cNvSpPr>
            <p:nvPr/>
          </p:nvSpPr>
          <p:spPr bwMode="auto">
            <a:xfrm>
              <a:off x="33464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898" name="Rectangle 6"/>
            <p:cNvSpPr>
              <a:spLocks noChangeArrowheads="1"/>
            </p:cNvSpPr>
            <p:nvPr/>
          </p:nvSpPr>
          <p:spPr bwMode="auto">
            <a:xfrm>
              <a:off x="3675063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899" name="Rectangle 7"/>
            <p:cNvSpPr>
              <a:spLocks noChangeArrowheads="1"/>
            </p:cNvSpPr>
            <p:nvPr/>
          </p:nvSpPr>
          <p:spPr bwMode="auto">
            <a:xfrm>
              <a:off x="4003675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0" name="Rectangle 8"/>
            <p:cNvSpPr>
              <a:spLocks noChangeArrowheads="1"/>
            </p:cNvSpPr>
            <p:nvPr/>
          </p:nvSpPr>
          <p:spPr bwMode="auto">
            <a:xfrm>
              <a:off x="433228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1" name="Rectangle 9"/>
            <p:cNvSpPr>
              <a:spLocks noChangeArrowheads="1"/>
            </p:cNvSpPr>
            <p:nvPr/>
          </p:nvSpPr>
          <p:spPr bwMode="auto">
            <a:xfrm>
              <a:off x="466090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2" name="Rectangle 10"/>
            <p:cNvSpPr>
              <a:spLocks noChangeArrowheads="1"/>
            </p:cNvSpPr>
            <p:nvPr/>
          </p:nvSpPr>
          <p:spPr bwMode="auto">
            <a:xfrm>
              <a:off x="5022850" y="2627313"/>
              <a:ext cx="1219200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r>
                <a:rPr lang="en-US" sz="2000">
                  <a:latin typeface="Helvetica" charset="0"/>
                </a:rPr>
                <a:t>…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903" name="Rectangle 11"/>
            <p:cNvSpPr>
              <a:spLocks noChangeArrowheads="1"/>
            </p:cNvSpPr>
            <p:nvPr/>
          </p:nvSpPr>
          <p:spPr bwMode="auto">
            <a:xfrm>
              <a:off x="62420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4" name="Text Box 12"/>
            <p:cNvSpPr txBox="1">
              <a:spLocks noChangeArrowheads="1"/>
            </p:cNvSpPr>
            <p:nvPr/>
          </p:nvSpPr>
          <p:spPr bwMode="auto">
            <a:xfrm>
              <a:off x="3040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37905" name="Text Box 13"/>
            <p:cNvSpPr txBox="1">
              <a:spLocks noChangeArrowheads="1"/>
            </p:cNvSpPr>
            <p:nvPr/>
          </p:nvSpPr>
          <p:spPr bwMode="auto">
            <a:xfrm>
              <a:off x="33448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7906" name="Text Box 14"/>
            <p:cNvSpPr txBox="1">
              <a:spLocks noChangeArrowheads="1"/>
            </p:cNvSpPr>
            <p:nvPr/>
          </p:nvSpPr>
          <p:spPr bwMode="auto">
            <a:xfrm>
              <a:off x="3802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37907" name="Text Box 15"/>
            <p:cNvSpPr txBox="1">
              <a:spLocks noChangeArrowheads="1"/>
            </p:cNvSpPr>
            <p:nvPr/>
          </p:nvSpPr>
          <p:spPr bwMode="auto">
            <a:xfrm>
              <a:off x="6132513" y="2216150"/>
              <a:ext cx="5302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 i="1">
                  <a:latin typeface="Helvetica" charset="0"/>
                </a:rPr>
                <a:t>n</a:t>
              </a:r>
              <a:r>
                <a:rPr lang="en-US">
                  <a:latin typeface="Helvetica" charset="0"/>
                </a:rPr>
                <a:t>-1</a:t>
              </a:r>
            </a:p>
          </p:txBody>
        </p:sp>
        <p:sp>
          <p:nvSpPr>
            <p:cNvPr id="37908" name="Text Box 16"/>
            <p:cNvSpPr txBox="1">
              <a:spLocks noChangeArrowheads="1"/>
            </p:cNvSpPr>
            <p:nvPr/>
          </p:nvSpPr>
          <p:spPr bwMode="auto">
            <a:xfrm>
              <a:off x="2784475" y="3479800"/>
              <a:ext cx="819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bit[</a:t>
              </a:r>
              <a:r>
                <a:rPr lang="en-US" b="1" i="1">
                  <a:latin typeface="Helvetica" charset="0"/>
                </a:rPr>
                <a:t>i</a:t>
              </a:r>
              <a:r>
                <a:rPr lang="en-US">
                  <a:latin typeface="Helvetica" charset="0"/>
                </a:rPr>
                <a:t>] =</a:t>
              </a:r>
            </a:p>
          </p:txBody>
        </p:sp>
        <p:sp>
          <p:nvSpPr>
            <p:cNvPr id="37909" name="Text Box 17"/>
            <p:cNvSpPr txBox="1">
              <a:spLocks noChangeArrowheads="1"/>
            </p:cNvSpPr>
            <p:nvPr/>
          </p:nvSpPr>
          <p:spPr bwMode="auto">
            <a:xfrm rot="-5400000">
              <a:off x="3142456" y="3482182"/>
              <a:ext cx="957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latin typeface="Helvetica" charset="0"/>
                  <a:sym typeface="MT Extra" charset="0"/>
                </a:rPr>
                <a:t></a:t>
              </a:r>
              <a:endParaRPr lang="en-US" sz="5400">
                <a:latin typeface="Helvetica" charset="0"/>
                <a:sym typeface="Monotype Sorts" charset="0"/>
              </a:endParaRPr>
            </a:p>
          </p:txBody>
        </p:sp>
        <p:sp>
          <p:nvSpPr>
            <p:cNvPr id="37910" name="Text Box 18"/>
            <p:cNvSpPr txBox="1">
              <a:spLocks noChangeArrowheads="1"/>
            </p:cNvSpPr>
            <p:nvPr/>
          </p:nvSpPr>
          <p:spPr bwMode="auto">
            <a:xfrm>
              <a:off x="3879850" y="3281363"/>
              <a:ext cx="2451100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 </a:t>
              </a:r>
              <a:r>
                <a:rPr lang="en-US">
                  <a:latin typeface="Helvetica" charset="0"/>
                  <a:sym typeface="Symbol" charset="0"/>
                </a:rPr>
                <a:t> block[</a:t>
              </a:r>
              <a:r>
                <a:rPr lang="en-US" b="1" i="1">
                  <a:latin typeface="Helvetica" charset="0"/>
                  <a:sym typeface="Symbol" charset="0"/>
                </a:rPr>
                <a:t>i</a:t>
              </a:r>
              <a:r>
                <a:rPr lang="en-US">
                  <a:latin typeface="Helvetica" charset="0"/>
                  <a:sym typeface="Symbol" charset="0"/>
                </a:rPr>
                <a:t>] free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Helvetica" charset="0"/>
                  <a:sym typeface="Symbol" charset="0"/>
                </a:rPr>
                <a:t>0 </a:t>
              </a:r>
              <a:r>
                <a:rPr lang="en-US">
                  <a:latin typeface="Helvetica" charset="0"/>
                </a:rPr>
                <a:t> </a:t>
              </a:r>
              <a:r>
                <a:rPr lang="en-US">
                  <a:latin typeface="Helvetica" charset="0"/>
                  <a:sym typeface="Symbol" charset="0"/>
                </a:rPr>
                <a:t> block[</a:t>
              </a:r>
              <a:r>
                <a:rPr lang="en-US" b="1" i="1">
                  <a:latin typeface="Helvetica" charset="0"/>
                  <a:sym typeface="Symbol" charset="0"/>
                </a:rPr>
                <a:t>i</a:t>
              </a:r>
              <a:r>
                <a:rPr lang="en-US">
                  <a:latin typeface="Helvetica" charset="0"/>
                  <a:sym typeface="Symbol" charset="0"/>
                </a:rPr>
                <a:t>] occupied</a:t>
              </a:r>
            </a:p>
          </p:txBody>
        </p:sp>
      </p:grpSp>
      <p:sp>
        <p:nvSpPr>
          <p:cNvPr id="37893" name="Rectangle 19"/>
          <p:cNvSpPr>
            <a:spLocks noChangeArrowheads="1"/>
          </p:cNvSpPr>
          <p:nvPr/>
        </p:nvSpPr>
        <p:spPr bwMode="auto">
          <a:xfrm>
            <a:off x="1136650" y="4427538"/>
            <a:ext cx="70294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488950" indent="-488950">
              <a:spcBef>
                <a:spcPct val="20000"/>
              </a:spcBef>
              <a:buClr>
                <a:schemeClr val="folHlink"/>
              </a:buClr>
            </a:pPr>
            <a:r>
              <a:rPr kumimoji="1" lang="en-US">
                <a:latin typeface="Helvetica" charset="0"/>
              </a:rPr>
              <a:t>Block number calculation</a:t>
            </a:r>
          </a:p>
        </p:txBody>
      </p:sp>
      <p:sp>
        <p:nvSpPr>
          <p:cNvPr id="37894" name="Text Box 20"/>
          <p:cNvSpPr txBox="1">
            <a:spLocks noChangeArrowheads="1"/>
          </p:cNvSpPr>
          <p:nvPr/>
        </p:nvSpPr>
        <p:spPr bwMode="auto">
          <a:xfrm>
            <a:off x="2813050" y="4956175"/>
            <a:ext cx="3076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r>
              <a:rPr lang="en-US">
                <a:latin typeface="Helvetica" charset="0"/>
              </a:rPr>
              <a:t>(number of bits per word) *</a:t>
            </a:r>
          </a:p>
          <a:p>
            <a:r>
              <a:rPr lang="en-US">
                <a:latin typeface="Helvetica" charset="0"/>
              </a:rPr>
              <a:t>(number of 0-value words) +</a:t>
            </a:r>
          </a:p>
          <a:p>
            <a:r>
              <a:rPr lang="en-US">
                <a:latin typeface="Helvetica" charset="0"/>
              </a:rPr>
              <a:t>offset of first 1 bit</a:t>
            </a:r>
          </a:p>
        </p:txBody>
      </p:sp>
      <p:sp>
        <p:nvSpPr>
          <p:cNvPr id="37895" name="Rectangle 19"/>
          <p:cNvSpPr>
            <a:spLocks noChangeArrowheads="1"/>
          </p:cNvSpPr>
          <p:nvPr/>
        </p:nvSpPr>
        <p:spPr bwMode="auto">
          <a:xfrm>
            <a:off x="1289050" y="5832475"/>
            <a:ext cx="70294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488950" indent="-488950">
              <a:spcBef>
                <a:spcPct val="20000"/>
              </a:spcBef>
              <a:buClr>
                <a:schemeClr val="folHlink"/>
              </a:buClr>
            </a:pPr>
            <a:r>
              <a:rPr kumimoji="1" lang="en-US">
                <a:latin typeface="Helvetica" charset="0"/>
              </a:rPr>
              <a:t>CPUs have instructions to return offset within word of first </a:t>
            </a:r>
            <a:r>
              <a:rPr kumimoji="1" lang="ja-JP" altLang="en-US">
                <a:latin typeface="Helvetica" charset="0"/>
              </a:rPr>
              <a:t>“</a:t>
            </a:r>
            <a:r>
              <a:rPr kumimoji="1" lang="en-US" altLang="ja-JP">
                <a:latin typeface="Helvetica" charset="0"/>
              </a:rPr>
              <a:t>1</a:t>
            </a:r>
            <a:r>
              <a:rPr kumimoji="1" lang="ja-JP" altLang="en-US">
                <a:latin typeface="Helvetica" charset="0"/>
              </a:rPr>
              <a:t>”</a:t>
            </a:r>
            <a:r>
              <a:rPr kumimoji="1" lang="en-US" altLang="ja-JP">
                <a:latin typeface="Helvetica" charset="0"/>
              </a:rPr>
              <a:t> bit</a:t>
            </a:r>
            <a:endParaRPr kumimoji="1" lang="en-US">
              <a:latin typeface="Helvetic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F41C-ED84-D646-B799-B1E3CD90956C}" type="datetime1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Free-Space Management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File system maintains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free-space list </a:t>
            </a:r>
            <a:r>
              <a:rPr lang="en-US" dirty="0">
                <a:latin typeface="Helvetica" charset="0"/>
                <a:ea typeface="MS PGothic" charset="0"/>
              </a:rPr>
              <a:t>to track available blocks/clusters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Bit vector </a:t>
            </a:r>
            <a:r>
              <a:rPr lang="en-US" dirty="0">
                <a:latin typeface="Helvetica" charset="0"/>
                <a:ea typeface="MS PGothic" charset="0"/>
              </a:rPr>
              <a:t>or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bit map 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b="1" i="1" dirty="0">
                <a:latin typeface="Helvetica" charset="0"/>
                <a:ea typeface="MS PGothic" charset="0"/>
              </a:rPr>
              <a:t>n</a:t>
            </a:r>
            <a:r>
              <a:rPr lang="en-US" dirty="0">
                <a:latin typeface="Helvetica" charset="0"/>
                <a:ea typeface="MS PGothic" charset="0"/>
              </a:rPr>
              <a:t> blocks</a:t>
            </a:r>
            <a:r>
              <a:rPr lang="en-US" dirty="0" smtClean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Bit </a:t>
            </a:r>
            <a:r>
              <a:rPr lang="en-US" i="1" dirty="0" err="1" smtClean="0">
                <a:latin typeface="Helvetica" charset="0"/>
                <a:ea typeface="MS PGothic" charset="0"/>
              </a:rPr>
              <a:t>i</a:t>
            </a:r>
            <a:r>
              <a:rPr lang="en-US" i="1" dirty="0" smtClean="0">
                <a:latin typeface="Helvetica" charset="0"/>
                <a:ea typeface="MS PGothic" charset="0"/>
              </a:rPr>
              <a:t> </a:t>
            </a:r>
            <a:r>
              <a:rPr lang="en-US" dirty="0" smtClean="0">
                <a:latin typeface="Helvetica" charset="0"/>
                <a:ea typeface="MS PGothic" charset="0"/>
              </a:rPr>
              <a:t>= 1 if block </a:t>
            </a:r>
            <a:r>
              <a:rPr lang="en-US" i="1" dirty="0" err="1" smtClean="0">
                <a:latin typeface="Helvetica" charset="0"/>
                <a:ea typeface="MS PGothic" charset="0"/>
              </a:rPr>
              <a:t>i</a:t>
            </a:r>
            <a:r>
              <a:rPr lang="en-US" dirty="0" smtClean="0">
                <a:latin typeface="Helvetica" charset="0"/>
                <a:ea typeface="MS PGothic" charset="0"/>
              </a:rPr>
              <a:t> free; 0 if </a:t>
            </a:r>
            <a:r>
              <a:rPr lang="en-US" dirty="0" err="1" smtClean="0">
                <a:latin typeface="Helvetica" charset="0"/>
                <a:ea typeface="MS PGothic" charset="0"/>
              </a:rPr>
              <a:t>occupided</a:t>
            </a:r>
            <a:r>
              <a:rPr lang="en-US" dirty="0" smtClean="0">
                <a:latin typeface="Helvetica" charset="0"/>
                <a:ea typeface="MS PGothic" charset="0"/>
              </a:rPr>
              <a:t> </a:t>
            </a:r>
          </a:p>
          <a:p>
            <a:pPr marL="344487" lvl="1" indent="0">
              <a:buNone/>
              <a:tabLst>
                <a:tab pos="681038" algn="l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+	Easy to get contiguous files</a:t>
            </a:r>
          </a:p>
          <a:p>
            <a:pPr marL="344487" lvl="1" indent="0">
              <a:buNone/>
              <a:tabLst>
                <a:tab pos="681038" algn="l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-	Bit </a:t>
            </a:r>
            <a:r>
              <a:rPr lang="en-US" dirty="0">
                <a:latin typeface="Helvetica" charset="0"/>
                <a:ea typeface="MS PGothic" charset="0"/>
              </a:rPr>
              <a:t>map requires extra </a:t>
            </a:r>
            <a:r>
              <a:rPr lang="en-US" dirty="0" smtClean="0">
                <a:latin typeface="Helvetica" charset="0"/>
                <a:ea typeface="MS PGothic" charset="0"/>
              </a:rPr>
              <a:t>space</a:t>
            </a:r>
          </a:p>
          <a:p>
            <a:pPr>
              <a:tabLst>
                <a:tab pos="681038" algn="l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311275" algn="l"/>
              </a:tabLst>
            </a:pPr>
            <a:r>
              <a:rPr lang="en-US" sz="800" dirty="0">
                <a:latin typeface="Helvetica" charset="0"/>
                <a:ea typeface="MS PGothic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B44-7523-5842-8BC0-A874BC5A2779}" type="datetime1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0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Linked Free Space List on Disk</a:t>
            </a:r>
            <a:endParaRPr lang="en-US" sz="2400">
              <a:latin typeface="Arial" charset="0"/>
              <a:ea typeface="MS PGothic" charset="0"/>
            </a:endParaRPr>
          </a:p>
        </p:txBody>
      </p:sp>
      <p:pic>
        <p:nvPicPr>
          <p:cNvPr id="39939" name="Picture 4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3" y="1431925"/>
            <a:ext cx="3586162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3"/>
          <p:cNvSpPr txBox="1">
            <a:spLocks noChangeArrowheads="1"/>
          </p:cNvSpPr>
          <p:nvPr/>
        </p:nvSpPr>
        <p:spPr bwMode="auto">
          <a:xfrm>
            <a:off x="838200" y="1028700"/>
            <a:ext cx="37306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1060450" indent="-407988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None/>
            </a:pPr>
            <a:r>
              <a:rPr kumimoji="1" lang="en-US" sz="800">
                <a:latin typeface="Helvetica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>
                <a:latin typeface="Helvetica" charset="0"/>
              </a:rPr>
              <a:t>Linked list (free list)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r>
              <a:rPr kumimoji="1" lang="en-US">
                <a:latin typeface="Helvetica" charset="0"/>
              </a:rPr>
              <a:t>Cannot get contiguous space easily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r>
              <a:rPr kumimoji="1" lang="en-US">
                <a:latin typeface="Helvetica" charset="0"/>
              </a:rPr>
              <a:t>No waste of space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r>
              <a:rPr kumimoji="1" lang="en-US">
                <a:latin typeface="Helvetica" charset="0"/>
              </a:rPr>
              <a:t>No need to traverse the entire list (if # free blocks recorded)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endParaRPr kumimoji="1" lang="en-US" sz="800">
              <a:latin typeface="Helvetic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3598-A853-C94B-B512-4CA057336CB2}" type="datetime1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8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Free-Space Management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Grouping 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Modify linked list to store address of next </a:t>
            </a:r>
            <a:r>
              <a:rPr lang="en-US" i="1">
                <a:latin typeface="Helvetica" charset="0"/>
                <a:ea typeface="MS PGothic" charset="0"/>
              </a:rPr>
              <a:t>n-1</a:t>
            </a:r>
            <a:r>
              <a:rPr lang="en-US">
                <a:latin typeface="Helvetica" charset="0"/>
                <a:ea typeface="MS PGothic" charset="0"/>
              </a:rPr>
              <a:t> free blocks in first free block, plus a pointer to next block that contains free-block-pointers (like this one)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endParaRPr lang="en-US" sz="80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Counting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Because space is frequently contiguously used and freed,  with contiguous-allocation allocation, extents, or clustering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Keep address of first free block and count of following free blocks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Free space list then has entries containing addresses and counts</a:t>
            </a:r>
          </a:p>
          <a:p>
            <a:pPr>
              <a:tabLst>
                <a:tab pos="1311275" algn="l"/>
              </a:tabLst>
            </a:pP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FA81-5351-1F47-BF80-DDA131ACB5D8}" type="datetime1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1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Free-Space Management (Cont.)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Space Maps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Used in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ZFS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Consider meta-data I/O on very large file systems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Full data structures like bit maps </a:t>
            </a:r>
            <a:r>
              <a:rPr lang="en-US" dirty="0" err="1">
                <a:latin typeface="Helvetica" charset="0"/>
                <a:ea typeface="MS PGothic" charset="0"/>
              </a:rPr>
              <a:t>couldn</a:t>
            </a:r>
            <a:r>
              <a:rPr lang="ja-JP" altLang="en-US" dirty="0">
                <a:latin typeface="Helvetica" charset="0"/>
                <a:ea typeface="MS PGothic" charset="0"/>
              </a:rPr>
              <a:t>’</a:t>
            </a:r>
            <a:r>
              <a:rPr lang="en-US" altLang="ja-JP" dirty="0">
                <a:latin typeface="Helvetica" charset="0"/>
                <a:ea typeface="MS PGothic" charset="0"/>
              </a:rPr>
              <a:t>t fit in memory -&gt; thousands of I/</a:t>
            </a:r>
            <a:r>
              <a:rPr lang="en-US" altLang="ja-JP" dirty="0" err="1">
                <a:latin typeface="Helvetica" charset="0"/>
                <a:ea typeface="MS PGothic" charset="0"/>
              </a:rPr>
              <a:t>Os</a:t>
            </a:r>
            <a:endParaRPr lang="en-US" altLang="ja-JP" dirty="0">
              <a:latin typeface="Helvetica" charset="0"/>
              <a:ea typeface="MS PGothic" charset="0"/>
            </a:endParaRP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Divides device space into </a:t>
            </a:r>
            <a:r>
              <a:rPr lang="en-US" b="1" dirty="0" err="1">
                <a:solidFill>
                  <a:srgbClr val="3366FF"/>
                </a:solidFill>
                <a:latin typeface="Helvetica" charset="0"/>
                <a:ea typeface="MS PGothic" charset="0"/>
              </a:rPr>
              <a:t>metaslab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units and manages </a:t>
            </a:r>
            <a:r>
              <a:rPr lang="en-US" dirty="0" err="1">
                <a:latin typeface="Helvetica" charset="0"/>
                <a:ea typeface="MS PGothic" charset="0"/>
              </a:rPr>
              <a:t>metaslabs</a:t>
            </a:r>
            <a:endParaRPr lang="en-US" dirty="0">
              <a:latin typeface="Helvetica" charset="0"/>
              <a:ea typeface="MS PGothic" charset="0"/>
            </a:endParaRP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Given volume can contain hundreds of </a:t>
            </a:r>
            <a:r>
              <a:rPr lang="en-US" dirty="0" err="1">
                <a:latin typeface="Helvetica" charset="0"/>
                <a:ea typeface="MS PGothic" charset="0"/>
              </a:rPr>
              <a:t>metaslabs</a:t>
            </a:r>
            <a:endParaRPr lang="en-US" dirty="0">
              <a:latin typeface="Helvetica" charset="0"/>
              <a:ea typeface="MS PGothic" charset="0"/>
            </a:endParaRP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Each </a:t>
            </a:r>
            <a:r>
              <a:rPr lang="en-US" dirty="0" err="1">
                <a:latin typeface="Helvetica" charset="0"/>
                <a:ea typeface="MS PGothic" charset="0"/>
              </a:rPr>
              <a:t>metaslab</a:t>
            </a:r>
            <a:r>
              <a:rPr lang="en-US" dirty="0">
                <a:latin typeface="Helvetica" charset="0"/>
                <a:ea typeface="MS PGothic" charset="0"/>
              </a:rPr>
              <a:t> has associated space map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Uses counting algorithm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But records to log file rather than file system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Log of all block activity, in time order, in counting format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dirty="0" err="1">
                <a:latin typeface="Helvetica" charset="0"/>
                <a:ea typeface="MS PGothic" charset="0"/>
              </a:rPr>
              <a:t>Metaslab</a:t>
            </a:r>
            <a:r>
              <a:rPr lang="en-US" dirty="0">
                <a:latin typeface="Helvetica" charset="0"/>
                <a:ea typeface="MS PGothic" charset="0"/>
              </a:rPr>
              <a:t> activity -&gt; load space map into memory in balanced-tree structure, indexed  by offset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Replay log into that structure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Combine contiguous free blocks into single entry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311275" algn="l"/>
              </a:tabLst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5742-3DA7-9F49-8385-295887E2E7CD}" type="datetime1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7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File Allocation Table</a:t>
            </a:r>
          </a:p>
          <a:p>
            <a:r>
              <a:rPr lang="en-US" dirty="0" smtClean="0"/>
              <a:t>Berkeley Unix Fast File System</a:t>
            </a:r>
          </a:p>
          <a:p>
            <a:r>
              <a:rPr lang="en-US" dirty="0" smtClean="0"/>
              <a:t>Microsoft NTFS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5775-B5C3-1B48-9377-5072C22A54AB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49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Microsoft File Allocation Table (FAT)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 index structure</a:t>
            </a:r>
          </a:p>
          <a:p>
            <a:pPr lvl="1"/>
            <a:r>
              <a:rPr lang="en-US" dirty="0" smtClean="0"/>
              <a:t>Simple, easy to implement</a:t>
            </a:r>
          </a:p>
          <a:p>
            <a:pPr lvl="1"/>
            <a:r>
              <a:rPr lang="en-US" dirty="0" smtClean="0"/>
              <a:t>Still widely used (e.g., thumb drives)</a:t>
            </a:r>
          </a:p>
          <a:p>
            <a:r>
              <a:rPr lang="en-US" dirty="0" smtClean="0"/>
              <a:t>File table:</a:t>
            </a:r>
          </a:p>
          <a:p>
            <a:pPr lvl="1"/>
            <a:r>
              <a:rPr lang="en-US" dirty="0" smtClean="0"/>
              <a:t>Linear map of all blocks on disk</a:t>
            </a:r>
          </a:p>
          <a:p>
            <a:pPr lvl="1"/>
            <a:r>
              <a:rPr lang="en-US" dirty="0" smtClean="0"/>
              <a:t>Each file a linked list of blocks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3BA-EE48-8A49-B2C8-A3C2C8F8603B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5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</a:t>
            </a:r>
            <a:endParaRPr lang="en-US" dirty="0"/>
          </a:p>
        </p:txBody>
      </p:sp>
      <p:pic>
        <p:nvPicPr>
          <p:cNvPr id="4" name="Content Placeholder 3" descr="FATex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3178" r="-33178"/>
          <a:stretch>
            <a:fillRect/>
          </a:stretch>
        </p:blipFill>
        <p:spPr>
          <a:xfrm>
            <a:off x="-520399" y="1151920"/>
            <a:ext cx="10160595" cy="558793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978B-5512-6D42-8CC7-CDF6005823AE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Final Exam time scheduled by registrar: Saturday, 5/6, 8-11 AM</a:t>
            </a:r>
          </a:p>
          <a:p>
            <a:endParaRPr lang="en-US" dirty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 smtClean="0"/>
              <a:t>File system implementation</a:t>
            </a:r>
          </a:p>
          <a:p>
            <a:pPr lvl="1"/>
            <a:r>
              <a:rPr lang="en-US" dirty="0" smtClean="0"/>
              <a:t>File system examples</a:t>
            </a:r>
          </a:p>
          <a:p>
            <a:pPr lvl="1"/>
            <a:r>
              <a:rPr lang="en-US" dirty="0" smtClean="0"/>
              <a:t>I/O systems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836E1F9-44A1-8243-AC68-6FE0145F09C1}" type="datetime1">
              <a:rPr lang="en-US" smtClean="0">
                <a:latin typeface="Garamond"/>
                <a:cs typeface="Garamond"/>
              </a:rPr>
              <a:t>4/2/17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Easy to find free block</a:t>
            </a:r>
          </a:p>
          <a:p>
            <a:pPr lvl="1"/>
            <a:r>
              <a:rPr lang="en-US" dirty="0" smtClean="0"/>
              <a:t>Easy to append to a file</a:t>
            </a:r>
          </a:p>
          <a:p>
            <a:pPr lvl="1"/>
            <a:r>
              <a:rPr lang="en-US" dirty="0" smtClean="0"/>
              <a:t>Easy to delete a file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Small file access is slow</a:t>
            </a:r>
          </a:p>
          <a:p>
            <a:pPr lvl="1"/>
            <a:r>
              <a:rPr lang="en-US" dirty="0" smtClean="0"/>
              <a:t>Random access is very slow</a:t>
            </a:r>
          </a:p>
          <a:p>
            <a:pPr lvl="1"/>
            <a:r>
              <a:rPr lang="en-US" dirty="0" smtClean="0"/>
              <a:t>Fragmentation</a:t>
            </a:r>
          </a:p>
          <a:p>
            <a:pPr lvl="2"/>
            <a:r>
              <a:rPr lang="en-US" dirty="0" smtClean="0"/>
              <a:t>File blocks for a given file may be scattered</a:t>
            </a:r>
          </a:p>
          <a:p>
            <a:pPr lvl="2"/>
            <a:r>
              <a:rPr lang="en-US" dirty="0" smtClean="0"/>
              <a:t>Files in the same directory may be scattered</a:t>
            </a:r>
          </a:p>
          <a:p>
            <a:pPr lvl="2"/>
            <a:r>
              <a:rPr lang="en-US" dirty="0" smtClean="0"/>
              <a:t>Problem becomes worse as disk fills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1C2E-8548-0846-804F-8BD2BC397359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7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Berkeley UNIX FFS (Fast File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inode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/>
              <a:t>Analogous to FAT table</a:t>
            </a:r>
          </a:p>
          <a:p>
            <a:pPr lvl="0"/>
            <a:r>
              <a:rPr lang="en-US" dirty="0" err="1" smtClean="0"/>
              <a:t>inode</a:t>
            </a:r>
            <a:endParaRPr lang="en-US" dirty="0" smtClean="0"/>
          </a:p>
          <a:p>
            <a:pPr lvl="1"/>
            <a:r>
              <a:rPr lang="en-US" dirty="0" smtClean="0"/>
              <a:t>Metadata</a:t>
            </a:r>
          </a:p>
          <a:p>
            <a:pPr lvl="2"/>
            <a:r>
              <a:rPr lang="en-US" dirty="0" smtClean="0"/>
              <a:t>File owner, access permissions, access times, …</a:t>
            </a:r>
          </a:p>
          <a:p>
            <a:pPr lvl="1"/>
            <a:r>
              <a:rPr lang="en-US" dirty="0" smtClean="0"/>
              <a:t>Set of 12 data pointers</a:t>
            </a:r>
          </a:p>
          <a:p>
            <a:pPr lvl="1"/>
            <a:r>
              <a:rPr lang="en-US" dirty="0" smtClean="0"/>
              <a:t>With 4KB blocks =&gt; max size of 48KB files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BB60-4BCD-124D-ABD1-3F3CF8F8A581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29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</a:t>
            </a:r>
            <a:r>
              <a:rPr lang="en-US" dirty="0" err="1" smtClean="0"/>
              <a:t>inode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File owner, access permissions, access times, …</a:t>
            </a:r>
          </a:p>
          <a:p>
            <a:r>
              <a:rPr lang="en-US" dirty="0" smtClean="0"/>
              <a:t>Set of 12 data pointers</a:t>
            </a:r>
          </a:p>
          <a:p>
            <a:pPr lvl="1"/>
            <a:r>
              <a:rPr lang="en-US" dirty="0" smtClean="0"/>
              <a:t>With 4KB blocks =&gt; max size of 48KB files</a:t>
            </a:r>
          </a:p>
          <a:p>
            <a:r>
              <a:rPr lang="en-US" dirty="0" smtClean="0"/>
              <a:t>Indirect block pointer</a:t>
            </a:r>
          </a:p>
          <a:p>
            <a:pPr lvl="1"/>
            <a:r>
              <a:rPr lang="en-US" dirty="0" smtClean="0"/>
              <a:t>pointer to disk block of data pointers</a:t>
            </a:r>
          </a:p>
          <a:p>
            <a:r>
              <a:rPr lang="en-US" dirty="0" smtClean="0"/>
              <a:t>Indirect block: 1K data blocks =&gt; 4MB (+48KB)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2619-4233-C946-966E-3BE2A3385878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25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</a:t>
            </a:r>
            <a:r>
              <a:rPr lang="en-US" dirty="0" err="1" smtClean="0"/>
              <a:t>inode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File owner, access permissions, access times, …</a:t>
            </a:r>
          </a:p>
          <a:p>
            <a:r>
              <a:rPr lang="en-US" dirty="0" smtClean="0"/>
              <a:t>Set of 12 data pointers</a:t>
            </a:r>
          </a:p>
          <a:p>
            <a:pPr lvl="1"/>
            <a:r>
              <a:rPr lang="en-US" dirty="0" smtClean="0"/>
              <a:t>With 4KB blocks =&gt; max size of 48KB</a:t>
            </a:r>
          </a:p>
          <a:p>
            <a:r>
              <a:rPr lang="en-US" dirty="0" smtClean="0"/>
              <a:t>Indirect block pointer</a:t>
            </a:r>
          </a:p>
          <a:p>
            <a:pPr lvl="1"/>
            <a:r>
              <a:rPr lang="en-US" dirty="0" smtClean="0"/>
              <a:t>pointer to disk block of data pointers</a:t>
            </a:r>
          </a:p>
          <a:p>
            <a:pPr lvl="1"/>
            <a:r>
              <a:rPr lang="en-US" dirty="0" smtClean="0"/>
              <a:t>4KB block size =&gt; 1K data blocks =&gt; 4MB</a:t>
            </a:r>
          </a:p>
          <a:p>
            <a:r>
              <a:rPr lang="en-US" dirty="0" smtClean="0"/>
              <a:t>Doubly indirect block pointer</a:t>
            </a:r>
          </a:p>
          <a:p>
            <a:pPr lvl="1"/>
            <a:r>
              <a:rPr lang="en-US" dirty="0" smtClean="0"/>
              <a:t>Doubly indirect block =&gt; 1K indirect blocks</a:t>
            </a:r>
          </a:p>
          <a:p>
            <a:pPr lvl="1"/>
            <a:r>
              <a:rPr lang="en-US" dirty="0" smtClean="0"/>
              <a:t>4GB (+ 4MB + 48KB)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FADF-493F-C142-90EC-A72DD6089E47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5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</a:t>
            </a:r>
            <a:r>
              <a:rPr lang="en-US" dirty="0" err="1" smtClean="0"/>
              <a:t>inode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File owner, access permissions, access times, …</a:t>
            </a:r>
          </a:p>
          <a:p>
            <a:r>
              <a:rPr lang="en-US" dirty="0" smtClean="0"/>
              <a:t>Set of 12 data pointers</a:t>
            </a:r>
          </a:p>
          <a:p>
            <a:pPr lvl="1"/>
            <a:r>
              <a:rPr lang="en-US" dirty="0" smtClean="0"/>
              <a:t>With 4KB blocks =&gt; max size of 48KB</a:t>
            </a:r>
          </a:p>
          <a:p>
            <a:r>
              <a:rPr lang="en-US" dirty="0" smtClean="0"/>
              <a:t>Indirect block pointer</a:t>
            </a:r>
          </a:p>
          <a:p>
            <a:pPr lvl="1"/>
            <a:r>
              <a:rPr lang="en-US" dirty="0" smtClean="0"/>
              <a:t>pointer to disk block of data pointers</a:t>
            </a:r>
          </a:p>
          <a:p>
            <a:pPr lvl="1"/>
            <a:r>
              <a:rPr lang="en-US" dirty="0" smtClean="0"/>
              <a:t>4KB block size =&gt; 1K data blocks =&gt; 4MB</a:t>
            </a:r>
          </a:p>
          <a:p>
            <a:r>
              <a:rPr lang="en-US" dirty="0" smtClean="0"/>
              <a:t>Doubly indirect block pointer</a:t>
            </a:r>
          </a:p>
          <a:p>
            <a:pPr lvl="1"/>
            <a:r>
              <a:rPr lang="en-US" dirty="0" smtClean="0"/>
              <a:t>Doubly indirect block =&gt; 1K indirect blocks</a:t>
            </a:r>
          </a:p>
          <a:p>
            <a:pPr lvl="1"/>
            <a:r>
              <a:rPr lang="en-US" dirty="0" smtClean="0"/>
              <a:t>4GB (+ 4MB + 48KB)</a:t>
            </a:r>
          </a:p>
          <a:p>
            <a:r>
              <a:rPr lang="en-US" dirty="0" smtClean="0"/>
              <a:t>Triply indirect block pointer</a:t>
            </a:r>
          </a:p>
          <a:p>
            <a:pPr lvl="1"/>
            <a:r>
              <a:rPr lang="en-US" dirty="0" smtClean="0"/>
              <a:t>Triply indirect block =&gt; 1K doubly indirect blocks</a:t>
            </a:r>
          </a:p>
          <a:p>
            <a:pPr lvl="1"/>
            <a:r>
              <a:rPr lang="en-US" dirty="0" smtClean="0"/>
              <a:t>4TB (+ 4GB + 4MB + 48KB)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9B09-8F20-7C4B-897B-352D7C27388C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1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13-10-FFS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1177" r="-11177"/>
          <a:stretch>
            <a:fillRect/>
          </a:stretch>
        </p:blipFill>
        <p:spPr>
          <a:xfrm>
            <a:off x="-1551764" y="-12575"/>
            <a:ext cx="12469964" cy="68580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DDB2-28B7-F04F-A1F1-69327343DD3C}" type="datetime1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11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Asymmetric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files: shallow tree</a:t>
            </a:r>
          </a:p>
          <a:p>
            <a:pPr lvl="1"/>
            <a:r>
              <a:rPr lang="en-US" dirty="0" smtClean="0"/>
              <a:t>Efficient storage for small files</a:t>
            </a:r>
          </a:p>
          <a:p>
            <a:r>
              <a:rPr lang="en-US" dirty="0" smtClean="0"/>
              <a:t>Large files: deep tree</a:t>
            </a:r>
          </a:p>
          <a:p>
            <a:pPr lvl="1"/>
            <a:r>
              <a:rPr lang="en-US" dirty="0" smtClean="0"/>
              <a:t>Efficient lookup for random access in large files</a:t>
            </a:r>
          </a:p>
          <a:p>
            <a:r>
              <a:rPr lang="en-US" dirty="0" smtClean="0"/>
              <a:t>Sparse files: only fill pointers if needed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2B41-F649-0644-91D8-0A531335F4F6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17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group allocation</a:t>
            </a:r>
          </a:p>
          <a:p>
            <a:pPr lvl="1"/>
            <a:r>
              <a:rPr lang="en-US" dirty="0" smtClean="0"/>
              <a:t>Block group is a set of nearby cylinders</a:t>
            </a:r>
          </a:p>
          <a:p>
            <a:pPr lvl="1"/>
            <a:r>
              <a:rPr lang="en-US" dirty="0" smtClean="0"/>
              <a:t>Files in same directory located in same group</a:t>
            </a:r>
          </a:p>
          <a:p>
            <a:pPr lvl="1"/>
            <a:r>
              <a:rPr lang="en-US" dirty="0" smtClean="0"/>
              <a:t>Subdirectories located in different block groups</a:t>
            </a:r>
          </a:p>
          <a:p>
            <a:pPr lvl="0"/>
            <a:r>
              <a:rPr lang="en-US" dirty="0" err="1" smtClean="0"/>
              <a:t>inode</a:t>
            </a:r>
            <a:r>
              <a:rPr lang="en-US" dirty="0" smtClean="0"/>
              <a:t> table spread throughout disk</a:t>
            </a:r>
          </a:p>
          <a:p>
            <a:pPr lvl="1"/>
            <a:r>
              <a:rPr lang="en-US" dirty="0" err="1" smtClean="0"/>
              <a:t>inodes</a:t>
            </a:r>
            <a:r>
              <a:rPr lang="en-US" dirty="0" smtClean="0"/>
              <a:t>, bitmap near file blocks</a:t>
            </a:r>
          </a:p>
          <a:p>
            <a:r>
              <a:rPr lang="en-US" dirty="0" smtClean="0"/>
              <a:t>First fit allocation</a:t>
            </a:r>
          </a:p>
          <a:p>
            <a:pPr lvl="1"/>
            <a:r>
              <a:rPr lang="en-US" dirty="0" smtClean="0"/>
              <a:t>Small files fragmented, large files contiguous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6DA5-595C-D244-93D0-BDFC158D5DE6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33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FS-cylGroups.pdf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>
          <a:xfrm>
            <a:off x="-1352593" y="118144"/>
            <a:ext cx="11976537" cy="6586634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400C-C505-2149-A85C-802A6474F9BA}" type="datetime1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61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First Fit Block Allocation</a:t>
            </a:r>
            <a:endParaRPr lang="en-US" dirty="0"/>
          </a:p>
        </p:txBody>
      </p:sp>
      <p:pic>
        <p:nvPicPr>
          <p:cNvPr id="4" name="Content Placeholder 3" descr="FFS-placeData.pdf"/>
          <p:cNvPicPr>
            <a:picLocks noGrp="1" noChangeAspect="1"/>
          </p:cNvPicPr>
          <p:nvPr>
            <p:ph idx="1"/>
          </p:nvPr>
        </p:nvPicPr>
        <p:blipFill>
          <a:blip r:embed="rId2"/>
          <a:srcRect t="-76446" b="-76446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5582-43E4-DE4E-A6C3-549A48C01CF5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9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file system layers</a:t>
            </a:r>
            <a:endParaRPr lang="en-US" dirty="0">
              <a:ea typeface="MS PGothic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28600" y="1143001"/>
            <a:ext cx="5181600" cy="4987925"/>
          </a:xfrm>
        </p:spPr>
        <p:txBody>
          <a:bodyPr>
            <a:normAutofit/>
          </a:bodyPr>
          <a:lstStyle/>
          <a:p>
            <a:r>
              <a:rPr lang="en-US" dirty="0" smtClean="0"/>
              <a:t>Device drivers manage I/O at I/O control layer</a:t>
            </a:r>
          </a:p>
          <a:p>
            <a:r>
              <a:rPr lang="en-US" dirty="0" smtClean="0"/>
              <a:t>Basic file system translates higher-level commands to device driver</a:t>
            </a:r>
          </a:p>
          <a:p>
            <a:r>
              <a:rPr lang="en-US" dirty="0"/>
              <a:t>File organization module handles files, logical addresses, physical </a:t>
            </a:r>
            <a:r>
              <a:rPr lang="en-US" dirty="0" smtClean="0"/>
              <a:t>block</a:t>
            </a:r>
          </a:p>
          <a:p>
            <a:r>
              <a:rPr lang="en-US" dirty="0"/>
              <a:t>Logical file system handles metadata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51" r="-24851"/>
          <a:stretch>
            <a:fillRect/>
          </a:stretch>
        </p:blipFill>
        <p:spPr bwMode="auto">
          <a:xfrm>
            <a:off x="5105400" y="1143000"/>
            <a:ext cx="4038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AD4C-47FF-0B40-A47F-0255BB46113D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2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First Fit Block Allocation</a:t>
            </a:r>
            <a:endParaRPr lang="en-US" dirty="0"/>
          </a:p>
        </p:txBody>
      </p:sp>
      <p:pic>
        <p:nvPicPr>
          <p:cNvPr id="4" name="Content Placeholder 3" descr="FFS-placeSmall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14111" b="-114111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5709-6708-6B46-A4D2-F12BFC2DBA26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37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First Fit Block Allocation</a:t>
            </a:r>
            <a:endParaRPr lang="en-US" dirty="0"/>
          </a:p>
        </p:txBody>
      </p:sp>
      <p:pic>
        <p:nvPicPr>
          <p:cNvPr id="4" name="Content Placeholder 3" descr="FFS-placeLarge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14111" b="-114111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5442-0AB8-B443-AE90-4055034BB95D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57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Efficient storage for both small and large files</a:t>
            </a:r>
          </a:p>
          <a:p>
            <a:pPr lvl="1"/>
            <a:r>
              <a:rPr lang="en-US" dirty="0" smtClean="0"/>
              <a:t>Locality for both small and large files</a:t>
            </a:r>
          </a:p>
          <a:p>
            <a:pPr lvl="1"/>
            <a:r>
              <a:rPr lang="en-US" dirty="0" smtClean="0"/>
              <a:t>Locality for metadata and data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Inefficient for tiny files (a 1 byte file requires both an </a:t>
            </a:r>
            <a:r>
              <a:rPr lang="en-US" dirty="0" err="1" smtClean="0"/>
              <a:t>inode</a:t>
            </a:r>
            <a:r>
              <a:rPr lang="en-US" dirty="0" smtClean="0"/>
              <a:t> and a data block)</a:t>
            </a:r>
          </a:p>
          <a:p>
            <a:pPr lvl="1"/>
            <a:r>
              <a:rPr lang="en-US" dirty="0" smtClean="0"/>
              <a:t>Inefficient encoding when file is mostly contiguous on disk (no equivalent to </a:t>
            </a:r>
            <a:r>
              <a:rPr lang="en-US" dirty="0" err="1" smtClean="0"/>
              <a:t>superpages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Need to reserve 10-20% of free space to prevent fragmentation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82AD-6E0F-7A48-AF49-FE144D3857A1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0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File Table</a:t>
            </a:r>
          </a:p>
          <a:p>
            <a:pPr lvl="1"/>
            <a:r>
              <a:rPr lang="en-US" dirty="0" smtClean="0"/>
              <a:t>Flexible 1KB storage for metadata and data</a:t>
            </a:r>
          </a:p>
          <a:p>
            <a:r>
              <a:rPr lang="en-US" dirty="0" smtClean="0"/>
              <a:t>Extents</a:t>
            </a:r>
          </a:p>
          <a:p>
            <a:pPr lvl="1"/>
            <a:r>
              <a:rPr lang="en-US" dirty="0" smtClean="0"/>
              <a:t>Block pointers cover runs of blocks</a:t>
            </a:r>
          </a:p>
          <a:p>
            <a:pPr lvl="1"/>
            <a:r>
              <a:rPr lang="en-US" dirty="0" smtClean="0"/>
              <a:t>Similar approach in </a:t>
            </a:r>
            <a:r>
              <a:rPr lang="en-US" dirty="0" err="1" smtClean="0"/>
              <a:t>linux</a:t>
            </a:r>
            <a:r>
              <a:rPr lang="en-US" dirty="0" smtClean="0"/>
              <a:t> (ext4)</a:t>
            </a:r>
          </a:p>
          <a:p>
            <a:pPr lvl="1"/>
            <a:r>
              <a:rPr lang="en-US" dirty="0" smtClean="0"/>
              <a:t>File create can provide hint as to size of file</a:t>
            </a:r>
          </a:p>
          <a:p>
            <a:r>
              <a:rPr lang="en-US" dirty="0" err="1" smtClean="0"/>
              <a:t>Journalling</a:t>
            </a:r>
            <a:r>
              <a:rPr lang="en-US" dirty="0" smtClean="0"/>
              <a:t> for reliability</a:t>
            </a:r>
          </a:p>
          <a:p>
            <a:pPr lvl="1"/>
            <a:r>
              <a:rPr lang="en-US" dirty="0" smtClean="0"/>
              <a:t>Will cover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C6AA-6555-E74C-B905-A3EB3A80756B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2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Small File</a:t>
            </a:r>
            <a:endParaRPr lang="en-US" dirty="0"/>
          </a:p>
        </p:txBody>
      </p:sp>
      <p:pic>
        <p:nvPicPr>
          <p:cNvPr id="6" name="Content Placeholder 5" descr="FilesFiles-NTFSsmallFil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219" r="-3219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8EA3-3F52-3E44-85F8-FAE2BF53F2ED}" type="datetime1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70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Medium-Sized File</a:t>
            </a:r>
            <a:endParaRPr lang="en-US" dirty="0"/>
          </a:p>
        </p:txBody>
      </p:sp>
      <p:pic>
        <p:nvPicPr>
          <p:cNvPr id="4" name="Content Placeholder 3" descr="ch13-15_FilesFiles-NTFS-basic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2941" r="-12941"/>
          <a:stretch>
            <a:fillRect/>
          </a:stretch>
        </p:blipFill>
        <p:spPr>
          <a:xfrm>
            <a:off x="-139706" y="1182034"/>
            <a:ext cx="9328895" cy="513053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841-3940-354E-A7B3-8501B225D18B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35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Indirect Block</a:t>
            </a:r>
            <a:endParaRPr lang="en-US" dirty="0"/>
          </a:p>
        </p:txBody>
      </p:sp>
      <p:pic>
        <p:nvPicPr>
          <p:cNvPr id="6" name="Content Placeholder 5" descr="ch13-17-FilesFiles-NTFS-multiMF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2625" r="-22625"/>
          <a:stretch>
            <a:fillRect/>
          </a:stretch>
        </p:blipFill>
        <p:spPr>
          <a:xfrm>
            <a:off x="-911275" y="905386"/>
            <a:ext cx="11180953" cy="614909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99AD-FCFF-614B-BAD0-A242D9D9F3FC}" type="datetime1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41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13-18-FilesFiles-NTFS-four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0294" r="-30294"/>
          <a:stretch>
            <a:fillRect/>
          </a:stretch>
        </p:blipFill>
        <p:spPr>
          <a:xfrm>
            <a:off x="-1876326" y="150898"/>
            <a:ext cx="12195584" cy="670710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9A84-5D74-4A4E-86A0-6191576F236C}" type="datetime1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46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Data in a File System</a:t>
            </a:r>
            <a:endParaRPr lang="en-US" dirty="0"/>
          </a:p>
        </p:txBody>
      </p:sp>
      <p:pic>
        <p:nvPicPr>
          <p:cNvPr id="4" name="Content Placeholder 3" descr="twoStep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39133" b="-139133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2128-C6B3-7B40-81EB-D415D983DEDC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15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Are Files</a:t>
            </a:r>
            <a:endParaRPr lang="en-US" dirty="0"/>
          </a:p>
        </p:txBody>
      </p:sp>
      <p:pic>
        <p:nvPicPr>
          <p:cNvPr id="4" name="Content Placeholder 3" descr="ch13-02-directory.pdf"/>
          <p:cNvPicPr>
            <a:picLocks noGrp="1" noChangeAspect="1"/>
          </p:cNvPicPr>
          <p:nvPr>
            <p:ph idx="1"/>
          </p:nvPr>
        </p:nvPicPr>
        <p:blipFill>
          <a:blip r:embed="rId2"/>
          <a:srcRect t="-53271" b="-53271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D3F9-95BF-CF4E-BE31-6975142C70A8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6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Review: file control blocks</a:t>
            </a:r>
            <a:endParaRPr lang="en-US" dirty="0">
              <a:ea typeface="MS PGothic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Per-file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File Control Block 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FCB</a:t>
            </a:r>
            <a:r>
              <a:rPr lang="en-US" b="1" dirty="0">
                <a:latin typeface="Helvetica" charset="0"/>
                <a:ea typeface="MS PGothic" charset="0"/>
              </a:rPr>
              <a:t>)</a:t>
            </a:r>
            <a:r>
              <a:rPr lang="en-US" dirty="0">
                <a:latin typeface="Helvetica" charset="0"/>
                <a:ea typeface="MS PGothic" charset="0"/>
              </a:rPr>
              <a:t> contains many details about the file</a:t>
            </a:r>
          </a:p>
          <a:p>
            <a:pPr lvl="1"/>
            <a:r>
              <a:rPr lang="en-US" dirty="0" err="1">
                <a:latin typeface="Helvetica" charset="0"/>
                <a:ea typeface="MS PGothic" charset="0"/>
              </a:rPr>
              <a:t>inode</a:t>
            </a:r>
            <a:r>
              <a:rPr lang="en-US" dirty="0">
                <a:latin typeface="Helvetica" charset="0"/>
                <a:ea typeface="MS PGothic" charset="0"/>
              </a:rPr>
              <a:t> number, permissions, size, dates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NTFS </a:t>
            </a:r>
            <a:r>
              <a:rPr lang="en-US" dirty="0">
                <a:latin typeface="Helvetica" charset="0"/>
                <a:ea typeface="MS PGothic" charset="0"/>
              </a:rPr>
              <a:t>stores into in master file table  using relational DB structures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3771900"/>
            <a:ext cx="3509963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A1E9-1425-7D47-879E-4AB16ECAC85E}" type="datetime1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28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Filename Lookup</a:t>
            </a:r>
            <a:endParaRPr lang="en-US" dirty="0"/>
          </a:p>
        </p:txBody>
      </p:sp>
      <p:pic>
        <p:nvPicPr>
          <p:cNvPr id="4" name="Content Placeholder 3" descr="ch13-03-recursion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2941" r="-12941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1B78-4ED9-0E49-9CA2-2899A0B293CA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7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Layout</a:t>
            </a:r>
            <a:endParaRPr lang="en-US" dirty="0"/>
          </a:p>
        </p:txBody>
      </p:sp>
      <p:pic>
        <p:nvPicPr>
          <p:cNvPr id="5" name="Content Placeholder 4" descr="ch13-04-directoryList.pdf"/>
          <p:cNvPicPr>
            <a:picLocks noGrp="1" noChangeAspect="1"/>
          </p:cNvPicPr>
          <p:nvPr>
            <p:ph idx="1"/>
          </p:nvPr>
        </p:nvPicPr>
        <p:blipFill>
          <a:blip r:embed="rId2"/>
          <a:srcRect t="-36059" b="-36059"/>
          <a:stretch>
            <a:fillRect/>
          </a:stretch>
        </p:blipFill>
        <p:spPr>
          <a:xfrm>
            <a:off x="457200" y="1613158"/>
            <a:ext cx="8229600" cy="4525963"/>
          </a:xfrm>
        </p:spPr>
      </p:pic>
      <p:sp>
        <p:nvSpPr>
          <p:cNvPr id="7" name="TextBox 6"/>
          <p:cNvSpPr txBox="1"/>
          <p:nvPr/>
        </p:nvSpPr>
        <p:spPr>
          <a:xfrm>
            <a:off x="457200" y="1600200"/>
            <a:ext cx="82119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Directory stored as a file</a:t>
            </a:r>
          </a:p>
          <a:p>
            <a:r>
              <a:rPr lang="en-US" sz="3200" dirty="0" smtClean="0"/>
              <a:t>Linear search to find filename (small directories)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E69E-3C2C-4747-8786-3D07A6474CF1}" type="datetime1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24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2787"/>
          </a:xfrm>
        </p:spPr>
        <p:txBody>
          <a:bodyPr/>
          <a:lstStyle/>
          <a:p>
            <a:r>
              <a:rPr lang="en-US" dirty="0" smtClean="0"/>
              <a:t>Large Directories: B Trees</a:t>
            </a:r>
            <a:endParaRPr lang="en-US" dirty="0"/>
          </a:p>
        </p:txBody>
      </p:sp>
      <p:pic>
        <p:nvPicPr>
          <p:cNvPr id="4" name="Content Placeholder 3" descr="ch13-05-XFSDir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1177" r="-11177"/>
          <a:stretch>
            <a:fillRect/>
          </a:stretch>
        </p:blipFill>
        <p:spPr>
          <a:xfrm>
            <a:off x="-1049632" y="518782"/>
            <a:ext cx="11249548" cy="618681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0FBC-B476-9D43-92FC-91761A9B3825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4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File systems store many data structures on disk</a:t>
            </a:r>
          </a:p>
          <a:p>
            <a:pPr lvl="1"/>
            <a:r>
              <a:rPr lang="en-US" dirty="0" smtClean="0"/>
              <a:t>Data blocks</a:t>
            </a:r>
          </a:p>
          <a:p>
            <a:pPr lvl="1"/>
            <a:r>
              <a:rPr lang="en-US" dirty="0" smtClean="0"/>
              <a:t>Directories</a:t>
            </a:r>
          </a:p>
          <a:p>
            <a:pPr lvl="1"/>
            <a:r>
              <a:rPr lang="en-US" dirty="0" smtClean="0"/>
              <a:t>File headers (</a:t>
            </a:r>
            <a:r>
              <a:rPr lang="en-US" dirty="0" err="1" smtClean="0"/>
              <a:t>inodes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Indirect blocks</a:t>
            </a:r>
          </a:p>
          <a:p>
            <a:pPr lvl="1"/>
            <a:r>
              <a:rPr lang="en-US" dirty="0" smtClean="0"/>
              <a:t>Free lists</a:t>
            </a:r>
          </a:p>
          <a:p>
            <a:r>
              <a:rPr lang="en-US" dirty="0" smtClean="0"/>
              <a:t>Improving storage performance</a:t>
            </a:r>
          </a:p>
          <a:p>
            <a:pPr lvl="1"/>
            <a:r>
              <a:rPr lang="en-US" dirty="0" smtClean="0"/>
              <a:t>Layout data to reduce seek overhead</a:t>
            </a:r>
          </a:p>
          <a:p>
            <a:pPr lvl="1"/>
            <a:r>
              <a:rPr lang="en-US" dirty="0" smtClean="0"/>
              <a:t>File caching</a:t>
            </a:r>
          </a:p>
          <a:p>
            <a:pPr lvl="2"/>
            <a:r>
              <a:rPr lang="en-US" dirty="0" smtClean="0"/>
              <a:t>Memory throughput higher than sequential I/O</a:t>
            </a:r>
          </a:p>
          <a:p>
            <a:pPr lvl="2"/>
            <a:r>
              <a:rPr lang="en-US" dirty="0" smtClean="0"/>
              <a:t>Significantly faster response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2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caching vs.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use physical memory as “cache” for disk</a:t>
            </a:r>
          </a:p>
          <a:p>
            <a:pPr lvl="1"/>
            <a:r>
              <a:rPr lang="en-US" dirty="0" smtClean="0"/>
              <a:t>VM: disk provides additional capacity for memory</a:t>
            </a:r>
          </a:p>
          <a:p>
            <a:pPr lvl="1"/>
            <a:r>
              <a:rPr lang="en-US" dirty="0" smtClean="0"/>
              <a:t>File systems: memory provides faster access for disk</a:t>
            </a:r>
          </a:p>
          <a:p>
            <a:r>
              <a:rPr lang="en-US" dirty="0" smtClean="0"/>
              <a:t>Both compete for physical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0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Memory-mapped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 file into virtual address space, then point backing store for that part of address space at file’s data blocks</a:t>
            </a:r>
          </a:p>
          <a:p>
            <a:r>
              <a:rPr lang="en-US" dirty="0" smtClean="0"/>
              <a:t>Can improve performance of file I/O</a:t>
            </a:r>
          </a:p>
          <a:p>
            <a:pPr lvl="1"/>
            <a:r>
              <a:rPr lang="en-US" dirty="0" smtClean="0"/>
              <a:t>Basic memory accesses vs. system calls</a:t>
            </a:r>
          </a:p>
          <a:p>
            <a:pPr lvl="1"/>
            <a:r>
              <a:rPr lang="en-US" dirty="0" smtClean="0"/>
              <a:t>Demand paging supports only bringing necessary part of file into memory</a:t>
            </a:r>
          </a:p>
          <a:p>
            <a:r>
              <a:rPr lang="en-US" dirty="0" smtClean="0"/>
              <a:t>Common uses</a:t>
            </a:r>
          </a:p>
          <a:p>
            <a:pPr lvl="1"/>
            <a:r>
              <a:rPr lang="en-US" dirty="0" smtClean="0"/>
              <a:t>Process loader: use memory-mapped file to bring executable into memory for execution</a:t>
            </a:r>
          </a:p>
          <a:p>
            <a:pPr lvl="1"/>
            <a:r>
              <a:rPr lang="en-US" dirty="0" smtClean="0"/>
              <a:t>IPC: memory-mapped file mechanism allows easy creation of shared memory region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updates and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Reliability major factor for file systems</a:t>
            </a:r>
          </a:p>
          <a:p>
            <a:pPr lvl="1"/>
            <a:r>
              <a:rPr lang="en-US" dirty="0" smtClean="0"/>
              <a:t>Losing data (due to system crash, power outage, etc.) in process’s address space is not a problem</a:t>
            </a:r>
          </a:p>
          <a:p>
            <a:pPr lvl="1"/>
            <a:r>
              <a:rPr lang="en-US" dirty="0" smtClean="0"/>
              <a:t>Losing data in file system is</a:t>
            </a:r>
          </a:p>
          <a:p>
            <a:r>
              <a:rPr lang="en-US" dirty="0" smtClean="0"/>
              <a:t>Multi-step update is problem if crash in middle</a:t>
            </a:r>
          </a:p>
          <a:p>
            <a:r>
              <a:rPr lang="en-US" dirty="0" smtClean="0"/>
              <a:t>Examples: what happens if crash between 1 &amp; 2?</a:t>
            </a:r>
          </a:p>
          <a:p>
            <a:pPr lvl="1"/>
            <a:r>
              <a:rPr lang="en-US" dirty="0" smtClean="0"/>
              <a:t>Transferring money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 smtClean="0"/>
              <a:t>Deduct $100 from Alice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 smtClean="0"/>
              <a:t>Add $100 to Bob</a:t>
            </a:r>
          </a:p>
          <a:p>
            <a:pPr marL="776287" lvl="1" indent="-457200"/>
            <a:r>
              <a:rPr lang="en-US" dirty="0" smtClean="0"/>
              <a:t>Moving file from one directory to another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 smtClean="0"/>
              <a:t>Delete file from old directory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 smtClean="0"/>
              <a:t>Add file to new directory</a:t>
            </a:r>
          </a:p>
          <a:p>
            <a:pPr marL="776287" lvl="1" indent="-457200"/>
            <a:r>
              <a:rPr lang="en-US" dirty="0" smtClean="0"/>
              <a:t>Create new file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 smtClean="0"/>
              <a:t>Update directory to point to new file header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 smtClean="0"/>
              <a:t>Write new file header to disk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15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Commonly used in databases, file systems</a:t>
            </a:r>
          </a:p>
          <a:p>
            <a:pPr lvl="1"/>
            <a:r>
              <a:rPr lang="en-US" dirty="0" smtClean="0"/>
              <a:t>Key points for file systems: atomicity and durability (all or nothing)</a:t>
            </a:r>
          </a:p>
          <a:p>
            <a:pPr lvl="1"/>
            <a:r>
              <a:rPr lang="en-US" dirty="0" smtClean="0"/>
              <a:t>Example: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begin transaction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write disk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write disk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write disk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end (“commit” transaction)</a:t>
            </a:r>
          </a:p>
          <a:p>
            <a:r>
              <a:rPr lang="en-US" dirty="0" smtClean="0"/>
              <a:t>HW: atomic operation is single sector write</a:t>
            </a:r>
          </a:p>
          <a:p>
            <a:r>
              <a:rPr lang="en-US" dirty="0" smtClean="0"/>
              <a:t>Need method for making sequence of sector updates atomic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800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with shadowing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2 copies of file system (old/new)</a:t>
            </a:r>
          </a:p>
          <a:p>
            <a:r>
              <a:rPr lang="en-US" dirty="0" smtClean="0"/>
              <a:t>Store persistent pointer to current version</a:t>
            </a:r>
          </a:p>
          <a:p>
            <a:r>
              <a:rPr lang="en-US" dirty="0" smtClean="0"/>
              <a:t>Write updates to new version</a:t>
            </a:r>
          </a:p>
          <a:p>
            <a:r>
              <a:rPr lang="en-US" dirty="0" smtClean="0"/>
              <a:t>Switch pointer to commit changes</a:t>
            </a:r>
          </a:p>
          <a:p>
            <a:pPr lvl="1"/>
            <a:r>
              <a:rPr lang="en-US" dirty="0" smtClean="0"/>
              <a:t>Writing single sector (the one holding pointer) makes series of changes permanent</a:t>
            </a:r>
          </a:p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Don’t copy entire file system—copy only what you need to update (i.e., individual </a:t>
            </a:r>
            <a:r>
              <a:rPr lang="en-US" dirty="0" err="1" smtClean="0"/>
              <a:t>inode</a:t>
            </a:r>
            <a:r>
              <a:rPr lang="en-US" dirty="0" smtClean="0"/>
              <a:t>)</a:t>
            </a:r>
          </a:p>
          <a:p>
            <a:pPr marL="344487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482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with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Write-ahead logging</a:t>
            </a:r>
          </a:p>
          <a:p>
            <a:pPr lvl="1"/>
            <a:r>
              <a:rPr lang="en-US" dirty="0" smtClean="0"/>
              <a:t>Write new data to append-only log</a:t>
            </a:r>
          </a:p>
          <a:p>
            <a:pPr lvl="1"/>
            <a:r>
              <a:rPr lang="en-US" dirty="0" smtClean="0"/>
              <a:t>Write commit sector to end of log to commit changes</a:t>
            </a:r>
          </a:p>
          <a:p>
            <a:pPr lvl="2"/>
            <a:r>
              <a:rPr lang="en-US" dirty="0" smtClean="0"/>
              <a:t>Single-sector write makes changes permanent</a:t>
            </a:r>
          </a:p>
          <a:p>
            <a:r>
              <a:rPr lang="en-US" dirty="0" smtClean="0"/>
              <a:t>Eventually, new data copied from log to in-place version of file system</a:t>
            </a:r>
          </a:p>
          <a:p>
            <a:r>
              <a:rPr lang="en-US" dirty="0" err="1" smtClean="0"/>
              <a:t>Journalling</a:t>
            </a:r>
            <a:r>
              <a:rPr lang="en-US" dirty="0" smtClean="0"/>
              <a:t>: use logging for atomic updates to file metadata, not actual file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REVIEW SLIDES—EVERYTHING AFTER THIS UP TO FS EXAMPLES NEEDS TO TURN INTO A REVIEW SLIDE!!!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8A8-FB37-984F-A79E-C1F2AC5E4C5F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898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TBD</a:t>
            </a:r>
          </a:p>
          <a:p>
            <a:endParaRPr lang="en-US" dirty="0"/>
          </a:p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Final Exam time scheduled by registrar: Saturday, 5/6, 8-11 AM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0E63B0-846C-794D-B89B-E63E50D17426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F8B4-989C-9148-914D-6D4950A849B7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Review: Allocation Methods</a:t>
            </a:r>
            <a:endParaRPr lang="en-US" dirty="0">
              <a:ea typeface="MS PGothic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MS PGothic" charset="0"/>
              </a:rPr>
              <a:t>Contiguous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allocation 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– </a:t>
            </a:r>
            <a:r>
              <a:rPr lang="en-US" dirty="0">
                <a:latin typeface="Helvetica" charset="0"/>
                <a:ea typeface="MS PGothic" charset="0"/>
              </a:rPr>
              <a:t>each file occupies set of contiguous blocks</a:t>
            </a:r>
          </a:p>
          <a:p>
            <a:pPr marL="344487" lvl="1" indent="0">
              <a:buNone/>
              <a:tabLst>
                <a:tab pos="628650" algn="l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+	Simple, best performance in many cases</a:t>
            </a:r>
          </a:p>
          <a:p>
            <a:pPr marL="628650" lvl="1" indent="-285750">
              <a:buNone/>
              <a:tabLst>
                <a:tab pos="628650" algn="l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-	Finding space (first fit/best fit/worst fit), knowing file size, external fragmentation, need compaction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Extent-based systems: modified contiguous </a:t>
            </a:r>
            <a:r>
              <a:rPr lang="en-US" dirty="0" err="1" smtClean="0">
                <a:latin typeface="Helvetica" charset="0"/>
                <a:ea typeface="MS PGothic" charset="0"/>
              </a:rPr>
              <a:t>alloc</a:t>
            </a:r>
            <a:r>
              <a:rPr lang="en-US" dirty="0" smtClean="0">
                <a:latin typeface="Helvetica" charset="0"/>
                <a:ea typeface="MS PGothic" charset="0"/>
              </a:rPr>
              <a:t>.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Extent = contiguous set of disk blocks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File = 1+ extents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Linked allocation 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– each file a linked list of 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blocks</a:t>
            </a:r>
          </a:p>
          <a:p>
            <a:pPr marL="628650" lvl="1" indent="-285750">
              <a:buNone/>
              <a:tabLst>
                <a:tab pos="628650" algn="l"/>
              </a:tabLst>
            </a:pP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+	No external fragmentation, compaction</a:t>
            </a:r>
          </a:p>
          <a:p>
            <a:pPr marL="628650" lvl="1" indent="-285750">
              <a:buNone/>
              <a:tabLst>
                <a:tab pos="628650" algn="l"/>
              </a:tabLst>
            </a:pP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-	Slow block access; can improve by clustering blocks, but that increases internal fragmentation</a:t>
            </a:r>
          </a:p>
          <a:p>
            <a:pPr marL="681038" lvl="1" indent="-338138">
              <a:tabLst>
                <a:tab pos="628650" algn="l"/>
              </a:tabLst>
            </a:pP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File allocation table: modified linked allocation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Indexed allocation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Each file has its own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index block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(s) of pointers to its data 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blocks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Can have multi-level indexes to save space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Cluster blocks to improve performance</a:t>
            </a:r>
            <a:endParaRPr lang="en-US" dirty="0">
              <a:solidFill>
                <a:srgbClr val="000000"/>
              </a:solidFill>
              <a:latin typeface="Helvetica" charset="0"/>
              <a:ea typeface="MS PGothic" charset="0"/>
            </a:endParaRPr>
          </a:p>
          <a:p>
            <a:pPr marL="15875" indent="0">
              <a:buNone/>
              <a:tabLst>
                <a:tab pos="628650" algn="l"/>
              </a:tabLst>
            </a:pPr>
            <a:endParaRPr lang="en-US" dirty="0" smtClean="0">
              <a:solidFill>
                <a:srgbClr val="000000"/>
              </a:solidFill>
              <a:latin typeface="Helvetica" charset="0"/>
              <a:ea typeface="MS PGothic" charset="0"/>
            </a:endParaRPr>
          </a:p>
          <a:p>
            <a:pPr marL="354013" indent="-338138">
              <a:tabLst>
                <a:tab pos="628650" algn="l"/>
              </a:tabLst>
            </a:pPr>
            <a:endParaRPr lang="en-US" dirty="0">
              <a:solidFill>
                <a:srgbClr val="000000"/>
              </a:solidFill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3A94-EBB6-2347-B54E-29EC5BE610C1}" type="datetime1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Review: Contiguous </a:t>
            </a:r>
            <a:r>
              <a:rPr lang="en-US" dirty="0">
                <a:ea typeface="MS PGothic" charset="0"/>
              </a:rPr>
              <a:t>Allocation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3844925" cy="3575050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Mapping from logical to physical</a:t>
            </a:r>
          </a:p>
        </p:txBody>
      </p:sp>
      <p:grpSp>
        <p:nvGrpSpPr>
          <p:cNvPr id="21508" name="Group 1"/>
          <p:cNvGrpSpPr>
            <a:grpSpLocks/>
          </p:cNvGrpSpPr>
          <p:nvPr/>
        </p:nvGrpSpPr>
        <p:grpSpPr bwMode="auto">
          <a:xfrm>
            <a:off x="2655888" y="2127250"/>
            <a:ext cx="1917700" cy="1385888"/>
            <a:chOff x="2655888" y="2127250"/>
            <a:chExt cx="1917700" cy="1385888"/>
          </a:xfrm>
        </p:grpSpPr>
        <p:sp>
          <p:nvSpPr>
            <p:cNvPr id="21511" name="Text Box 4"/>
            <p:cNvSpPr txBox="1">
              <a:spLocks noChangeArrowheads="1"/>
            </p:cNvSpPr>
            <p:nvPr/>
          </p:nvSpPr>
          <p:spPr bwMode="auto">
            <a:xfrm>
              <a:off x="2655888" y="2584450"/>
              <a:ext cx="12652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LA/512</a:t>
              </a:r>
            </a:p>
          </p:txBody>
        </p:sp>
        <p:sp>
          <p:nvSpPr>
            <p:cNvPr id="21512" name="Text Box 5"/>
            <p:cNvSpPr txBox="1">
              <a:spLocks noChangeArrowheads="1"/>
            </p:cNvSpPr>
            <p:nvPr/>
          </p:nvSpPr>
          <p:spPr bwMode="auto">
            <a:xfrm>
              <a:off x="3768725" y="2127250"/>
              <a:ext cx="804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Q</a:t>
              </a:r>
            </a:p>
          </p:txBody>
        </p:sp>
        <p:sp>
          <p:nvSpPr>
            <p:cNvPr id="21513" name="Text Box 6"/>
            <p:cNvSpPr txBox="1">
              <a:spLocks noChangeArrowheads="1"/>
            </p:cNvSpPr>
            <p:nvPr/>
          </p:nvSpPr>
          <p:spPr bwMode="auto">
            <a:xfrm>
              <a:off x="3825875" y="3143250"/>
              <a:ext cx="635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R</a:t>
              </a:r>
            </a:p>
          </p:txBody>
        </p:sp>
        <p:sp>
          <p:nvSpPr>
            <p:cNvPr id="21514" name="Line 7"/>
            <p:cNvSpPr>
              <a:spLocks noChangeShapeType="1"/>
            </p:cNvSpPr>
            <p:nvPr/>
          </p:nvSpPr>
          <p:spPr bwMode="auto">
            <a:xfrm flipV="1">
              <a:off x="3675327" y="2437022"/>
              <a:ext cx="309298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21515" name="Line 8"/>
            <p:cNvSpPr>
              <a:spLocks noChangeShapeType="1"/>
            </p:cNvSpPr>
            <p:nvPr/>
          </p:nvSpPr>
          <p:spPr bwMode="auto">
            <a:xfrm>
              <a:off x="3711575" y="2954338"/>
              <a:ext cx="27305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21509" name="Rectangle 10"/>
          <p:cNvSpPr>
            <a:spLocks noChangeArrowheads="1"/>
          </p:cNvSpPr>
          <p:nvPr/>
        </p:nvSpPr>
        <p:spPr bwMode="auto">
          <a:xfrm>
            <a:off x="635000" y="3740150"/>
            <a:ext cx="40465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lvl="1" eaLnBrk="1" hangingPunct="1"/>
            <a:r>
              <a:rPr lang="en-US">
                <a:latin typeface="Helvetica" charset="0"/>
              </a:rPr>
              <a:t>Block to be accessed = Q + starting address</a:t>
            </a:r>
          </a:p>
          <a:p>
            <a:pPr lvl="1" eaLnBrk="1" hangingPunct="1"/>
            <a:r>
              <a:rPr lang="en-US">
                <a:latin typeface="Helvetica" charset="0"/>
              </a:rPr>
              <a:t>Displacement into block = R</a:t>
            </a:r>
          </a:p>
        </p:txBody>
      </p:sp>
      <p:pic>
        <p:nvPicPr>
          <p:cNvPr id="215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1624013"/>
            <a:ext cx="3576638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1DA5-DEA2-6B44-8A3F-D22A12604A46}" type="datetime1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8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Linked </a:t>
            </a:r>
            <a:r>
              <a:rPr lang="en-US" dirty="0">
                <a:ea typeface="MS PGothic" charset="0"/>
              </a:rPr>
              <a:t>Allocation</a:t>
            </a:r>
            <a:endParaRPr lang="en-US" sz="2400" dirty="0">
              <a:ea typeface="MS PGothic" charset="0"/>
            </a:endParaRP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1308100"/>
            <a:ext cx="4543425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E01-9E62-824B-A4B2-06BB019042C0}" type="datetime1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1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File</a:t>
            </a:r>
            <a:r>
              <a:rPr lang="en-US" dirty="0">
                <a:ea typeface="MS PGothic" charset="0"/>
              </a:rPr>
              <a:t>-Allocation Table</a:t>
            </a:r>
            <a:endParaRPr lang="en-US" sz="2400" dirty="0">
              <a:ea typeface="MS PGothic" charset="0"/>
            </a:endParaRPr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1233488"/>
            <a:ext cx="5481638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9FD-D89C-F443-BEEE-D983390AAD36}" type="datetime1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5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17870</TotalTime>
  <Words>2081</Words>
  <Application>Microsoft Macintosh PowerPoint</Application>
  <PresentationFormat>On-screen Show (4:3)</PresentationFormat>
  <Paragraphs>457</Paragraphs>
  <Slides>51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Edge</vt:lpstr>
      <vt:lpstr>EECE.4810/EECE.5730 Operating Systems</vt:lpstr>
      <vt:lpstr>Lecture outline</vt:lpstr>
      <vt:lpstr>Review: file system layers</vt:lpstr>
      <vt:lpstr>Review: file control blocks</vt:lpstr>
      <vt:lpstr>PowerPoint Presentation</vt:lpstr>
      <vt:lpstr>Review: Allocation Methods</vt:lpstr>
      <vt:lpstr>Review: Contiguous Allocation</vt:lpstr>
      <vt:lpstr>Review: Linked Allocation</vt:lpstr>
      <vt:lpstr>Review: File-Allocation Table</vt:lpstr>
      <vt:lpstr>Review: Indexed allocation</vt:lpstr>
      <vt:lpstr>Review: multi-level indexed allocation</vt:lpstr>
      <vt:lpstr>Review: Free-space management</vt:lpstr>
      <vt:lpstr>Free-Space Management (Cont.)</vt:lpstr>
      <vt:lpstr>Linked Free Space List on Disk</vt:lpstr>
      <vt:lpstr>Free-Space Management (Cont.)</vt:lpstr>
      <vt:lpstr>Free-Space Management (Cont.)</vt:lpstr>
      <vt:lpstr>File system examples</vt:lpstr>
      <vt:lpstr>Microsoft File Allocation Table (FAT)</vt:lpstr>
      <vt:lpstr>FAT</vt:lpstr>
      <vt:lpstr>FAT</vt:lpstr>
      <vt:lpstr>Berkeley UNIX FFS (Fast File System)</vt:lpstr>
      <vt:lpstr>FFS inode</vt:lpstr>
      <vt:lpstr>FFS inode</vt:lpstr>
      <vt:lpstr>FFS inode</vt:lpstr>
      <vt:lpstr>PowerPoint Presentation</vt:lpstr>
      <vt:lpstr>FFS Asymmetric Tree</vt:lpstr>
      <vt:lpstr>FFS Locality</vt:lpstr>
      <vt:lpstr>PowerPoint Presentation</vt:lpstr>
      <vt:lpstr>FFS First Fit Block Allocation</vt:lpstr>
      <vt:lpstr>FFS First Fit Block Allocation</vt:lpstr>
      <vt:lpstr>FFS First Fit Block Allocation</vt:lpstr>
      <vt:lpstr>FFS</vt:lpstr>
      <vt:lpstr>NTFS</vt:lpstr>
      <vt:lpstr>NTFS Small File</vt:lpstr>
      <vt:lpstr>NTFS Medium-Sized File</vt:lpstr>
      <vt:lpstr>NTFS Indirect Block</vt:lpstr>
      <vt:lpstr>PowerPoint Presentation</vt:lpstr>
      <vt:lpstr>Named Data in a File System</vt:lpstr>
      <vt:lpstr>Directories Are Files</vt:lpstr>
      <vt:lpstr>Recursive Filename Lookup</vt:lpstr>
      <vt:lpstr>Directory Layout</vt:lpstr>
      <vt:lpstr>Large Directories: B Trees</vt:lpstr>
      <vt:lpstr>File caching</vt:lpstr>
      <vt:lpstr>File caching vs. virtual memory</vt:lpstr>
      <vt:lpstr>Memory-mapped files</vt:lpstr>
      <vt:lpstr>Multiple updates and reliability</vt:lpstr>
      <vt:lpstr>Transactions</vt:lpstr>
      <vt:lpstr>Transactions with shadowing</vt:lpstr>
      <vt:lpstr>Transactions with logging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4409</cp:revision>
  <cp:lastPrinted>2017-03-27T14:20:43Z</cp:lastPrinted>
  <dcterms:created xsi:type="dcterms:W3CDTF">2006-04-03T05:03:01Z</dcterms:created>
  <dcterms:modified xsi:type="dcterms:W3CDTF">2017-04-03T03:51:28Z</dcterms:modified>
</cp:coreProperties>
</file>