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791" r:id="rId4"/>
    <p:sldId id="794" r:id="rId5"/>
    <p:sldId id="795" r:id="rId6"/>
    <p:sldId id="796" r:id="rId7"/>
    <p:sldId id="797" r:id="rId8"/>
    <p:sldId id="799" r:id="rId9"/>
    <p:sldId id="798" r:id="rId10"/>
    <p:sldId id="800" r:id="rId11"/>
    <p:sldId id="801" r:id="rId12"/>
    <p:sldId id="802" r:id="rId13"/>
    <p:sldId id="803" r:id="rId14"/>
    <p:sldId id="804" r:id="rId15"/>
    <p:sldId id="805" r:id="rId16"/>
    <p:sldId id="806" r:id="rId17"/>
    <p:sldId id="620" r:id="rId18"/>
    <p:sldId id="547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1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D8722-1564-0642-8139-B23CC12A4188}" type="datetime1">
              <a:rPr lang="en-US" smtClean="0"/>
              <a:t>4/8/17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4BDE0-32B7-5E40-A257-E8AB680B1BBA}" type="datetime1">
              <a:rPr lang="en-US" smtClean="0"/>
              <a:t>4/8/17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A6231-B72B-884C-91B9-C3C2D2FB8F90}" type="datetime1">
              <a:rPr lang="en-US" smtClean="0"/>
              <a:t>4/8/17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52232-9C09-CF40-8A04-9A6FB69F7113}" type="datetime1">
              <a:rPr lang="en-US" smtClean="0"/>
              <a:t>4/8/17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58C2D-D9E9-9149-B495-ACC7759BD2AB}" type="datetime1">
              <a:rPr lang="en-US" smtClean="0"/>
              <a:t>4/8/17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807FA-8726-5544-8675-74AD59D11FFA}" type="datetime1">
              <a:rPr lang="en-US" smtClean="0"/>
              <a:t>4/8/17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3055C2-A4EA-6C45-9847-9B24DAE876DB}" type="datetime1">
              <a:rPr lang="en-US" smtClean="0"/>
              <a:t>4/8/17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B839F-6AE7-7B40-8EDD-4BC8776331D0}" type="datetime1">
              <a:rPr lang="en-US" smtClean="0"/>
              <a:t>4/8/17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C2ABD7-9EEF-6248-BF14-73EDC63EF961}" type="datetime1">
              <a:rPr lang="en-US" smtClean="0"/>
              <a:t>4/8/17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B8AEB-FF41-3646-9B16-E4365AF17AA6}" type="datetime1">
              <a:rPr lang="en-US" smtClean="0"/>
              <a:t>4/8/17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644ED-34BD-7044-A17B-7943C6ED28A0}" type="datetime1">
              <a:rPr lang="en-US" smtClean="0"/>
              <a:t>4/8/17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F3AEF-9755-B549-AEF3-C216CB2B4A04}" type="datetime1">
              <a:rPr lang="en-US" smtClean="0"/>
              <a:t>4/8/17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1992689-0C0F-C34E-9327-9F31B5CEC991}" type="datetime1">
              <a:rPr lang="en-US" smtClean="0"/>
              <a:t>4/8/17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19: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OS, networks, and distributed communication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messages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HW interface: messages can be reordered by IP</a:t>
            </a:r>
          </a:p>
          <a:p>
            <a:pPr lvl="1"/>
            <a:r>
              <a:rPr lang="en-US" dirty="0" smtClean="0"/>
              <a:t>Sender transmits A, B</a:t>
            </a:r>
          </a:p>
          <a:p>
            <a:pPr lvl="1"/>
            <a:r>
              <a:rPr lang="en-US" dirty="0" smtClean="0"/>
              <a:t>Receiver gets B, A</a:t>
            </a:r>
          </a:p>
          <a:p>
            <a:r>
              <a:rPr lang="en-US" dirty="0" smtClean="0"/>
              <a:t>Application interface: messages seen in order they’re sent</a:t>
            </a:r>
          </a:p>
          <a:p>
            <a:pPr lvl="1"/>
            <a:r>
              <a:rPr lang="en-US" dirty="0" smtClean="0"/>
              <a:t>How?</a:t>
            </a:r>
          </a:p>
          <a:p>
            <a:pPr lvl="2"/>
            <a:r>
              <a:rPr lang="en-US" dirty="0" smtClean="0"/>
              <a:t>Need notion of network “connection” (logical, not physical)</a:t>
            </a:r>
          </a:p>
          <a:p>
            <a:pPr lvl="2"/>
            <a:r>
              <a:rPr lang="en-US" dirty="0" smtClean="0"/>
              <a:t>Messages sent over one connection related</a:t>
            </a:r>
          </a:p>
          <a:p>
            <a:pPr lvl="2"/>
            <a:r>
              <a:rPr lang="en-US" dirty="0" smtClean="0"/>
              <a:t>Per-connection sequence number part of each message</a:t>
            </a:r>
          </a:p>
          <a:p>
            <a:pPr lvl="2"/>
            <a:r>
              <a:rPr lang="en-US" dirty="0" smtClean="0"/>
              <a:t>TCP: process uses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method to open connection, sends messages, then closes connection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52232-9C09-CF40-8A04-9A6FB69F7113}" type="datetime1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hardware can drop, duplicate, or corrupt messages</a:t>
            </a:r>
          </a:p>
          <a:p>
            <a:r>
              <a:rPr lang="en-US" dirty="0" smtClean="0"/>
              <a:t>Application interface: each message delivered exactly once, without corruption</a:t>
            </a:r>
          </a:p>
          <a:p>
            <a:r>
              <a:rPr lang="en-US" dirty="0" smtClean="0"/>
              <a:t>How are dropped messages fixed?</a:t>
            </a:r>
          </a:p>
          <a:p>
            <a:pPr lvl="1"/>
            <a:r>
              <a:rPr lang="en-US" dirty="0" smtClean="0"/>
              <a:t>Retransmitted by sender once drop detected</a:t>
            </a:r>
          </a:p>
          <a:p>
            <a:r>
              <a:rPr lang="en-US" dirty="0" smtClean="0"/>
              <a:t>How does sender know message was dropped?</a:t>
            </a:r>
          </a:p>
          <a:p>
            <a:pPr lvl="1"/>
            <a:r>
              <a:rPr lang="en-US" dirty="0" smtClean="0"/>
              <a:t>Lack of acknowledgement from receiver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messages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are duplicates detected/dealt with?</a:t>
            </a:r>
          </a:p>
          <a:p>
            <a:pPr lvl="1"/>
            <a:r>
              <a:rPr lang="en-US" dirty="0" smtClean="0"/>
              <a:t>Detect: matching sequence numbers</a:t>
            </a:r>
          </a:p>
          <a:p>
            <a:pPr lvl="1"/>
            <a:r>
              <a:rPr lang="en-US" dirty="0" smtClean="0"/>
              <a:t>Deal with: drop duplicate message</a:t>
            </a:r>
          </a:p>
          <a:p>
            <a:r>
              <a:rPr lang="en-US" dirty="0" smtClean="0"/>
              <a:t>How are corrupt messages detected/dealt with?</a:t>
            </a:r>
          </a:p>
          <a:p>
            <a:pPr lvl="1"/>
            <a:r>
              <a:rPr lang="en-US" dirty="0" smtClean="0"/>
              <a:t>Detect: messages include redundant info (checksum)</a:t>
            </a:r>
          </a:p>
          <a:p>
            <a:pPr lvl="1"/>
            <a:r>
              <a:rPr lang="en-US" dirty="0" smtClean="0"/>
              <a:t>Deal with: drop corrupt message</a:t>
            </a:r>
          </a:p>
          <a:p>
            <a:r>
              <a:rPr lang="en-US" dirty="0" smtClean="0"/>
              <a:t>Messages are transformed</a:t>
            </a:r>
          </a:p>
          <a:p>
            <a:pPr lvl="1"/>
            <a:r>
              <a:rPr lang="en-US" dirty="0" smtClean="0"/>
              <a:t>Corrupted messages </a:t>
            </a:r>
            <a:r>
              <a:rPr lang="en-US" dirty="0" smtClean="0">
                <a:sym typeface="Wingdings"/>
              </a:rPr>
              <a:t> dropped messages</a:t>
            </a:r>
          </a:p>
          <a:p>
            <a:pPr lvl="1"/>
            <a:r>
              <a:rPr lang="en-US" dirty="0" smtClean="0">
                <a:sym typeface="Wingdings"/>
              </a:rPr>
              <a:t>Potential drops  potential duplicates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interface: send/receive messages</a:t>
            </a:r>
          </a:p>
          <a:p>
            <a:r>
              <a:rPr lang="en-US" dirty="0" smtClean="0"/>
              <a:t>Application interface: abstraction of data stream</a:t>
            </a:r>
          </a:p>
          <a:p>
            <a:endParaRPr lang="en-US" dirty="0"/>
          </a:p>
          <a:p>
            <a:r>
              <a:rPr lang="en-US" dirty="0" smtClean="0"/>
              <a:t>TCP: Sender sends messages of arbitrary size, which are combined into single stream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Break stream into fragments</a:t>
            </a:r>
          </a:p>
          <a:p>
            <a:pPr lvl="1"/>
            <a:r>
              <a:rPr lang="en-US" dirty="0" smtClean="0"/>
              <a:t>Send fragments as separate messages</a:t>
            </a:r>
          </a:p>
          <a:p>
            <a:pPr lvl="1"/>
            <a:r>
              <a:rPr lang="en-US" dirty="0" smtClean="0"/>
              <a:t>Reassemble fragments 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distributed application structure</a:t>
            </a:r>
          </a:p>
          <a:p>
            <a:pPr lvl="1"/>
            <a:r>
              <a:rPr lang="en-US" dirty="0" smtClean="0"/>
              <a:t>Server provides centralized service</a:t>
            </a:r>
          </a:p>
          <a:p>
            <a:pPr lvl="1"/>
            <a:r>
              <a:rPr lang="en-US" dirty="0" smtClean="0"/>
              <a:t>Client makes request, then waits for response</a:t>
            </a:r>
          </a:p>
          <a:p>
            <a:r>
              <a:rPr lang="en-US" dirty="0" smtClean="0"/>
              <a:t>Example: web server</a:t>
            </a:r>
          </a:p>
          <a:p>
            <a:pPr lvl="1"/>
            <a:r>
              <a:rPr lang="en-US" dirty="0" smtClean="0"/>
              <a:t>Server stores, returns web pages</a:t>
            </a:r>
          </a:p>
          <a:p>
            <a:pPr lvl="1"/>
            <a:r>
              <a:rPr lang="en-US" dirty="0" smtClean="0"/>
              <a:t>Clients run web browsers</a:t>
            </a:r>
          </a:p>
          <a:p>
            <a:r>
              <a:rPr lang="en-US" dirty="0" smtClean="0"/>
              <a:t>Example: producer-consumer</a:t>
            </a:r>
          </a:p>
          <a:p>
            <a:pPr lvl="1"/>
            <a:r>
              <a:rPr lang="en-US" dirty="0" smtClean="0"/>
              <a:t>Server manages state of coke machine</a:t>
            </a:r>
          </a:p>
          <a:p>
            <a:pPr lvl="1"/>
            <a:r>
              <a:rPr lang="en-US" dirty="0" smtClean="0"/>
              <a:t>Clients call </a:t>
            </a:r>
            <a:r>
              <a:rPr lang="en-US" dirty="0" err="1" smtClean="0">
                <a:latin typeface="Courier New"/>
                <a:cs typeface="Courier New"/>
              </a:rPr>
              <a:t>client_produce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client_consume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which send request to server and return when done</a:t>
            </a:r>
          </a:p>
          <a:p>
            <a:pPr lvl="1"/>
            <a:r>
              <a:rPr lang="en-US" dirty="0" smtClean="0"/>
              <a:t>Client requests block at server until satisfied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as 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client_produce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send produce request to server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wait for response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server() {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receive request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(produce request)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add coke to machine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remove coke from machine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What if machine is full/empty?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as 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server(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receive </a:t>
            </a:r>
            <a:r>
              <a:rPr lang="en-US" dirty="0">
                <a:latin typeface="Courier New"/>
                <a:cs typeface="Courier New"/>
              </a:rPr>
              <a:t>request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(produce request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	create </a:t>
            </a:r>
            <a:r>
              <a:rPr lang="en-US" dirty="0">
                <a:latin typeface="Courier New"/>
                <a:cs typeface="Courier New"/>
              </a:rPr>
              <a:t>thread that calls </a:t>
            </a:r>
            <a:r>
              <a:rPr lang="en-US" dirty="0" err="1">
                <a:latin typeface="Courier New"/>
                <a:cs typeface="Courier New"/>
              </a:rPr>
              <a:t>server_produce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else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	</a:t>
            </a:r>
            <a:r>
              <a:rPr lang="da-DK" dirty="0" err="1" smtClean="0">
                <a:latin typeface="Courier New"/>
                <a:cs typeface="Courier New"/>
              </a:rPr>
              <a:t>create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thread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that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calls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server_consume</a:t>
            </a:r>
            <a:r>
              <a:rPr lang="da-DK" dirty="0">
                <a:latin typeface="Courier New"/>
                <a:cs typeface="Courier New"/>
              </a:rPr>
              <a:t>(</a:t>
            </a:r>
            <a:r>
              <a:rPr lang="da-DK" dirty="0" smtClean="0">
                <a:latin typeface="Courier New"/>
                <a:cs typeface="Courier New"/>
              </a:rPr>
              <a:t>)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err="1" smtClean="0">
                <a:latin typeface="Courier New"/>
                <a:cs typeface="Courier New"/>
              </a:rPr>
              <a:t>server_produce</a:t>
            </a:r>
            <a:r>
              <a:rPr lang="da-DK" dirty="0">
                <a:latin typeface="Courier New"/>
                <a:cs typeface="Courier New"/>
              </a:rPr>
              <a:t>(</a:t>
            </a:r>
            <a:r>
              <a:rPr lang="da-DK" dirty="0" smtClean="0">
                <a:latin typeface="Courier New"/>
                <a:cs typeface="Courier New"/>
              </a:rPr>
              <a:t>) {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lock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while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>
                <a:latin typeface="Courier New"/>
                <a:cs typeface="Courier New"/>
              </a:rPr>
              <a:t>(</a:t>
            </a:r>
            <a:r>
              <a:rPr lang="da-DK" dirty="0" err="1">
                <a:latin typeface="Courier New"/>
                <a:cs typeface="Courier New"/>
              </a:rPr>
              <a:t>machine</a:t>
            </a:r>
            <a:r>
              <a:rPr lang="da-DK" dirty="0">
                <a:latin typeface="Courier New"/>
                <a:cs typeface="Courier New"/>
              </a:rPr>
              <a:t> is </a:t>
            </a:r>
            <a:r>
              <a:rPr lang="da-DK" dirty="0" err="1">
                <a:latin typeface="Courier New"/>
                <a:cs typeface="Courier New"/>
              </a:rPr>
              <a:t>full</a:t>
            </a:r>
            <a:r>
              <a:rPr lang="da-DK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	</a:t>
            </a:r>
            <a:r>
              <a:rPr lang="da-DK" dirty="0" err="1" smtClean="0">
                <a:latin typeface="Courier New"/>
                <a:cs typeface="Courier New"/>
              </a:rPr>
              <a:t>wait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}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put </a:t>
            </a:r>
            <a:r>
              <a:rPr lang="da-DK" dirty="0" err="1">
                <a:latin typeface="Courier New"/>
                <a:cs typeface="Courier New"/>
              </a:rPr>
              <a:t>coke</a:t>
            </a:r>
            <a:r>
              <a:rPr lang="da-DK" dirty="0">
                <a:latin typeface="Courier New"/>
                <a:cs typeface="Courier New"/>
              </a:rPr>
              <a:t> in </a:t>
            </a:r>
            <a:r>
              <a:rPr lang="da-DK" dirty="0" err="1">
                <a:latin typeface="Courier New"/>
                <a:cs typeface="Courier New"/>
              </a:rPr>
              <a:t>machine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send </a:t>
            </a:r>
            <a:r>
              <a:rPr lang="da-DK" dirty="0" err="1">
                <a:latin typeface="Courier New"/>
                <a:cs typeface="Courier New"/>
              </a:rPr>
              <a:t>response</a:t>
            </a:r>
            <a:r>
              <a:rPr lang="da-DK" dirty="0">
                <a:latin typeface="Courier New"/>
                <a:cs typeface="Courier New"/>
              </a:rPr>
              <a:t> to </a:t>
            </a:r>
            <a:r>
              <a:rPr lang="da-DK" dirty="0" err="1">
                <a:latin typeface="Courier New"/>
                <a:cs typeface="Courier New"/>
              </a:rPr>
              <a:t>client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unlock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smtClean="0">
                <a:latin typeface="Courier New"/>
                <a:cs typeface="Courier New"/>
              </a:rPr>
              <a:t>}</a:t>
            </a:r>
            <a:endParaRPr lang="da-DK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</a:t>
            </a:r>
            <a:r>
              <a:rPr lang="en-US" dirty="0" smtClean="0"/>
              <a:t>continue with network &amp; OS discussion</a:t>
            </a:r>
            <a:endParaRPr lang="en-US" dirty="0"/>
          </a:p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Final Exam time scheduled by registrar: Saturday, 5/6, 8-11 AM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0E63B0-846C-794D-B89B-E63E50D17426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F8B4-989C-9148-914D-6D4950A849B7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4 to be posted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Reliability</a:t>
            </a:r>
            <a:endParaRPr lang="en-US" dirty="0" smtClean="0"/>
          </a:p>
          <a:p>
            <a:pPr lvl="1"/>
            <a:r>
              <a:rPr lang="en-US" dirty="0" smtClean="0"/>
              <a:t>OS &amp; network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836E1F9-44A1-8243-AC68-6FE0145F09C1}" type="datetime1">
              <a:rPr lang="en-US" smtClean="0">
                <a:latin typeface="Garamond"/>
                <a:cs typeface="Garamond"/>
              </a:rPr>
              <a:t>4/8/17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File </a:t>
            </a:r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currently active file blocks in memory</a:t>
            </a:r>
            <a:endParaRPr lang="en-US" dirty="0" smtClean="0"/>
          </a:p>
          <a:p>
            <a:pPr lvl="1"/>
            <a:r>
              <a:rPr lang="en-US" dirty="0" smtClean="0"/>
              <a:t>Memory throughput higher than sequential I/O</a:t>
            </a:r>
          </a:p>
          <a:p>
            <a:pPr lvl="1"/>
            <a:r>
              <a:rPr lang="en-US" dirty="0" smtClean="0"/>
              <a:t>Significantly faster response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Commonly done through memory-mapped files</a:t>
            </a:r>
          </a:p>
          <a:p>
            <a:pPr lvl="1"/>
            <a:r>
              <a:rPr lang="en-US" dirty="0" smtClean="0"/>
              <a:t>Map file into virtual address space</a:t>
            </a:r>
          </a:p>
          <a:p>
            <a:pPr lvl="1"/>
            <a:r>
              <a:rPr lang="en-US" dirty="0" smtClean="0"/>
              <a:t>Point backing store at disk blocks for file</a:t>
            </a:r>
          </a:p>
          <a:p>
            <a:pPr lvl="1"/>
            <a:r>
              <a:rPr lang="en-US" dirty="0" smtClean="0"/>
              <a:t>Allows file accesses to be done using simple memory operations, not through overhead of system calls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 major factor for file systems</a:t>
            </a:r>
          </a:p>
          <a:p>
            <a:pPr lvl="1"/>
            <a:r>
              <a:rPr lang="en-US" dirty="0" smtClean="0"/>
              <a:t>Losing data (due to system crash, power outage, etc.) in process’s address space is not a problem</a:t>
            </a:r>
          </a:p>
          <a:p>
            <a:pPr lvl="1"/>
            <a:r>
              <a:rPr lang="en-US" dirty="0" smtClean="0"/>
              <a:t>Losing data in file system is</a:t>
            </a:r>
          </a:p>
          <a:p>
            <a:r>
              <a:rPr lang="en-US" dirty="0" smtClean="0"/>
              <a:t>Transactions: mechanism for making multi-step operation atomic</a:t>
            </a:r>
          </a:p>
          <a:p>
            <a:pPr lvl="1"/>
            <a:r>
              <a:rPr lang="en-US" dirty="0" smtClean="0"/>
              <a:t>Atomic HW operation: single-sector write</a:t>
            </a:r>
          </a:p>
          <a:p>
            <a:pPr lvl="1"/>
            <a:r>
              <a:rPr lang="en-US" dirty="0" smtClean="0"/>
              <a:t>2 common methods</a:t>
            </a:r>
          </a:p>
          <a:p>
            <a:pPr lvl="2"/>
            <a:r>
              <a:rPr lang="en-US" dirty="0" smtClean="0"/>
              <a:t>Shadowing: maintain two copies of data to update (</a:t>
            </a:r>
            <a:r>
              <a:rPr lang="en-US" dirty="0" err="1" smtClean="0"/>
              <a:t>inode</a:t>
            </a:r>
            <a:r>
              <a:rPr lang="en-US" dirty="0" smtClean="0"/>
              <a:t>, file block) with pointer to “current” version, update “shadow” version, then change pointer</a:t>
            </a:r>
          </a:p>
          <a:p>
            <a:pPr lvl="2"/>
            <a:r>
              <a:rPr lang="en-US" dirty="0" smtClean="0"/>
              <a:t>Logging: write data to append-only log + commit sector, replay log later to write changes into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network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computers connected via network </a:t>
            </a:r>
            <a:r>
              <a:rPr lang="en-US" dirty="0" smtClean="0">
                <a:sym typeface="Wingdings"/>
              </a:rPr>
              <a:t> seen as single computer</a:t>
            </a:r>
          </a:p>
          <a:p>
            <a:r>
              <a:rPr lang="en-US" dirty="0" smtClean="0">
                <a:sym typeface="Wingdings"/>
              </a:rPr>
              <a:t>Machine-to-machine communication  process-to-process communication</a:t>
            </a:r>
          </a:p>
          <a:p>
            <a:r>
              <a:rPr lang="en-US" dirty="0" smtClean="0"/>
              <a:t>Unreliable, unordered delivery of finite messages </a:t>
            </a:r>
            <a:r>
              <a:rPr lang="en-US" dirty="0" smtClean="0">
                <a:sym typeface="Wingdings"/>
              </a:rPr>
              <a:t> reliable, ordered delivery of byte stream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Networks: hardware vs. OS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reality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Abstracted OS view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051800" cy="201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241800"/>
            <a:ext cx="7988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abstraction: each process behaves as if it has its own</a:t>
            </a:r>
          </a:p>
          <a:p>
            <a:pPr lvl="1"/>
            <a:r>
              <a:rPr lang="en-US" dirty="0" smtClean="0"/>
              <a:t>Multiprocessor (threads)</a:t>
            </a:r>
          </a:p>
          <a:p>
            <a:pPr lvl="1"/>
            <a:r>
              <a:rPr lang="en-US" dirty="0" smtClean="0"/>
              <a:t>Memory (address space)</a:t>
            </a:r>
          </a:p>
          <a:p>
            <a:pPr lvl="1"/>
            <a:r>
              <a:rPr lang="en-US" dirty="0" smtClean="0"/>
              <a:t>Network interface cards (sockets)</a:t>
            </a:r>
          </a:p>
          <a:p>
            <a:r>
              <a:rPr lang="en-US" dirty="0" smtClean="0"/>
              <a:t>Socket</a:t>
            </a:r>
          </a:p>
          <a:p>
            <a:pPr lvl="1"/>
            <a:r>
              <a:rPr lang="en-US" dirty="0" smtClean="0"/>
              <a:t>Virtual network interface card</a:t>
            </a:r>
          </a:p>
          <a:p>
            <a:pPr lvl="1"/>
            <a:r>
              <a:rPr lang="en-US" dirty="0" smtClean="0"/>
              <a:t>Named communication endpoint</a:t>
            </a:r>
          </a:p>
          <a:p>
            <a:pPr lvl="2"/>
            <a:r>
              <a:rPr lang="en-US" dirty="0" smtClean="0"/>
              <a:t>NIC has MAC address; socket has port number</a:t>
            </a:r>
          </a:p>
          <a:p>
            <a:pPr lvl="1"/>
            <a:r>
              <a:rPr lang="en-US" dirty="0" smtClean="0"/>
              <a:t>Programming interface (in Unix): BSD sockets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 implement client-server IPC model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Accommodates multiple communication protocols (TCP/IP (Internet comm.) commonly used)</a:t>
            </a:r>
          </a:p>
          <a:p>
            <a:pPr lvl="1"/>
            <a:r>
              <a:rPr lang="en-US" dirty="0" smtClean="0"/>
              <a:t>Server code waits for connections; client code initiates them</a:t>
            </a:r>
          </a:p>
          <a:p>
            <a:pPr lvl="1"/>
            <a:r>
              <a:rPr lang="en-US" dirty="0" smtClean="0"/>
              <a:t>Support both connection-oriented and connectionless communications</a:t>
            </a:r>
          </a:p>
          <a:p>
            <a:pPr lvl="1"/>
            <a:r>
              <a:rPr lang="en-US" dirty="0" smtClean="0"/>
              <a:t>While address typically bound to socket using </a:t>
            </a:r>
            <a:r>
              <a:rPr lang="en-US" dirty="0" smtClean="0">
                <a:latin typeface="Courier New"/>
                <a:cs typeface="Courier New"/>
              </a:rPr>
              <a:t>open()</a:t>
            </a:r>
            <a:r>
              <a:rPr lang="en-US" dirty="0" smtClean="0"/>
              <a:t>, program can specify destination address instead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6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(continued)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3290" r="-13290"/>
          <a:stretch>
            <a:fillRect/>
          </a:stretch>
        </p:blipFill>
        <p:spPr>
          <a:xfrm>
            <a:off x="457200" y="1143000"/>
            <a:ext cx="8229600" cy="2417763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 multiplexes multiple sockets to single NIC</a:t>
            </a:r>
          </a:p>
          <a:p>
            <a:r>
              <a:rPr lang="en-US" dirty="0" smtClean="0"/>
              <a:t>Common transport layer (process-to-process) protocols</a:t>
            </a:r>
          </a:p>
          <a:p>
            <a:pPr lvl="1"/>
            <a:r>
              <a:rPr lang="en-US" dirty="0" smtClean="0"/>
              <a:t>UDP (user datagram protocol): IP + sockets, connectionless, “unreliable” transfers</a:t>
            </a:r>
          </a:p>
          <a:p>
            <a:pPr lvl="1"/>
            <a:r>
              <a:rPr lang="en-US" dirty="0" smtClean="0"/>
              <a:t>TCP (transmission control protocol): IP + sockets + reliable, ordered streams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0AA5-9250-4B4E-8D49-E0F813C04DD2}" type="datetime1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19727</TotalTime>
  <Words>964</Words>
  <Application>Microsoft Macintosh PowerPoint</Application>
  <PresentationFormat>On-screen Show (4:3)</PresentationFormat>
  <Paragraphs>207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EECE.4810/EECE.5730 Operating Systems</vt:lpstr>
      <vt:lpstr>Lecture outline</vt:lpstr>
      <vt:lpstr>Review: File caching</vt:lpstr>
      <vt:lpstr>Review: Reliability</vt:lpstr>
      <vt:lpstr>OS network abstractions</vt:lpstr>
      <vt:lpstr>Networks: hardware vs. OS</vt:lpstr>
      <vt:lpstr>Sockets</vt:lpstr>
      <vt:lpstr>Sockets (continued)</vt:lpstr>
      <vt:lpstr>Sockets (continued)</vt:lpstr>
      <vt:lpstr>Ordered messages</vt:lpstr>
      <vt:lpstr>Reliable messages</vt:lpstr>
      <vt:lpstr>Reliable messages (cont.)</vt:lpstr>
      <vt:lpstr>Byte streams</vt:lpstr>
      <vt:lpstr>Client-server</vt:lpstr>
      <vt:lpstr>Producer-consumer as client-server</vt:lpstr>
      <vt:lpstr>Producer-consumer as client-server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4538</cp:revision>
  <cp:lastPrinted>2017-03-27T14:20:43Z</cp:lastPrinted>
  <dcterms:created xsi:type="dcterms:W3CDTF">2006-04-03T05:03:01Z</dcterms:created>
  <dcterms:modified xsi:type="dcterms:W3CDTF">2017-04-10T02:42:57Z</dcterms:modified>
</cp:coreProperties>
</file>