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795" r:id="rId4"/>
    <p:sldId id="797" r:id="rId5"/>
    <p:sldId id="800" r:id="rId6"/>
    <p:sldId id="804" r:id="rId7"/>
    <p:sldId id="806" r:id="rId8"/>
    <p:sldId id="808" r:id="rId9"/>
    <p:sldId id="809" r:id="rId10"/>
    <p:sldId id="810" r:id="rId11"/>
    <p:sldId id="811" r:id="rId12"/>
    <p:sldId id="812" r:id="rId13"/>
    <p:sldId id="813" r:id="rId14"/>
    <p:sldId id="814" r:id="rId15"/>
    <p:sldId id="815" r:id="rId16"/>
    <p:sldId id="816" r:id="rId17"/>
    <p:sldId id="817" r:id="rId18"/>
    <p:sldId id="620" r:id="rId19"/>
    <p:sldId id="547" r:id="rId2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95" d="100"/>
          <a:sy n="95" d="100"/>
        </p:scale>
        <p:origin x="-2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C62860-42B0-134C-A1F5-0457849FCA71}" type="datetime1">
              <a:rPr lang="en-US" smtClean="0"/>
              <a:t>4/12/2017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A26BBF-CC0C-E945-9A56-5DABFB48CBF1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4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4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D907D-764F-5F41-A58E-23D7C82F21E7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4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17E27F-553C-DB49-8B88-66DCC6E43E8A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4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D816D1-166F-B547-B572-5BA987A816D7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EF614-CD95-9B46-A974-B49A731D98CD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F0702-8043-7545-B68A-EC4FDC0BE70E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1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A47BAD-B5AA-B940-AEBD-09CCAAEDE148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CF63A7-FE1E-4240-9531-680A51A8C5C0}" type="datetime1">
              <a:rPr lang="en-US" smtClean="0"/>
              <a:t>4/12/2017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1CF64-2DCE-C742-9C11-9A1D4289DBDD}" type="datetime1">
              <a:rPr lang="en-US" smtClean="0"/>
              <a:t>4/12/2017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01B62-730F-B34B-BDC8-25B6E26CDB25}" type="datetime1">
              <a:rPr lang="en-US" smtClean="0"/>
              <a:t>4/12/2017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773099-52D1-3B40-A93B-2E4BEDD17AE7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3C850-9106-E94A-B2E3-279FC49F9D49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1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D81F62BF-F881-0F4F-986F-64E7B13FAD9A}" type="datetime1">
              <a:rPr lang="en-US" smtClean="0"/>
              <a:t>4/12/2017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EECE.4810/EECE.5730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Operating Systems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20: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OS, networks, and distributed communication (cont.)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stubs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Stub: piece of code to convert parameters passed between client/server in RPC</a:t>
            </a:r>
          </a:p>
          <a:p>
            <a:r>
              <a:rPr lang="en-US" dirty="0" smtClean="0"/>
              <a:t>Why do parameters need to be converted?</a:t>
            </a:r>
          </a:p>
          <a:p>
            <a:pPr lvl="1"/>
            <a:r>
              <a:rPr lang="en-US" dirty="0" smtClean="0"/>
              <a:t>Local/remote processors may use different architectures</a:t>
            </a:r>
          </a:p>
          <a:p>
            <a:pPr lvl="2"/>
            <a:r>
              <a:rPr lang="en-US" dirty="0" smtClean="0"/>
              <a:t>Different data representations (e.g., big- vs. little-endian)</a:t>
            </a:r>
          </a:p>
          <a:p>
            <a:pPr lvl="2"/>
            <a:r>
              <a:rPr lang="en-US" dirty="0" smtClean="0"/>
              <a:t>Potentially different calling conventions</a:t>
            </a:r>
          </a:p>
          <a:p>
            <a:pPr lvl="1"/>
            <a:r>
              <a:rPr lang="en-US" dirty="0" smtClean="0"/>
              <a:t>Client/server processes have different address spaces</a:t>
            </a:r>
          </a:p>
          <a:p>
            <a:pPr lvl="2"/>
            <a:r>
              <a:rPr lang="en-US" dirty="0" smtClean="0"/>
              <a:t>Pointer arguments invalid</a:t>
            </a:r>
          </a:p>
          <a:p>
            <a:r>
              <a:rPr lang="en-US" dirty="0" smtClean="0"/>
              <a:t>Client stub </a:t>
            </a:r>
            <a:r>
              <a:rPr lang="en-US" dirty="0" smtClean="0">
                <a:solidFill>
                  <a:srgbClr val="0000FF"/>
                </a:solidFill>
              </a:rPr>
              <a:t>marshals</a:t>
            </a:r>
            <a:r>
              <a:rPr lang="en-US" dirty="0" smtClean="0"/>
              <a:t> parameters before sending</a:t>
            </a:r>
          </a:p>
          <a:p>
            <a:pPr lvl="1"/>
            <a:r>
              <a:rPr lang="en-US" dirty="0" smtClean="0"/>
              <a:t>Converts to format appropriate for transmission</a:t>
            </a:r>
          </a:p>
          <a:p>
            <a:pPr lvl="1"/>
            <a:r>
              <a:rPr lang="en-US" dirty="0" smtClean="0"/>
              <a:t>Packs all data into message to be sent via socket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F614-CD95-9B46-A974-B49A731D98CD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9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 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Client stub</a:t>
            </a:r>
          </a:p>
          <a:p>
            <a:pPr lvl="1"/>
            <a:r>
              <a:rPr lang="en-US" sz="2800" dirty="0"/>
              <a:t>Construct message with function name and parameters</a:t>
            </a:r>
          </a:p>
          <a:p>
            <a:pPr lvl="1"/>
            <a:r>
              <a:rPr lang="en-US" sz="2800" dirty="0"/>
              <a:t>Send request message to server</a:t>
            </a:r>
          </a:p>
          <a:p>
            <a:pPr lvl="1"/>
            <a:r>
              <a:rPr lang="en-US" sz="2800" dirty="0"/>
              <a:t>Receive response from server</a:t>
            </a:r>
          </a:p>
          <a:p>
            <a:pPr lvl="1"/>
            <a:r>
              <a:rPr lang="en-US" sz="2800" dirty="0"/>
              <a:t>Return response to </a:t>
            </a:r>
            <a:r>
              <a:rPr lang="en-US" sz="2800" dirty="0" smtClean="0"/>
              <a:t>client</a:t>
            </a:r>
          </a:p>
          <a:p>
            <a:r>
              <a:rPr lang="en-US" dirty="0" smtClean="0"/>
              <a:t>Server stub</a:t>
            </a:r>
          </a:p>
          <a:p>
            <a:pPr lvl="1"/>
            <a:r>
              <a:rPr lang="en-US" sz="2800" dirty="0"/>
              <a:t>Receive request message</a:t>
            </a:r>
          </a:p>
          <a:p>
            <a:pPr lvl="1"/>
            <a:r>
              <a:rPr lang="en-US" sz="2800" dirty="0"/>
              <a:t>Invoke correct function with specified </a:t>
            </a:r>
            <a:r>
              <a:rPr lang="en-US" sz="2800" dirty="0" err="1"/>
              <a:t>params</a:t>
            </a:r>
            <a:endParaRPr lang="en-US" sz="2800" dirty="0"/>
          </a:p>
          <a:p>
            <a:pPr lvl="1"/>
            <a:r>
              <a:rPr lang="en-US" sz="2800" dirty="0"/>
              <a:t>Construct response message with return value</a:t>
            </a:r>
          </a:p>
          <a:p>
            <a:pPr lvl="1"/>
            <a:r>
              <a:rPr lang="en-US" sz="2800" dirty="0"/>
              <a:t>Send response to client stub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F614-CD95-9B46-A974-B49A731D98CD}" type="datetime1">
              <a:rPr lang="en-US" smtClean="0"/>
              <a:t>4/12/2017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/>
              <a:t>Operating Systems: Lecture 20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Producer-consumer using 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Client stub</a:t>
            </a:r>
          </a:p>
          <a:p>
            <a:pPr marL="344487" lvl="1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produce(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n) 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status;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send(sock, &amp;n,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r>
              <a:rPr lang="en-US" dirty="0" smtClean="0">
                <a:latin typeface="Courier New"/>
                <a:cs typeface="Courier New"/>
              </a:rPr>
              <a:t>(n));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recv</a:t>
            </a:r>
            <a:r>
              <a:rPr lang="en-US" dirty="0" smtClean="0">
                <a:latin typeface="Courier New"/>
                <a:cs typeface="Courier New"/>
              </a:rPr>
              <a:t>(sock, &amp;status, </a:t>
            </a:r>
            <a:r>
              <a:rPr lang="en-US" dirty="0" err="1" smtClean="0">
                <a:latin typeface="Courier New"/>
                <a:cs typeface="Courier New"/>
              </a:rPr>
              <a:t>sizeof</a:t>
            </a:r>
            <a:r>
              <a:rPr lang="en-US" dirty="0" smtClean="0">
                <a:latin typeface="Courier New"/>
                <a:cs typeface="Courier New"/>
              </a:rPr>
              <a:t>(status));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return status;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Server stub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void </a:t>
            </a:r>
            <a:r>
              <a:rPr lang="en-US" dirty="0" err="1" smtClean="0">
                <a:latin typeface="Courier New"/>
                <a:cs typeface="Courier New"/>
              </a:rPr>
              <a:t>produce_stub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>
                <a:latin typeface="Courier New"/>
                <a:cs typeface="Courier New"/>
              </a:rPr>
              <a:t>{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n;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status;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recv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>
                <a:latin typeface="Courier New"/>
                <a:cs typeface="Courier New"/>
              </a:rPr>
              <a:t>sock, &amp;n,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r>
              <a:rPr lang="en-US" dirty="0">
                <a:latin typeface="Courier New"/>
                <a:cs typeface="Courier New"/>
              </a:rPr>
              <a:t>(n));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status = produce(n);</a:t>
            </a:r>
          </a:p>
          <a:p>
            <a:pPr marL="344487" lvl="1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send(</a:t>
            </a:r>
            <a:r>
              <a:rPr lang="en-US" dirty="0">
                <a:latin typeface="Courier New"/>
                <a:cs typeface="Courier New"/>
              </a:rPr>
              <a:t>sock, &amp;status,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r>
              <a:rPr lang="en-US" dirty="0">
                <a:latin typeface="Courier New"/>
                <a:cs typeface="Courier New"/>
              </a:rPr>
              <a:t>(status));</a:t>
            </a:r>
          </a:p>
          <a:p>
            <a:pPr marL="344487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pPr marL="344487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F614-CD95-9B46-A974-B49A731D98CD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0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Stub libraries need to be installed on both client &amp; server</a:t>
            </a:r>
          </a:p>
          <a:p>
            <a:r>
              <a:rPr lang="en-US" dirty="0" smtClean="0"/>
              <a:t>Stubs can be automatically generated from specification written in interface definition language (IDL)</a:t>
            </a:r>
          </a:p>
          <a:p>
            <a:pPr lvl="1"/>
            <a:r>
              <a:rPr lang="en-US" dirty="0" smtClean="0"/>
              <a:t>Bridge between client, server architectures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F614-CD95-9B46-A974-B49A731D98CD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RPC: make request/response look like function call/return</a:t>
            </a:r>
          </a:p>
          <a:p>
            <a:r>
              <a:rPr lang="en-US" dirty="0" smtClean="0"/>
              <a:t>Distributed shared memory: make multiple memories look like single memory</a:t>
            </a:r>
          </a:p>
          <a:p>
            <a:r>
              <a:rPr lang="en-US" dirty="0" smtClean="0"/>
              <a:t>Distributed file system: make disks on multiple computers look like single file system</a:t>
            </a:r>
          </a:p>
          <a:p>
            <a:r>
              <a:rPr lang="en-US" dirty="0" smtClean="0"/>
              <a:t>Parallelizing compilers: make multiple CPUs look like one CPU</a:t>
            </a:r>
          </a:p>
          <a:p>
            <a:r>
              <a:rPr lang="en-US" dirty="0" smtClean="0"/>
              <a:t>Process migration/RPC: allow users to easily use remote processes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F614-CD95-9B46-A974-B49A731D98CD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5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Why build distributed applications?</a:t>
            </a:r>
          </a:p>
          <a:p>
            <a:pPr lvl="1"/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Combined performance of many computers can be faster than performance of single computer</a:t>
            </a:r>
          </a:p>
          <a:p>
            <a:pPr lvl="1"/>
            <a:r>
              <a:rPr lang="en-US" dirty="0" smtClean="0"/>
              <a:t>Reliability</a:t>
            </a:r>
          </a:p>
          <a:p>
            <a:pPr lvl="2"/>
            <a:r>
              <a:rPr lang="en-US" dirty="0" smtClean="0"/>
              <a:t>Continuous service, even if some computers fail</a:t>
            </a:r>
          </a:p>
          <a:p>
            <a:pPr lvl="2"/>
            <a:r>
              <a:rPr lang="en-US" dirty="0" smtClean="0"/>
              <a:t>Preserve data, even if some storage systems fail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Scientific computing (massively parallel datasets)</a:t>
            </a:r>
          </a:p>
          <a:p>
            <a:pPr lvl="1"/>
            <a:r>
              <a:rPr lang="en-US" dirty="0" smtClean="0"/>
              <a:t>MMOs</a:t>
            </a:r>
          </a:p>
          <a:p>
            <a:pPr lvl="1"/>
            <a:r>
              <a:rPr lang="en-US" dirty="0" smtClean="0"/>
              <a:t>Distributed info processing (banking, airline reservations)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F614-CD95-9B46-A974-B49A731D98CD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9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and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applications must be multithreaded</a:t>
            </a:r>
          </a:p>
          <a:p>
            <a:pPr lvl="1"/>
            <a:r>
              <a:rPr lang="en-US" dirty="0" smtClean="0"/>
              <a:t>Every computer runs at least one thread</a:t>
            </a:r>
          </a:p>
          <a:p>
            <a:r>
              <a:rPr lang="en-US" dirty="0" smtClean="0"/>
              <a:t>Need two mechanisms for multithreaded programs</a:t>
            </a:r>
          </a:p>
          <a:p>
            <a:pPr lvl="1"/>
            <a:r>
              <a:rPr lang="en-US" dirty="0" smtClean="0"/>
              <a:t>Atomic primitive to synchronize threads</a:t>
            </a:r>
          </a:p>
          <a:p>
            <a:pPr lvl="1"/>
            <a:r>
              <a:rPr lang="en-US" dirty="0" smtClean="0"/>
              <a:t>A way to share data between threads</a:t>
            </a:r>
          </a:p>
          <a:p>
            <a:r>
              <a:rPr lang="en-US" dirty="0" smtClean="0"/>
              <a:t>Do these work on distributed applications?</a:t>
            </a:r>
          </a:p>
          <a:p>
            <a:pPr lvl="1"/>
            <a:r>
              <a:rPr lang="en-US" dirty="0" smtClean="0"/>
              <a:t>No—no shared memory</a:t>
            </a:r>
          </a:p>
          <a:p>
            <a:pPr lvl="1"/>
            <a:r>
              <a:rPr lang="en-US" dirty="0" smtClean="0"/>
              <a:t>Can only communicate through send/receive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F614-CD95-9B46-A974-B49A731D98CD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6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Synchronization in distributed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race conditions exist without shared data?</a:t>
            </a:r>
          </a:p>
          <a:p>
            <a:pPr lvl="1"/>
            <a:r>
              <a:rPr lang="en-US" dirty="0" smtClean="0"/>
              <a:t>Recall: race condition = output/result dependent on timing or ordering of earlier events</a:t>
            </a:r>
          </a:p>
          <a:p>
            <a:pPr lvl="1"/>
            <a:r>
              <a:rPr lang="en-US" dirty="0" smtClean="0"/>
              <a:t>If you don’t impose ordering on messages, race condition absolutely possible!</a:t>
            </a:r>
          </a:p>
          <a:p>
            <a:r>
              <a:rPr lang="en-US" dirty="0" smtClean="0"/>
              <a:t>Atomicity in network: send/receive packet</a:t>
            </a:r>
          </a:p>
          <a:p>
            <a:pPr lvl="1"/>
            <a:r>
              <a:rPr lang="en-US" dirty="0" smtClean="0"/>
              <a:t>If two packets A &amp; B sent to same receiver, receiver gets A, B, or both, but not combo</a:t>
            </a:r>
          </a:p>
          <a:p>
            <a:r>
              <a:rPr lang="en-US" dirty="0" smtClean="0"/>
              <a:t>OS builds up from hardware</a:t>
            </a:r>
          </a:p>
          <a:p>
            <a:pPr lvl="1"/>
            <a:r>
              <a:rPr lang="en-US" dirty="0" smtClean="0"/>
              <a:t>Multiple interleaved packets can be separated &amp; ordered into single message</a:t>
            </a:r>
          </a:p>
          <a:p>
            <a:pPr lvl="1"/>
            <a:r>
              <a:rPr lang="en-US" dirty="0" smtClean="0"/>
              <a:t>OS ensures packet contains data from single message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F614-CD95-9B46-A974-B49A731D98CD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7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 distributed file </a:t>
            </a:r>
            <a:r>
              <a:rPr lang="en-US" dirty="0" smtClean="0"/>
              <a:t>systems</a:t>
            </a:r>
          </a:p>
          <a:p>
            <a:pPr lvl="1"/>
            <a:r>
              <a:rPr lang="en-US" smtClean="0"/>
              <a:t>Lecture Wednesday, </a:t>
            </a:r>
            <a:r>
              <a:rPr lang="en-US" dirty="0" smtClean="0"/>
              <a:t>4/19</a:t>
            </a:r>
          </a:p>
          <a:p>
            <a:pPr lvl="1"/>
            <a:r>
              <a:rPr lang="en-US" dirty="0" smtClean="0"/>
              <a:t>No class Monday, 4/17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C30D002-4E64-CE47-8389-5009A6BF77F7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are adapted from the following sources:</a:t>
            </a:r>
          </a:p>
          <a:p>
            <a:pPr lvl="1"/>
            <a:r>
              <a:rPr lang="en-US" dirty="0" err="1" smtClean="0"/>
              <a:t>Silberschatz</a:t>
            </a:r>
            <a:r>
              <a:rPr lang="en-US" dirty="0" smtClean="0"/>
              <a:t>, Galvin, &amp; Gagne, </a:t>
            </a:r>
            <a:r>
              <a:rPr lang="en-US" i="1" dirty="0" smtClean="0"/>
              <a:t>Operating Systems Concepts</a:t>
            </a:r>
            <a:r>
              <a:rPr lang="en-US" dirty="0" smtClean="0"/>
              <a:t>, 9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Dahlin</a:t>
            </a:r>
            <a:r>
              <a:rPr lang="en-US" dirty="0" smtClean="0"/>
              <a:t>, </a:t>
            </a:r>
            <a:r>
              <a:rPr lang="en-US" i="1" dirty="0" smtClean="0"/>
              <a:t>Operating Systems: Principles and Practice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lvl="1"/>
            <a:r>
              <a:rPr lang="en-US" dirty="0" smtClean="0"/>
              <a:t>Chen &amp; </a:t>
            </a:r>
            <a:r>
              <a:rPr lang="en-US" dirty="0" err="1" smtClean="0"/>
              <a:t>Madhyastha</a:t>
            </a:r>
            <a:r>
              <a:rPr lang="en-US" dirty="0" smtClean="0"/>
              <a:t>, EECS 482 lecture notes, University of Michigan, Fall 2016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81BA-0F5A-5444-AF0D-79CCAF0ACB1D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</a:t>
            </a:r>
          </a:p>
          <a:p>
            <a:pPr lvl="2"/>
            <a:r>
              <a:rPr lang="en-US" dirty="0" smtClean="0"/>
              <a:t>OS &amp; network basics</a:t>
            </a:r>
          </a:p>
          <a:p>
            <a:pPr lvl="1"/>
            <a:r>
              <a:rPr lang="en-US" dirty="0" smtClean="0"/>
              <a:t>Remote procedure calls</a:t>
            </a:r>
          </a:p>
          <a:p>
            <a:pPr lvl="1"/>
            <a:r>
              <a:rPr lang="en-US" smtClean="0"/>
              <a:t>Distributed applications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A84AB06-C306-1647-B6BC-AFEBA58BFC6A}" type="datetime1">
              <a:rPr lang="en-US" smtClean="0">
                <a:latin typeface="Garamond"/>
                <a:cs typeface="Garamond"/>
              </a:rPr>
              <a:t>4/12/2017</a:t>
            </a:fld>
            <a:endParaRPr lang="en-US" dirty="0">
              <a:latin typeface="Garamond"/>
              <a:cs typeface="Garamond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Operating Systems: Lecture 20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Garamond"/>
                <a:cs typeface="Garamond"/>
              </a:rPr>
              <a:pPr/>
              <a:t>2</a:t>
            </a:fld>
            <a:endParaRPr lang="en-US" dirty="0">
              <a:latin typeface="Garamond"/>
              <a:cs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OS network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computers connected via network </a:t>
            </a:r>
            <a:r>
              <a:rPr lang="en-US" dirty="0" smtClean="0">
                <a:sym typeface="Wingdings"/>
              </a:rPr>
              <a:t> seen as single computer</a:t>
            </a:r>
          </a:p>
          <a:p>
            <a:r>
              <a:rPr lang="en-US" dirty="0" smtClean="0">
                <a:sym typeface="Wingdings"/>
              </a:rPr>
              <a:t>Machine-to-machine communication  process-to-process communication</a:t>
            </a:r>
          </a:p>
          <a:p>
            <a:r>
              <a:rPr lang="en-US" dirty="0" smtClean="0"/>
              <a:t>Unreliable, unordered delivery of finite messages </a:t>
            </a:r>
            <a:r>
              <a:rPr lang="en-US" dirty="0" smtClean="0">
                <a:sym typeface="Wingdings"/>
              </a:rPr>
              <a:t> reliable, ordered delivery of byte stream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31AB-3E8C-9246-8CBD-36D90EAEE41D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</a:p>
          <a:p>
            <a:pPr lvl="1"/>
            <a:r>
              <a:rPr lang="en-US" dirty="0" smtClean="0"/>
              <a:t>Virtual network interface card</a:t>
            </a:r>
          </a:p>
          <a:p>
            <a:pPr lvl="1"/>
            <a:r>
              <a:rPr lang="en-US" dirty="0" smtClean="0"/>
              <a:t>Named communication endpoint</a:t>
            </a:r>
          </a:p>
          <a:p>
            <a:pPr lvl="2"/>
            <a:r>
              <a:rPr lang="en-US" dirty="0" smtClean="0"/>
              <a:t>NIC has MAC address; socket has port number</a:t>
            </a:r>
          </a:p>
          <a:p>
            <a:pPr lvl="1"/>
            <a:r>
              <a:rPr lang="en-US" dirty="0" smtClean="0"/>
              <a:t>Supports abstraction of process-to-process communication</a:t>
            </a:r>
          </a:p>
          <a:p>
            <a:r>
              <a:rPr lang="en-US" dirty="0" smtClean="0"/>
              <a:t>OS multiplexes multiple sockets to single NIC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1480-BA77-F041-8CFF-EBAFF62BA63C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Ordered &amp; reliable messages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interface: messages seen in order they’re sent</a:t>
            </a:r>
          </a:p>
          <a:p>
            <a:pPr lvl="1"/>
            <a:r>
              <a:rPr lang="en-US" dirty="0" smtClean="0"/>
              <a:t>Per-connection sequence # in message header</a:t>
            </a:r>
          </a:p>
          <a:p>
            <a:pPr lvl="1"/>
            <a:r>
              <a:rPr lang="en-US" dirty="0" smtClean="0"/>
              <a:t>Order messages at receiver</a:t>
            </a:r>
          </a:p>
          <a:p>
            <a:pPr lvl="1"/>
            <a:r>
              <a:rPr lang="en-US" dirty="0" smtClean="0"/>
              <a:t>Detect duplicates (result of perceived drops)</a:t>
            </a:r>
          </a:p>
          <a:p>
            <a:r>
              <a:rPr lang="en-US" dirty="0" smtClean="0"/>
              <a:t>Dropped messages detected by sender</a:t>
            </a:r>
          </a:p>
          <a:p>
            <a:pPr lvl="1"/>
            <a:r>
              <a:rPr lang="en-US" dirty="0" smtClean="0"/>
              <a:t>Lack of acknowledgement from receiver prior to timeout</a:t>
            </a:r>
          </a:p>
          <a:p>
            <a:pPr lvl="1"/>
            <a:r>
              <a:rPr lang="en-US" dirty="0" smtClean="0"/>
              <a:t>Sender retransmits message</a:t>
            </a:r>
          </a:p>
          <a:p>
            <a:r>
              <a:rPr lang="en-US" dirty="0" smtClean="0"/>
              <a:t>Errors detected through redundant info (checksum)</a:t>
            </a:r>
          </a:p>
          <a:p>
            <a:pPr lvl="1"/>
            <a:r>
              <a:rPr lang="en-US" dirty="0" smtClean="0"/>
              <a:t>Drop corrupted messages </a:t>
            </a:r>
            <a:r>
              <a:rPr lang="en-US" dirty="0" smtClean="0">
                <a:sym typeface="Wingdings"/>
              </a:rPr>
              <a:t> leads to retransmission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641F-7760-C04D-8D4D-3FE0621D5395}" type="datetime1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0F1F-2016-AB47-89E8-85EB545AF7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Client-server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Common distributed application structure</a:t>
            </a:r>
          </a:p>
          <a:p>
            <a:pPr lvl="1"/>
            <a:r>
              <a:rPr lang="en-US" dirty="0" smtClean="0"/>
              <a:t>Server provides centralized service</a:t>
            </a:r>
          </a:p>
          <a:p>
            <a:pPr lvl="1"/>
            <a:r>
              <a:rPr lang="en-US" dirty="0" smtClean="0"/>
              <a:t>Client makes request, then waits for response</a:t>
            </a:r>
          </a:p>
          <a:p>
            <a:r>
              <a:rPr lang="en-US" dirty="0" smtClean="0"/>
              <a:t>Example: web server</a:t>
            </a:r>
          </a:p>
          <a:p>
            <a:pPr lvl="1"/>
            <a:r>
              <a:rPr lang="en-US" dirty="0" smtClean="0"/>
              <a:t>Server stores, returns web pages</a:t>
            </a:r>
          </a:p>
          <a:p>
            <a:pPr lvl="1"/>
            <a:r>
              <a:rPr lang="en-US" dirty="0" smtClean="0"/>
              <a:t>Clients run web browsers</a:t>
            </a:r>
          </a:p>
          <a:p>
            <a:r>
              <a:rPr lang="en-US" dirty="0" smtClean="0"/>
              <a:t>Example: producer-consumer</a:t>
            </a:r>
          </a:p>
          <a:p>
            <a:pPr lvl="1"/>
            <a:r>
              <a:rPr lang="en-US" dirty="0" smtClean="0"/>
              <a:t>Server manages state of coke machine</a:t>
            </a:r>
          </a:p>
          <a:p>
            <a:pPr lvl="1"/>
            <a:r>
              <a:rPr lang="en-US" dirty="0" smtClean="0"/>
              <a:t>Clients call </a:t>
            </a:r>
            <a:r>
              <a:rPr lang="en-US" dirty="0" err="1" smtClean="0">
                <a:latin typeface="Courier New"/>
                <a:cs typeface="Courier New"/>
              </a:rPr>
              <a:t>client_produce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/>
                <a:cs typeface="Courier New"/>
              </a:rPr>
              <a:t>client_consume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, which send request to server and return when done</a:t>
            </a:r>
          </a:p>
          <a:p>
            <a:pPr lvl="1"/>
            <a:r>
              <a:rPr lang="en-US" dirty="0" smtClean="0"/>
              <a:t>Client requests block at server until satisfied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5683-135F-A24E-8EF1-928FAD5B9FF5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Review: Producer-</a:t>
            </a:r>
            <a:r>
              <a:rPr lang="en-US" smtClean="0"/>
              <a:t>consumer client</a:t>
            </a:r>
            <a:r>
              <a:rPr lang="en-US" dirty="0" smtClean="0"/>
              <a:t>-server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en-US" dirty="0">
                <a:latin typeface="Courier New"/>
                <a:cs typeface="Courier New"/>
              </a:rPr>
              <a:t>server(</a:t>
            </a:r>
            <a:r>
              <a:rPr lang="en-US" dirty="0" smtClean="0">
                <a:latin typeface="Courier New"/>
                <a:cs typeface="Courier New"/>
              </a:rPr>
              <a:t>) {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en-US" dirty="0" smtClean="0">
                <a:latin typeface="Courier New"/>
                <a:cs typeface="Courier New"/>
              </a:rPr>
              <a:t>	receive </a:t>
            </a:r>
            <a:r>
              <a:rPr lang="en-US" dirty="0">
                <a:latin typeface="Courier New"/>
                <a:cs typeface="Courier New"/>
              </a:rPr>
              <a:t>request</a:t>
            </a: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en-US" dirty="0" smtClean="0">
                <a:latin typeface="Courier New"/>
                <a:cs typeface="Courier New"/>
              </a:rPr>
              <a:t>	if </a:t>
            </a:r>
            <a:r>
              <a:rPr lang="en-US" dirty="0">
                <a:latin typeface="Courier New"/>
                <a:cs typeface="Courier New"/>
              </a:rPr>
              <a:t>(produce request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en-US" dirty="0" smtClean="0">
                <a:latin typeface="Courier New"/>
                <a:cs typeface="Courier New"/>
              </a:rPr>
              <a:t>		create </a:t>
            </a:r>
            <a:r>
              <a:rPr lang="en-US" dirty="0">
                <a:latin typeface="Courier New"/>
                <a:cs typeface="Courier New"/>
              </a:rPr>
              <a:t>thread that calls </a:t>
            </a:r>
            <a:r>
              <a:rPr lang="en-US" dirty="0" err="1">
                <a:latin typeface="Courier New"/>
                <a:cs typeface="Courier New"/>
              </a:rPr>
              <a:t>server_produce</a:t>
            </a:r>
            <a:r>
              <a:rPr lang="en-US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dirty="0">
                <a:latin typeface="Courier New"/>
                <a:cs typeface="Courier New"/>
              </a:rPr>
              <a:t>	</a:t>
            </a:r>
            <a:r>
              <a:rPr lang="da-DK" dirty="0" err="1" smtClean="0">
                <a:latin typeface="Courier New"/>
                <a:cs typeface="Courier New"/>
              </a:rPr>
              <a:t>else</a:t>
            </a:r>
            <a:r>
              <a:rPr lang="da-DK" dirty="0" smtClean="0">
                <a:latin typeface="Courier New"/>
                <a:cs typeface="Courier New"/>
              </a:rPr>
              <a:t> 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dirty="0" smtClean="0">
                <a:latin typeface="Courier New"/>
                <a:cs typeface="Courier New"/>
              </a:rPr>
              <a:t>		</a:t>
            </a:r>
            <a:r>
              <a:rPr lang="da-DK" dirty="0" err="1" smtClean="0">
                <a:latin typeface="Courier New"/>
                <a:cs typeface="Courier New"/>
              </a:rPr>
              <a:t>create</a:t>
            </a:r>
            <a:r>
              <a:rPr lang="da-DK" dirty="0" smtClean="0">
                <a:latin typeface="Courier New"/>
                <a:cs typeface="Courier New"/>
              </a:rPr>
              <a:t> </a:t>
            </a:r>
            <a:r>
              <a:rPr lang="da-DK" dirty="0" err="1">
                <a:latin typeface="Courier New"/>
                <a:cs typeface="Courier New"/>
              </a:rPr>
              <a:t>thread</a:t>
            </a:r>
            <a:r>
              <a:rPr lang="da-DK" dirty="0">
                <a:latin typeface="Courier New"/>
                <a:cs typeface="Courier New"/>
              </a:rPr>
              <a:t> </a:t>
            </a:r>
            <a:r>
              <a:rPr lang="da-DK" dirty="0" err="1">
                <a:latin typeface="Courier New"/>
                <a:cs typeface="Courier New"/>
              </a:rPr>
              <a:t>that</a:t>
            </a:r>
            <a:r>
              <a:rPr lang="da-DK" dirty="0">
                <a:latin typeface="Courier New"/>
                <a:cs typeface="Courier New"/>
              </a:rPr>
              <a:t> </a:t>
            </a:r>
            <a:r>
              <a:rPr lang="da-DK" dirty="0" err="1">
                <a:latin typeface="Courier New"/>
                <a:cs typeface="Courier New"/>
              </a:rPr>
              <a:t>calls</a:t>
            </a:r>
            <a:r>
              <a:rPr lang="da-DK" dirty="0">
                <a:latin typeface="Courier New"/>
                <a:cs typeface="Courier New"/>
              </a:rPr>
              <a:t> </a:t>
            </a:r>
            <a:r>
              <a:rPr lang="da-DK" dirty="0" err="1">
                <a:latin typeface="Courier New"/>
                <a:cs typeface="Courier New"/>
              </a:rPr>
              <a:t>server_consume</a:t>
            </a:r>
            <a:r>
              <a:rPr lang="da-DK" dirty="0">
                <a:latin typeface="Courier New"/>
                <a:cs typeface="Courier New"/>
              </a:rPr>
              <a:t>(</a:t>
            </a:r>
            <a:r>
              <a:rPr lang="da-DK" dirty="0" smtClean="0">
                <a:latin typeface="Courier New"/>
                <a:cs typeface="Courier New"/>
              </a:rPr>
              <a:t>)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endParaRPr lang="da-DK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dirty="0" err="1" smtClean="0">
                <a:latin typeface="Courier New"/>
                <a:cs typeface="Courier New"/>
              </a:rPr>
              <a:t>server_produce</a:t>
            </a:r>
            <a:r>
              <a:rPr lang="da-DK" dirty="0">
                <a:latin typeface="Courier New"/>
                <a:cs typeface="Courier New"/>
              </a:rPr>
              <a:t>(</a:t>
            </a:r>
            <a:r>
              <a:rPr lang="da-DK" dirty="0" smtClean="0">
                <a:latin typeface="Courier New"/>
                <a:cs typeface="Courier New"/>
              </a:rPr>
              <a:t>) {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dirty="0" smtClean="0">
                <a:latin typeface="Courier New"/>
                <a:cs typeface="Courier New"/>
              </a:rPr>
              <a:t>	</a:t>
            </a:r>
            <a:r>
              <a:rPr lang="da-DK" dirty="0" err="1" smtClean="0">
                <a:latin typeface="Courier New"/>
                <a:cs typeface="Courier New"/>
              </a:rPr>
              <a:t>lock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dirty="0" smtClean="0">
                <a:latin typeface="Courier New"/>
                <a:cs typeface="Courier New"/>
              </a:rPr>
              <a:t>	</a:t>
            </a:r>
            <a:r>
              <a:rPr lang="da-DK" dirty="0" err="1" smtClean="0">
                <a:latin typeface="Courier New"/>
                <a:cs typeface="Courier New"/>
              </a:rPr>
              <a:t>while</a:t>
            </a:r>
            <a:r>
              <a:rPr lang="da-DK" dirty="0" smtClean="0">
                <a:latin typeface="Courier New"/>
                <a:cs typeface="Courier New"/>
              </a:rPr>
              <a:t> </a:t>
            </a:r>
            <a:r>
              <a:rPr lang="da-DK" dirty="0">
                <a:latin typeface="Courier New"/>
                <a:cs typeface="Courier New"/>
              </a:rPr>
              <a:t>(</a:t>
            </a:r>
            <a:r>
              <a:rPr lang="da-DK" dirty="0" err="1">
                <a:latin typeface="Courier New"/>
                <a:cs typeface="Courier New"/>
              </a:rPr>
              <a:t>machine</a:t>
            </a:r>
            <a:r>
              <a:rPr lang="da-DK" dirty="0">
                <a:latin typeface="Courier New"/>
                <a:cs typeface="Courier New"/>
              </a:rPr>
              <a:t> is </a:t>
            </a:r>
            <a:r>
              <a:rPr lang="da-DK" dirty="0" err="1">
                <a:latin typeface="Courier New"/>
                <a:cs typeface="Courier New"/>
              </a:rPr>
              <a:t>full</a:t>
            </a:r>
            <a:r>
              <a:rPr lang="da-DK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dirty="0" smtClean="0">
                <a:latin typeface="Courier New"/>
                <a:cs typeface="Courier New"/>
              </a:rPr>
              <a:t>		</a:t>
            </a:r>
            <a:r>
              <a:rPr lang="da-DK" dirty="0" err="1" smtClean="0">
                <a:latin typeface="Courier New"/>
                <a:cs typeface="Courier New"/>
              </a:rPr>
              <a:t>wait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dirty="0" smtClean="0">
                <a:latin typeface="Courier New"/>
                <a:cs typeface="Courier New"/>
              </a:rPr>
              <a:t>	}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dirty="0" smtClean="0">
                <a:latin typeface="Courier New"/>
                <a:cs typeface="Courier New"/>
              </a:rPr>
              <a:t>	put </a:t>
            </a:r>
            <a:r>
              <a:rPr lang="da-DK" dirty="0" err="1">
                <a:latin typeface="Courier New"/>
                <a:cs typeface="Courier New"/>
              </a:rPr>
              <a:t>coke</a:t>
            </a:r>
            <a:r>
              <a:rPr lang="da-DK" dirty="0">
                <a:latin typeface="Courier New"/>
                <a:cs typeface="Courier New"/>
              </a:rPr>
              <a:t> in </a:t>
            </a:r>
            <a:r>
              <a:rPr lang="da-DK" dirty="0" err="1">
                <a:latin typeface="Courier New"/>
                <a:cs typeface="Courier New"/>
              </a:rPr>
              <a:t>machine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dirty="0" smtClean="0">
                <a:latin typeface="Courier New"/>
                <a:cs typeface="Courier New"/>
              </a:rPr>
              <a:t>	send </a:t>
            </a:r>
            <a:r>
              <a:rPr lang="da-DK" dirty="0" err="1">
                <a:latin typeface="Courier New"/>
                <a:cs typeface="Courier New"/>
              </a:rPr>
              <a:t>response</a:t>
            </a:r>
            <a:r>
              <a:rPr lang="da-DK" dirty="0">
                <a:latin typeface="Courier New"/>
                <a:cs typeface="Courier New"/>
              </a:rPr>
              <a:t> to </a:t>
            </a:r>
            <a:r>
              <a:rPr lang="da-DK" dirty="0" err="1">
                <a:latin typeface="Courier New"/>
                <a:cs typeface="Courier New"/>
              </a:rPr>
              <a:t>client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dirty="0" smtClean="0">
                <a:latin typeface="Courier New"/>
                <a:cs typeface="Courier New"/>
              </a:rPr>
              <a:t>	</a:t>
            </a:r>
            <a:r>
              <a:rPr lang="da-DK" dirty="0" err="1" smtClean="0">
                <a:latin typeface="Courier New"/>
                <a:cs typeface="Courier New"/>
              </a:rPr>
              <a:t>unlock</a:t>
            </a:r>
            <a:endParaRPr lang="da-DK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4025" algn="l"/>
                <a:tab pos="909638" algn="l"/>
              </a:tabLst>
            </a:pPr>
            <a:r>
              <a:rPr lang="da-DK" smtClean="0">
                <a:latin typeface="Courier New"/>
                <a:cs typeface="Courier New"/>
              </a:rPr>
              <a:t>}</a:t>
            </a:r>
            <a:endParaRPr lang="da-DK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F8551-B041-0D4E-A036-2F2E2BBA0F35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9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procedure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Explicit send/receive calls expose distributed nature of system</a:t>
            </a:r>
          </a:p>
          <a:p>
            <a:r>
              <a:rPr lang="en-US" dirty="0" smtClean="0"/>
              <a:t>Remote procedure call hide complexity of message-based communication</a:t>
            </a:r>
          </a:p>
          <a:p>
            <a:r>
              <a:rPr lang="en-US" dirty="0" smtClean="0"/>
              <a:t>Procedure calls more natural for inter-process communication</a:t>
            </a:r>
          </a:p>
          <a:p>
            <a:endParaRPr lang="en-US" dirty="0"/>
          </a:p>
          <a:p>
            <a:r>
              <a:rPr lang="en-US" dirty="0" smtClean="0"/>
              <a:t>Goals of RPC</a:t>
            </a:r>
          </a:p>
          <a:p>
            <a:pPr lvl="1"/>
            <a:r>
              <a:rPr lang="en-US" dirty="0" smtClean="0"/>
              <a:t>Client sending request </a:t>
            </a:r>
            <a:r>
              <a:rPr lang="en-US" dirty="0" smtClean="0">
                <a:sym typeface="Wingdings"/>
              </a:rPr>
              <a:t> function call</a:t>
            </a:r>
          </a:p>
          <a:p>
            <a:pPr lvl="1"/>
            <a:r>
              <a:rPr lang="en-US" dirty="0" smtClean="0">
                <a:sym typeface="Wingdings"/>
              </a:rPr>
              <a:t>Client receiving response  function return</a:t>
            </a:r>
          </a:p>
          <a:p>
            <a:pPr lvl="1"/>
            <a:r>
              <a:rPr lang="en-US" dirty="0" smtClean="0">
                <a:sym typeface="Wingdings"/>
              </a:rPr>
              <a:t>Server receiving request  function invocation</a:t>
            </a:r>
          </a:p>
          <a:p>
            <a:pPr lvl="1"/>
            <a:r>
              <a:rPr lang="en-US" dirty="0" smtClean="0">
                <a:sym typeface="Wingdings"/>
              </a:rPr>
              <a:t>Server sending response  returning to caller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A4D4-C531-B041-9767-D360B2D07259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 stubs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6436" r="-6436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EF614-CD95-9B46-A974-B49A731D98CD}" type="datetime1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Operating Systems: Lecture 20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19942</TotalTime>
  <Words>907</Words>
  <Application>Microsoft Office PowerPoint</Application>
  <PresentationFormat>On-screen Show (4:3)</PresentationFormat>
  <Paragraphs>216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Edge</vt:lpstr>
      <vt:lpstr>EECE.4810/EECE.5730 Operating Systems</vt:lpstr>
      <vt:lpstr>Lecture outline</vt:lpstr>
      <vt:lpstr>Review: OS network abstractions</vt:lpstr>
      <vt:lpstr>Review: Sockets</vt:lpstr>
      <vt:lpstr>Review: Ordered &amp; reliable messages</vt:lpstr>
      <vt:lpstr>Review: Client-server</vt:lpstr>
      <vt:lpstr>Review: Producer-consumer client-server</vt:lpstr>
      <vt:lpstr>Remote procedure call</vt:lpstr>
      <vt:lpstr>RPC stubs</vt:lpstr>
      <vt:lpstr>RPC stubs</vt:lpstr>
      <vt:lpstr>Stub outlines</vt:lpstr>
      <vt:lpstr>Producer-consumer using RPC</vt:lpstr>
      <vt:lpstr>Stub generation</vt:lpstr>
      <vt:lpstr>Distributed systems</vt:lpstr>
      <vt:lpstr>Distributed applications</vt:lpstr>
      <vt:lpstr>Concurrency and distribution</vt:lpstr>
      <vt:lpstr>Synchronization in distributed application </vt:lpstr>
      <vt:lpstr>Final notes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J. Geiger</cp:lastModifiedBy>
  <cp:revision>4662</cp:revision>
  <cp:lastPrinted>2017-03-27T14:20:43Z</cp:lastPrinted>
  <dcterms:created xsi:type="dcterms:W3CDTF">2006-04-03T05:03:01Z</dcterms:created>
  <dcterms:modified xsi:type="dcterms:W3CDTF">2017-04-12T18:33:48Z</dcterms:modified>
</cp:coreProperties>
</file>