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808" r:id="rId4"/>
    <p:sldId id="815" r:id="rId5"/>
    <p:sldId id="846" r:id="rId6"/>
    <p:sldId id="848" r:id="rId7"/>
    <p:sldId id="851" r:id="rId8"/>
    <p:sldId id="853" r:id="rId9"/>
    <p:sldId id="854" r:id="rId10"/>
    <p:sldId id="817" r:id="rId11"/>
    <p:sldId id="818" r:id="rId12"/>
    <p:sldId id="819" r:id="rId13"/>
    <p:sldId id="820" r:id="rId14"/>
    <p:sldId id="821" r:id="rId15"/>
    <p:sldId id="822" r:id="rId16"/>
    <p:sldId id="823" r:id="rId17"/>
    <p:sldId id="824" r:id="rId18"/>
    <p:sldId id="825" r:id="rId19"/>
    <p:sldId id="826" r:id="rId20"/>
    <p:sldId id="827" r:id="rId21"/>
    <p:sldId id="828" r:id="rId22"/>
    <p:sldId id="829" r:id="rId23"/>
    <p:sldId id="830" r:id="rId24"/>
    <p:sldId id="831" r:id="rId25"/>
    <p:sldId id="832" r:id="rId26"/>
    <p:sldId id="833" r:id="rId27"/>
    <p:sldId id="834" r:id="rId28"/>
    <p:sldId id="835" r:id="rId29"/>
    <p:sldId id="836" r:id="rId30"/>
    <p:sldId id="837" r:id="rId31"/>
    <p:sldId id="620" r:id="rId32"/>
    <p:sldId id="547" r:id="rId3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14" autoAdjust="0"/>
    <p:restoredTop sz="89537" autoAdjust="0"/>
  </p:normalViewPr>
  <p:slideViewPr>
    <p:cSldViewPr>
      <p:cViewPr varScale="1">
        <p:scale>
          <a:sx n="56" d="100"/>
          <a:sy n="56" d="100"/>
        </p:scale>
        <p:origin x="-11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3E3F33E-1B22-FD46-87D8-8EE4D0151AD7}" type="slidenum">
              <a:rPr lang="en-US" sz="1300">
                <a:latin typeface="Helvetica" charset="0"/>
              </a:rPr>
              <a:pPr/>
              <a:t>13</a:t>
            </a:fld>
            <a:endParaRPr lang="en-US" sz="1300">
              <a:latin typeface="Helvetic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9B47B92-E41A-F14D-812B-7F654E31B3BE}" type="slidenum">
              <a:rPr lang="en-US" sz="1300">
                <a:latin typeface="Helvetica" charset="0"/>
              </a:rPr>
              <a:pPr/>
              <a:t>14</a:t>
            </a:fld>
            <a:endParaRPr lang="en-US" sz="1300">
              <a:latin typeface="Helvetic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0467904-4407-7543-9583-42EDE402D2F9}" type="slidenum">
              <a:rPr lang="en-US" sz="1300">
                <a:latin typeface="Helvetica" charset="0"/>
              </a:rPr>
              <a:pPr/>
              <a:t>15</a:t>
            </a:fld>
            <a:endParaRPr lang="en-US" sz="1300">
              <a:latin typeface="Helvetica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E139C3-B637-CD44-B711-F7DE01638B35}" type="slidenum">
              <a:rPr lang="en-US" sz="1300">
                <a:latin typeface="Helvetica" charset="0"/>
              </a:rPr>
              <a:pPr/>
              <a:t>17</a:t>
            </a:fld>
            <a:endParaRPr lang="en-US" sz="1300">
              <a:latin typeface="Helvetic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A4CE88C-9DFD-7442-8760-A4C44368C6F0}" type="slidenum">
              <a:rPr lang="en-US" sz="1300">
                <a:latin typeface="Helvetica" charset="0"/>
              </a:rPr>
              <a:pPr/>
              <a:t>18</a:t>
            </a:fld>
            <a:endParaRPr lang="en-US" sz="1300">
              <a:latin typeface="Helvetic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0A7CCF8-62C9-D745-BBFA-E044AFD2F8B9}" type="slidenum">
              <a:rPr lang="en-US" sz="1300">
                <a:latin typeface="Helvetica" charset="0"/>
              </a:rPr>
              <a:pPr/>
              <a:t>19</a:t>
            </a:fld>
            <a:endParaRPr lang="en-US" sz="1300">
              <a:latin typeface="Helvetic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F4058DF-AAFC-6B48-9266-6B857F0B721A}" type="slidenum">
              <a:rPr lang="en-US" sz="1300">
                <a:latin typeface="Helvetica" charset="0"/>
              </a:rPr>
              <a:pPr/>
              <a:t>20</a:t>
            </a:fld>
            <a:endParaRPr lang="en-US" sz="1300">
              <a:latin typeface="Helvetic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BD3B873-6D04-0241-878F-55202E6F1812}" type="slidenum">
              <a:rPr lang="en-US" sz="1300">
                <a:latin typeface="Helvetica" charset="0"/>
              </a:rPr>
              <a:pPr/>
              <a:t>21</a:t>
            </a:fld>
            <a:endParaRPr lang="en-US" sz="1300">
              <a:latin typeface="Helvetic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20CD8C9-6D70-A143-9563-CDC02D5A72D1}" type="slidenum">
              <a:rPr lang="en-US" sz="1300">
                <a:latin typeface="Helvetica" charset="0"/>
              </a:rPr>
              <a:pPr/>
              <a:t>22</a:t>
            </a:fld>
            <a:endParaRPr lang="en-US" sz="1300">
              <a:latin typeface="Helvetic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A7F33A-3EFC-8E4F-BD6A-60AD385CC0F2}" type="slidenum">
              <a:rPr lang="en-US" sz="1300">
                <a:latin typeface="Helvetica" charset="0"/>
              </a:rPr>
              <a:pPr/>
              <a:t>23</a:t>
            </a:fld>
            <a:endParaRPr lang="en-US" sz="1300">
              <a:latin typeface="Helvetic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00AB7DE-7250-604E-B167-5EB463B84987}" type="slidenum">
              <a:rPr lang="en-US">
                <a:latin typeface="Helvetica" charset="0"/>
              </a:rPr>
              <a:pPr/>
              <a:t>5</a:t>
            </a:fld>
            <a:endParaRPr lang="en-US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D469F2D-0792-0D4A-9245-A375B217225E}" type="slidenum">
              <a:rPr lang="en-US" sz="1300">
                <a:latin typeface="Helvetica" charset="0"/>
              </a:rPr>
              <a:pPr/>
              <a:t>24</a:t>
            </a:fld>
            <a:endParaRPr lang="en-US" sz="1300">
              <a:latin typeface="Helvetic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718D8DB-E722-B94E-89AA-432BC0024D7A}" type="slidenum">
              <a:rPr lang="en-US" sz="1300">
                <a:latin typeface="Helvetica" charset="0"/>
              </a:rPr>
              <a:pPr/>
              <a:t>25</a:t>
            </a:fld>
            <a:endParaRPr lang="en-US" sz="1300">
              <a:latin typeface="Helvetic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A36E90F-A8A2-0A4A-BD43-742301AD536C}" type="slidenum">
              <a:rPr lang="en-US">
                <a:latin typeface="Helvetica" charset="0"/>
              </a:rPr>
              <a:pPr/>
              <a:t>6</a:t>
            </a:fld>
            <a:endParaRPr lang="en-US">
              <a:latin typeface="Helvetic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24AFF64-4B87-9F4B-925A-C19A108BA302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485EA0B-A337-5C49-B847-F2E999325C87}" type="slidenum">
              <a:rPr lang="en-US">
                <a:latin typeface="Helvetica" charset="0"/>
              </a:rPr>
              <a:pPr/>
              <a:t>8</a:t>
            </a:fld>
            <a:endParaRPr lang="en-US">
              <a:latin typeface="Helvetica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987EF52-3826-5247-85D5-6CC3C4E16E5F}" type="slidenum">
              <a:rPr lang="en-US">
                <a:latin typeface="Helvetica" charset="0"/>
              </a:rPr>
              <a:pPr/>
              <a:t>9</a:t>
            </a:fld>
            <a:endParaRPr lang="en-US">
              <a:latin typeface="Helvetic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59C8990-1BB3-984C-83FA-BD2C45FC9FB7}" type="slidenum">
              <a:rPr lang="en-US" sz="1300">
                <a:latin typeface="Helvetica" charset="0"/>
              </a:rPr>
              <a:pPr/>
              <a:t>10</a:t>
            </a:fld>
            <a:endParaRPr lang="en-US" sz="1300">
              <a:latin typeface="Helvetic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B41181A-404D-7E47-9E81-FFEF1EC91522}" type="slidenum">
              <a:rPr lang="en-US" sz="1300">
                <a:latin typeface="Helvetica" charset="0"/>
              </a:rPr>
              <a:pPr/>
              <a:t>11</a:t>
            </a:fld>
            <a:endParaRPr lang="en-US" sz="1300">
              <a:latin typeface="Helvetic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8CB86C9-C69D-BB40-A345-200E0E863F6A}" type="slidenum">
              <a:rPr lang="en-US" sz="1300">
                <a:latin typeface="Helvetica" charset="0"/>
              </a:rPr>
              <a:pPr/>
              <a:t>12</a:t>
            </a:fld>
            <a:endParaRPr lang="en-US" sz="1300">
              <a:latin typeface="Helvetic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447DC-9E0B-2C41-84C1-9B3A55163A8F}" type="datetime1">
              <a:rPr lang="en-US" smtClean="0"/>
              <a:t>4/19/2017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70724-D5C4-0049-A60C-8B583063B220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DAA97-E1D6-5843-B206-5DF711BE92F0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1C4FD-9BF8-354A-B733-03E7AAB49F2B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C1FE2-46BF-FD43-AD09-F8BB2248D887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328F7-DE85-5D44-A33E-4B31B4DF5F15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4A713-0F18-7E48-8C61-640E25A73D11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D791F-266F-A94B-B33C-782193A0369C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78172-90E0-0948-B11A-06E26B23D202}" type="datetime1">
              <a:rPr lang="en-US" smtClean="0"/>
              <a:t>4/19/2017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3ECBD-3724-3846-888A-4CA0C621F410}" type="datetime1">
              <a:rPr lang="en-US" smtClean="0"/>
              <a:t>4/19/2017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26C25-190C-694D-95F3-72F0DF78BDF5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3DBD5-CA8B-2E43-BD0A-FA99B4C65AA1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AD400-C484-E043-9F55-2D16D495DAF6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E666D91-6921-994C-A8FD-EB7C0F6892EE}" type="datetime1">
              <a:rPr lang="en-US" smtClean="0"/>
              <a:t>4/19/2017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Distributed file systems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Protection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Goals of Protection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Computer system consists </a:t>
            </a:r>
            <a:r>
              <a:rPr lang="en-US" dirty="0">
                <a:latin typeface="Helvetica" charset="0"/>
                <a:ea typeface="MS PGothic" charset="0"/>
              </a:rPr>
              <a:t>of a collection of </a:t>
            </a:r>
            <a:r>
              <a:rPr lang="en-US" dirty="0" smtClean="0">
                <a:latin typeface="Helvetica" charset="0"/>
                <a:ea typeface="MS PGothic" charset="0"/>
              </a:rPr>
              <a:t>objects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(HW/SW)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Each object </a:t>
            </a:r>
            <a:r>
              <a:rPr lang="en-US" dirty="0" smtClean="0">
                <a:latin typeface="Helvetica" charset="0"/>
                <a:ea typeface="MS PGothic" charset="0"/>
              </a:rPr>
              <a:t>has </a:t>
            </a:r>
            <a:r>
              <a:rPr lang="en-US" dirty="0">
                <a:latin typeface="Helvetica" charset="0"/>
                <a:ea typeface="MS PGothic" charset="0"/>
              </a:rPr>
              <a:t>unique name and can be accessed </a:t>
            </a:r>
            <a:r>
              <a:rPr lang="en-US" dirty="0" smtClean="0">
                <a:latin typeface="Helvetica" charset="0"/>
                <a:ea typeface="MS PGothic" charset="0"/>
              </a:rPr>
              <a:t>through </a:t>
            </a:r>
            <a:r>
              <a:rPr lang="en-US" dirty="0">
                <a:latin typeface="Helvetica" charset="0"/>
                <a:ea typeface="MS PGothic" charset="0"/>
              </a:rPr>
              <a:t>well-defined set of operations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Protection problem - ensure that each object is accessed correctly and only by those processes that are allowed to do so</a:t>
            </a:r>
            <a:endParaRPr lang="en-US" dirty="0">
              <a:latin typeface="Courier New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955F-D828-4044-B1B7-93C8B3164164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Principles of Protection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Guiding principle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principle of least privilege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Programs, users and systems should be given just enough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privileges </a:t>
            </a:r>
            <a:r>
              <a:rPr lang="en-US" dirty="0">
                <a:latin typeface="Helvetica" charset="0"/>
                <a:ea typeface="MS PGothic" charset="0"/>
              </a:rPr>
              <a:t>to perform their tasks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Limits damage if entity has a bug, gets abused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Can be static (during life of system, during life of process)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Or dynamic (changed by process as needed)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domain switching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privilege escalation</a:t>
            </a:r>
          </a:p>
          <a:p>
            <a:pPr lvl="1"/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Need to know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a similar concept regarding access to data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buFont typeface="Webding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2BEE-4AE3-DB48-8B56-A4FBBDF7FF16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Principles of Protection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Must consider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grain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aspect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Rough-</a:t>
            </a:r>
            <a:r>
              <a:rPr lang="en-US" dirty="0" smtClean="0">
                <a:latin typeface="Helvetica" charset="0"/>
                <a:ea typeface="MS PGothic" charset="0"/>
              </a:rPr>
              <a:t>grained </a:t>
            </a:r>
            <a:r>
              <a:rPr lang="en-US" dirty="0">
                <a:latin typeface="Helvetica" charset="0"/>
                <a:ea typeface="MS PGothic" charset="0"/>
              </a:rPr>
              <a:t>privilege management easier, simpler, but least privilege now done in large chunks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For example, traditional Unix processes either have abilities of the associated user, or of root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Fine-grained management more complex, more overhead, but more protective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File </a:t>
            </a:r>
            <a:r>
              <a:rPr lang="en-US" dirty="0" smtClean="0">
                <a:latin typeface="Helvetica" charset="0"/>
                <a:ea typeface="MS PGothic" charset="0"/>
              </a:rPr>
              <a:t>ACL (access control lists) 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RBAC (role-based access control)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Domain can be user, process, procedure</a:t>
            </a: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D71C-5091-A341-8485-85962DE51D15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Domain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2859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Access-right = &lt;</a:t>
            </a:r>
            <a:r>
              <a:rPr lang="en-US" i="1" dirty="0">
                <a:latin typeface="Helvetica" charset="0"/>
                <a:ea typeface="MS PGothic" charset="0"/>
              </a:rPr>
              <a:t>object-name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&gt;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where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 is a subset of all valid operations that can be performed on the object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Domain = set of access-rights </a:t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3024188"/>
            <a:ext cx="5913437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7991-1215-D049-B5C1-CA91A5F7E098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Domain Implementation (UNIX)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Domain = user-id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Domain switch accomplished via file system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Each file has associated with it a domain bit (</a:t>
            </a:r>
            <a:r>
              <a:rPr lang="en-US" dirty="0" err="1">
                <a:latin typeface="Helvetica" charset="0"/>
                <a:ea typeface="MS PGothic" charset="0"/>
              </a:rPr>
              <a:t>setuid</a:t>
            </a:r>
            <a:r>
              <a:rPr lang="en-US" dirty="0">
                <a:latin typeface="Helvetica" charset="0"/>
                <a:ea typeface="MS PGothic" charset="0"/>
              </a:rPr>
              <a:t> bit)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When file is executed and </a:t>
            </a:r>
            <a:r>
              <a:rPr lang="en-US" dirty="0" err="1">
                <a:latin typeface="Helvetica" charset="0"/>
                <a:ea typeface="MS PGothic" charset="0"/>
              </a:rPr>
              <a:t>setuid</a:t>
            </a:r>
            <a:r>
              <a:rPr lang="en-US" dirty="0">
                <a:latin typeface="Helvetica" charset="0"/>
                <a:ea typeface="MS PGothic" charset="0"/>
              </a:rPr>
              <a:t> = on, then user-id is set to owner of the file being executed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 When execution completes user-id is reset 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Domain switch accomplished via passwords</a:t>
            </a:r>
          </a:p>
          <a:p>
            <a:pPr lvl="1"/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su</a:t>
            </a:r>
            <a:r>
              <a:rPr lang="en-US" dirty="0">
                <a:latin typeface="Helvetica" charset="0"/>
                <a:ea typeface="MS PGothic" charset="0"/>
              </a:rPr>
              <a:t> command temporarily switches to another </a:t>
            </a:r>
            <a:r>
              <a:rPr lang="en-US" dirty="0" smtClean="0">
                <a:latin typeface="Helvetica" charset="0"/>
                <a:ea typeface="MS PGothic" charset="0"/>
              </a:rPr>
              <a:t>user’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s </a:t>
            </a:r>
            <a:r>
              <a:rPr lang="en-US" altLang="ja-JP" dirty="0">
                <a:latin typeface="Helvetica" charset="0"/>
                <a:ea typeface="MS PGothic" charset="0"/>
              </a:rPr>
              <a:t>domain when other </a:t>
            </a:r>
            <a:r>
              <a:rPr lang="en-US" altLang="ja-JP" dirty="0" smtClean="0">
                <a:latin typeface="Helvetica" charset="0"/>
                <a:ea typeface="MS PGothic" charset="0"/>
              </a:rPr>
              <a:t>domain’s </a:t>
            </a:r>
            <a:r>
              <a:rPr lang="en-US" altLang="ja-JP" dirty="0">
                <a:latin typeface="Helvetica" charset="0"/>
                <a:ea typeface="MS PGothic" charset="0"/>
              </a:rPr>
              <a:t>password provided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Domain switching via commands</a:t>
            </a:r>
          </a:p>
          <a:p>
            <a:pPr lvl="1"/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sudo</a:t>
            </a:r>
            <a:r>
              <a:rPr lang="en-US" dirty="0">
                <a:latin typeface="Helvetica" charset="0"/>
                <a:ea typeface="MS PGothic" charset="0"/>
              </a:rPr>
              <a:t> command prefix executes specified command in another domain (if original domain has privilege or password given)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0289-B3E3-834F-96B3-44FCB78F3607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Domain Implementation (</a:t>
            </a:r>
            <a:r>
              <a:rPr lang="en-US" dirty="0" err="1" smtClean="0">
                <a:latin typeface="Arial" charset="0"/>
                <a:ea typeface="MS PGothic" charset="0"/>
              </a:rPr>
              <a:t>Multics</a:t>
            </a:r>
            <a:r>
              <a:rPr lang="en-US" dirty="0" smtClean="0">
                <a:latin typeface="Arial" charset="0"/>
                <a:ea typeface="MS PGothic" charset="0"/>
              </a:rPr>
              <a:t>)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219199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Let </a:t>
            </a:r>
            <a:r>
              <a:rPr lang="en-US" i="1" dirty="0">
                <a:latin typeface="Helvetica" charset="0"/>
                <a:ea typeface="MS PGothic" charset="0"/>
              </a:rPr>
              <a:t>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 and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baseline="-25000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be any two domain rings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</a:t>
            </a:r>
            <a:r>
              <a:rPr lang="en-US" i="1" dirty="0">
                <a:latin typeface="Helvetica" charset="0"/>
                <a:ea typeface="MS PGothic" charset="0"/>
              </a:rPr>
              <a:t>j</a:t>
            </a:r>
            <a:r>
              <a:rPr lang="en-US" dirty="0">
                <a:latin typeface="Helvetica" charset="0"/>
                <a:ea typeface="MS PGothic" charset="0"/>
              </a:rPr>
              <a:t> &lt; </a:t>
            </a:r>
            <a:r>
              <a:rPr lang="en-US" i="1" dirty="0">
                <a:latin typeface="Helvetica" charset="0"/>
                <a:ea typeface="MS PGothic" charset="0"/>
              </a:rPr>
              <a:t>i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D</a:t>
            </a:r>
            <a:r>
              <a:rPr lang="en-US" i="1" baseline="-25000" dirty="0"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  </a:t>
            </a:r>
            <a:r>
              <a:rPr lang="en-US" i="1" dirty="0" err="1">
                <a:latin typeface="Helvetica" charset="0"/>
                <a:ea typeface="MS PGothic" charset="0"/>
                <a:sym typeface="Symbol" charset="0"/>
              </a:rPr>
              <a:t>D</a:t>
            </a:r>
            <a:r>
              <a:rPr lang="en-US" i="1" baseline="-25000" dirty="0" err="1">
                <a:latin typeface="Helvetica" charset="0"/>
                <a:ea typeface="MS PGothic" charset="0"/>
                <a:sym typeface="Symbol" charset="0"/>
              </a:rPr>
              <a:t>j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211388"/>
            <a:ext cx="4772025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E88-A10D-0A4E-8B25-DE0A096F23C9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Multics Benefits and Limits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Ring / hierarchical structure provided more than the basic kernel / user or root / normal user design</a:t>
            </a:r>
          </a:p>
          <a:p>
            <a:r>
              <a:rPr lang="en-US">
                <a:latin typeface="Helvetica" charset="0"/>
                <a:ea typeface="MS PGothic" charset="0"/>
              </a:rPr>
              <a:t>Fairly complex -&gt; more overhead</a:t>
            </a:r>
          </a:p>
          <a:p>
            <a:r>
              <a:rPr lang="en-US">
                <a:latin typeface="Helvetica" charset="0"/>
                <a:ea typeface="MS PGothic" charset="0"/>
              </a:rPr>
              <a:t>But does not allow strict need-to-know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Object accessible in D</a:t>
            </a:r>
            <a:r>
              <a:rPr lang="en-US" baseline="-25000">
                <a:latin typeface="Helvetica" charset="0"/>
                <a:ea typeface="MS PGothic" charset="0"/>
              </a:rPr>
              <a:t>j</a:t>
            </a:r>
            <a:r>
              <a:rPr lang="en-US">
                <a:latin typeface="Helvetica" charset="0"/>
                <a:ea typeface="MS PGothic" charset="0"/>
              </a:rPr>
              <a:t> but not in D</a:t>
            </a:r>
            <a:r>
              <a:rPr lang="en-US" baseline="-25000">
                <a:latin typeface="Helvetica" charset="0"/>
                <a:ea typeface="MS PGothic" charset="0"/>
              </a:rPr>
              <a:t>i</a:t>
            </a:r>
            <a:r>
              <a:rPr lang="en-US">
                <a:latin typeface="Helvetica" charset="0"/>
                <a:ea typeface="MS PGothic" charset="0"/>
              </a:rPr>
              <a:t>, then </a:t>
            </a:r>
            <a:r>
              <a:rPr lang="en-US" b="1" i="1">
                <a:latin typeface="Helvetica" charset="0"/>
                <a:ea typeface="MS PGothic" charset="0"/>
              </a:rPr>
              <a:t>j</a:t>
            </a:r>
            <a:r>
              <a:rPr lang="en-US">
                <a:latin typeface="Helvetica" charset="0"/>
                <a:ea typeface="MS PGothic" charset="0"/>
              </a:rPr>
              <a:t> must be &lt; </a:t>
            </a:r>
            <a:r>
              <a:rPr lang="en-US" b="1" i="1">
                <a:latin typeface="Helvetica" charset="0"/>
                <a:ea typeface="MS PGothic" charset="0"/>
              </a:rPr>
              <a:t>i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But then every segment accessible in D</a:t>
            </a:r>
            <a:r>
              <a:rPr lang="en-US" baseline="-25000">
                <a:latin typeface="Helvetica" charset="0"/>
                <a:ea typeface="MS PGothic" charset="0"/>
              </a:rPr>
              <a:t>i</a:t>
            </a:r>
            <a:r>
              <a:rPr lang="en-US">
                <a:latin typeface="Helvetica" charset="0"/>
                <a:ea typeface="MS PGothic" charset="0"/>
              </a:rPr>
              <a:t> also accessible in D</a:t>
            </a:r>
            <a:r>
              <a:rPr lang="en-US" baseline="-25000">
                <a:latin typeface="Helvetica" charset="0"/>
                <a:ea typeface="MS PGothic" charset="0"/>
              </a:rPr>
              <a:t>j</a:t>
            </a: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6AE4-114D-DC4E-AF0D-9BE461D87501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Access Matrix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View protection as a matrix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access matrix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Rows represent domains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Columns represent objects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Access(</a:t>
            </a:r>
            <a:r>
              <a:rPr lang="en-US" b="1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, j) </a:t>
            </a:r>
            <a:r>
              <a:rPr lang="en-US" dirty="0">
                <a:latin typeface="Helvetica" charset="0"/>
                <a:ea typeface="MS PGothic" charset="0"/>
              </a:rPr>
              <a:t>is the set of operations that a process executing in </a:t>
            </a:r>
            <a:r>
              <a:rPr lang="en-US" dirty="0" err="1">
                <a:latin typeface="Helvetica" charset="0"/>
                <a:ea typeface="MS PGothic" charset="0"/>
              </a:rPr>
              <a:t>Domain</a:t>
            </a:r>
            <a:r>
              <a:rPr lang="en-US" b="1" baseline="-25000" dirty="0" err="1"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 can invoke on </a:t>
            </a:r>
            <a:r>
              <a:rPr lang="en-US" dirty="0" err="1">
                <a:latin typeface="Helvetica" charset="0"/>
                <a:ea typeface="MS PGothic" charset="0"/>
              </a:rPr>
              <a:t>Object</a:t>
            </a:r>
            <a:r>
              <a:rPr lang="en-US" b="1" baseline="-25000" dirty="0" err="1">
                <a:latin typeface="Helvetica" charset="0"/>
                <a:ea typeface="MS PGothic" charset="0"/>
              </a:rPr>
              <a:t>j</a:t>
            </a:r>
            <a:endParaRPr lang="en-US" b="1" baseline="-25000" dirty="0">
              <a:latin typeface="Helvetica" charset="0"/>
              <a:ea typeface="MS PGothic" charset="0"/>
            </a:endParaRPr>
          </a:p>
        </p:txBody>
      </p:sp>
      <p:pic>
        <p:nvPicPr>
          <p:cNvPr id="13316" name="Picture 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7" y="3565525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2AF6-44D1-4B4F-9051-B89DA55990DE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Use of Access Matrix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If a process in Domain </a:t>
            </a:r>
            <a:r>
              <a:rPr lang="en-US" i="1" dirty="0">
                <a:latin typeface="Helvetica" charset="0"/>
                <a:ea typeface="MS PGothic" charset="0"/>
              </a:rPr>
              <a:t>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tries to do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op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on object</a:t>
            </a:r>
            <a:r>
              <a:rPr lang="en-US" altLang="ja-JP" i="1" dirty="0">
                <a:latin typeface="Helvetica" charset="0"/>
                <a:ea typeface="MS PGothic" charset="0"/>
              </a:rPr>
              <a:t> </a:t>
            </a:r>
            <a:r>
              <a:rPr lang="en-US" altLang="ja-JP" i="1" dirty="0" err="1">
                <a:latin typeface="Helvetica" charset="0"/>
                <a:ea typeface="MS PGothic" charset="0"/>
              </a:rPr>
              <a:t>O</a:t>
            </a:r>
            <a:r>
              <a:rPr lang="en-US" altLang="ja-JP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altLang="ja-JP" dirty="0">
                <a:latin typeface="Helvetica" charset="0"/>
                <a:ea typeface="MS PGothic" charset="0"/>
              </a:rPr>
              <a:t>, then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op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must be in the access matrix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User who creates object can define access column for that object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Can be expanded to dynamic protection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Operations to add, delete access rights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Special access rights:</a:t>
            </a:r>
          </a:p>
          <a:p>
            <a:pPr lvl="2"/>
            <a:r>
              <a:rPr lang="en-US" i="1" dirty="0">
                <a:latin typeface="Helvetica" charset="0"/>
                <a:ea typeface="MS PGothic" charset="0"/>
              </a:rPr>
              <a:t>owner of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i</a:t>
            </a:r>
            <a:endParaRPr lang="en-US" i="1" dirty="0">
              <a:latin typeface="Helvetica" charset="0"/>
              <a:ea typeface="MS PGothic" charset="0"/>
            </a:endParaRPr>
          </a:p>
          <a:p>
            <a:pPr lvl="2"/>
            <a:r>
              <a:rPr lang="en-US" i="1" dirty="0">
                <a:latin typeface="Helvetica" charset="0"/>
                <a:ea typeface="MS PGothic" charset="0"/>
              </a:rPr>
              <a:t>copy op from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 to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(denoted by </a:t>
            </a:r>
            <a:r>
              <a:rPr lang="ja-JP" altLang="en-US" i="1" dirty="0">
                <a:latin typeface="Helvetica" charset="0"/>
                <a:ea typeface="MS PGothic" charset="0"/>
              </a:rPr>
              <a:t>“</a:t>
            </a:r>
            <a:r>
              <a:rPr lang="en-US" altLang="ja-JP" i="1" dirty="0">
                <a:latin typeface="Helvetica" charset="0"/>
                <a:ea typeface="MS PGothic" charset="0"/>
              </a:rPr>
              <a:t>*</a:t>
            </a:r>
            <a:r>
              <a:rPr lang="ja-JP" altLang="en-US" i="1" dirty="0">
                <a:latin typeface="Helvetica" charset="0"/>
                <a:ea typeface="MS PGothic" charset="0"/>
              </a:rPr>
              <a:t>”</a:t>
            </a:r>
            <a:r>
              <a:rPr lang="en-US" altLang="ja-JP" i="1" dirty="0">
                <a:latin typeface="Helvetica" charset="0"/>
                <a:ea typeface="MS PGothic" charset="0"/>
              </a:rPr>
              <a:t>)</a:t>
            </a:r>
          </a:p>
          <a:p>
            <a:pPr lvl="2"/>
            <a:r>
              <a:rPr lang="en-US" i="1" dirty="0">
                <a:latin typeface="Helvetica" charset="0"/>
                <a:ea typeface="MS PGothic" charset="0"/>
              </a:rPr>
              <a:t>control – 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 can modify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i="1" dirty="0">
                <a:latin typeface="Helvetica" charset="0"/>
                <a:ea typeface="MS PGothic" charset="0"/>
              </a:rPr>
              <a:t> access rights</a:t>
            </a:r>
          </a:p>
          <a:p>
            <a:pPr lvl="2"/>
            <a:r>
              <a:rPr lang="en-US" i="1" dirty="0">
                <a:latin typeface="Helvetica" charset="0"/>
                <a:ea typeface="MS PGothic" charset="0"/>
              </a:rPr>
              <a:t>transfer – switch from domain 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 to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endParaRPr lang="en-US" i="1" baseline="-25000" dirty="0">
              <a:latin typeface="Helvetica" charset="0"/>
              <a:ea typeface="MS PGothic" charset="0"/>
            </a:endParaRP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Copy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>
                <a:latin typeface="Helvetica" charset="0"/>
                <a:ea typeface="MS PGothic" charset="0"/>
              </a:rPr>
              <a:t>Owner </a:t>
            </a:r>
            <a:r>
              <a:rPr lang="en-US" dirty="0">
                <a:latin typeface="Helvetica" charset="0"/>
                <a:ea typeface="MS PGothic" charset="0"/>
              </a:rPr>
              <a:t>applicable to an object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Control </a:t>
            </a:r>
            <a:r>
              <a:rPr lang="en-US" dirty="0">
                <a:latin typeface="Helvetica" charset="0"/>
                <a:ea typeface="MS PGothic" charset="0"/>
              </a:rPr>
              <a:t>applicable to domain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5DC3-6274-CA44-ADB5-0AADBD55048D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Use of Access Matrix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Access matrix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design separates mechanism from policy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Mechanism 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Operating system provides access-matrix + rules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It </a:t>
            </a:r>
            <a:r>
              <a:rPr lang="en-US" dirty="0">
                <a:latin typeface="Helvetica" charset="0"/>
                <a:ea typeface="MS PGothic" charset="0"/>
              </a:rPr>
              <a:t>ensures that the matrix is only manipulated by authorized agents and that rules are strictly enforced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Policy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User dictates policy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Who can access what object and in what mode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7FC-9BD1-9F43-B882-0D83921DD536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4/26</a:t>
            </a:r>
          </a:p>
          <a:p>
            <a:pPr lvl="1"/>
            <a:r>
              <a:rPr lang="en-US" dirty="0" smtClean="0"/>
              <a:t>Simple test programs, test outputs to be posted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Remote procedure calls</a:t>
            </a:r>
          </a:p>
          <a:p>
            <a:pPr lvl="2"/>
            <a:r>
              <a:rPr lang="en-US" dirty="0" smtClean="0"/>
              <a:t>Distributed applications</a:t>
            </a:r>
          </a:p>
          <a:p>
            <a:pPr lvl="1"/>
            <a:r>
              <a:rPr lang="en-US" dirty="0" smtClean="0"/>
              <a:t>Distributed file systems</a:t>
            </a:r>
          </a:p>
          <a:p>
            <a:pPr lvl="1"/>
            <a:r>
              <a:rPr lang="en-US" dirty="0" smtClean="0"/>
              <a:t>Protection and security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1DCAFF-2115-5D46-98EF-485FAAF5EE58}" type="datetime1">
              <a:rPr lang="en-US" smtClean="0">
                <a:latin typeface="Garamond"/>
                <a:cs typeface="Garamond"/>
              </a:rPr>
              <a:t>4/19/2017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MS PGothic" charset="0"/>
              </a:rPr>
              <a:t>Access Matrix of Figure A with Domains as Objects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4AE-E1B1-6F4A-A00B-50823A228F77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6387" name="Picture 6" descr="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404938"/>
            <a:ext cx="67611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5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Access Matrix with </a:t>
            </a:r>
            <a:r>
              <a:rPr lang="en-US" i="1" dirty="0">
                <a:latin typeface="Arial" charset="0"/>
                <a:ea typeface="MS PGothic" charset="0"/>
              </a:rPr>
              <a:t>Copy</a:t>
            </a:r>
            <a:r>
              <a:rPr lang="en-US" dirty="0">
                <a:latin typeface="Arial" charset="0"/>
                <a:ea typeface="MS PGothic" charset="0"/>
              </a:rPr>
              <a:t>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Starred rights can be copied across domains</a:t>
            </a:r>
          </a:p>
          <a:p>
            <a:r>
              <a:rPr lang="en-US" dirty="0" smtClean="0"/>
              <a:t>Example: process in domain 2 can give read access on F</a:t>
            </a:r>
            <a:r>
              <a:rPr lang="en-US" baseline="-25000" dirty="0" smtClean="0"/>
              <a:t>2 </a:t>
            </a:r>
          </a:p>
          <a:p>
            <a:r>
              <a:rPr lang="en-US" dirty="0" smtClean="0"/>
              <a:t>Variants: transfer </a:t>
            </a:r>
            <a:r>
              <a:rPr lang="en-US" smtClean="0"/>
              <a:t>of rights</a:t>
            </a:r>
            <a:endParaRPr lang="en-US" dirty="0"/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990600"/>
            <a:ext cx="4256088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C50B-CE2C-CB47-BE8F-844E86FB2AAC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Access Matrix With </a:t>
            </a:r>
            <a:r>
              <a:rPr lang="en-US" i="1">
                <a:latin typeface="Arial" charset="0"/>
                <a:ea typeface="MS PGothic" charset="0"/>
              </a:rPr>
              <a:t>Owner</a:t>
            </a:r>
            <a:r>
              <a:rPr lang="en-US">
                <a:latin typeface="Arial" charset="0"/>
                <a:ea typeface="MS PGothic" charset="0"/>
              </a:rPr>
              <a:t> Rights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8326"/>
          </a:xfrm>
        </p:spPr>
        <p:txBody>
          <a:bodyPr/>
          <a:lstStyle/>
          <a:p>
            <a:r>
              <a:rPr lang="en-US" dirty="0" smtClean="0"/>
              <a:t>Owner domain can add/subtract rights</a:t>
            </a:r>
            <a:endParaRPr lang="en-US" dirty="0"/>
          </a:p>
        </p:txBody>
      </p:sp>
      <p:pic>
        <p:nvPicPr>
          <p:cNvPr id="18435" name="Picture 5" descr="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990600"/>
            <a:ext cx="35655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A1D9-35E6-5B4C-AEDC-B420B4F425B9}" type="datetime1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Control rights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5126"/>
          </a:xfrm>
        </p:spPr>
        <p:txBody>
          <a:bodyPr/>
          <a:lstStyle/>
          <a:p>
            <a:r>
              <a:rPr lang="en-US" dirty="0" smtClean="0"/>
              <a:t>Control right gives processes in one domain ability to add/remove rights from other domains</a:t>
            </a:r>
            <a:endParaRPr lang="en-US" dirty="0"/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392238"/>
            <a:ext cx="695325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C439-5510-FA40-92D0-C4F12667D35D}" type="datetime1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Implementation of Access Matrix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Generally, a sparse matrix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Option 1 – Global table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Store ordered triples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&lt;domain, object, rights-set&gt; </a:t>
            </a:r>
            <a:r>
              <a:rPr lang="en-US" dirty="0">
                <a:latin typeface="Helvetica" charset="0"/>
                <a:ea typeface="MS PGothic" charset="0"/>
              </a:rPr>
              <a:t>in table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A requested operation M on object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dirty="0">
                <a:latin typeface="Helvetica" charset="0"/>
                <a:ea typeface="MS PGothic" charset="0"/>
              </a:rPr>
              <a:t> within domain </a:t>
            </a:r>
            <a:r>
              <a:rPr lang="en-US" i="1" dirty="0">
                <a:latin typeface="Helvetica" charset="0"/>
                <a:ea typeface="MS PGothic" charset="0"/>
              </a:rPr>
              <a:t>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 -&gt; search table for </a:t>
            </a:r>
            <a:r>
              <a:rPr lang="en-US" i="1" dirty="0">
                <a:latin typeface="Helvetica" charset="0"/>
                <a:ea typeface="MS PGothic" charset="0"/>
              </a:rPr>
              <a:t>&lt; 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R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i="1" dirty="0">
                <a:latin typeface="Helvetica" charset="0"/>
                <a:ea typeface="MS PGothic" charset="0"/>
              </a:rPr>
              <a:t> &gt; </a:t>
            </a:r>
          </a:p>
          <a:p>
            <a:pPr lvl="2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with M ∈ </a:t>
            </a:r>
            <a:r>
              <a:rPr lang="en-US" dirty="0" err="1">
                <a:latin typeface="Helvetica" charset="0"/>
                <a:ea typeface="MS PGothic" charset="0"/>
              </a:rPr>
              <a:t>R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endParaRPr lang="en-US" baseline="-25000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But table could be large -&gt; </a:t>
            </a:r>
            <a:r>
              <a:rPr lang="en-US" dirty="0" smtClean="0">
                <a:latin typeface="Helvetica" charset="0"/>
                <a:ea typeface="MS PGothic" charset="0"/>
              </a:rPr>
              <a:t>won’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t </a:t>
            </a:r>
            <a:r>
              <a:rPr lang="en-US" altLang="ja-JP" dirty="0">
                <a:latin typeface="Helvetica" charset="0"/>
                <a:ea typeface="MS PGothic" charset="0"/>
              </a:rPr>
              <a:t>fit in main memory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Difficult to group objects (consider an object that all domains can read)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736850" algn="l"/>
              </a:tabLst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5CFB-0DA5-504D-BA7F-065A4E74EC81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Implementation of Access Matrix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Option 2 – Access lists for objects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Each column implemented as an access list for one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Resulting per-object list consists of ordered pairs </a:t>
            </a: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&lt;domain, rights-set&gt; </a:t>
            </a:r>
            <a:r>
              <a:rPr lang="en-US">
                <a:latin typeface="Helvetica" charset="0"/>
                <a:ea typeface="MS PGothic" charset="0"/>
              </a:rPr>
              <a:t>defining all domains with non-empty set of access rights for the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736850" algn="l"/>
              </a:tabLst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BDF-7019-8D40-8526-7CE89A54B1EA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Implementation of Access Matrix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Each column = Access-control list for one object 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>
                <a:latin typeface="Helvetica" charset="0"/>
                <a:ea typeface="MS PGothic" charset="0"/>
              </a:rPr>
              <a:t>Defines who can perform what operation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/>
            </a:r>
            <a:br>
              <a:rPr lang="en-US" sz="1600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>	Domain 1 = Read, Write</a:t>
            </a:r>
            <a:br>
              <a:rPr lang="en-US" sz="1600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>	Domain 2 = Read</a:t>
            </a:r>
            <a:br>
              <a:rPr lang="en-US" sz="1600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>	Domain 3 = Read</a:t>
            </a:r>
            <a:br>
              <a:rPr lang="en-US" sz="1600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>	       </a:t>
            </a:r>
            <a:endParaRPr lang="en-US" sz="1600">
              <a:latin typeface="Helvetica" charset="0"/>
              <a:ea typeface="MS PGothic" charset="0"/>
              <a:sym typeface="MT Extra" charset="0"/>
            </a:endParaRP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  <a:sym typeface="MT Extra" charset="0"/>
              </a:rPr>
              <a:t>Each Row = Capability List (like a key)</a:t>
            </a:r>
            <a:br>
              <a:rPr lang="en-US">
                <a:latin typeface="Helvetica" charset="0"/>
                <a:ea typeface="MS PGothic" charset="0"/>
                <a:sym typeface="MT Extra" charset="0"/>
              </a:rPr>
            </a:br>
            <a:r>
              <a:rPr lang="en-US">
                <a:latin typeface="Helvetica" charset="0"/>
                <a:ea typeface="MS PGothic" charset="0"/>
                <a:sym typeface="MT Extra" charset="0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sz="1600">
                <a:latin typeface="Helvetica" charset="0"/>
                <a:ea typeface="MS PGothic" charset="0"/>
              </a:rPr>
              <a:t>Object F1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sz="1600">
                <a:latin typeface="Helvetica" charset="0"/>
                <a:ea typeface="MS PGothic" charset="0"/>
              </a:rPr>
              <a:t>Object F4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sz="1600">
                <a:latin typeface="Helvetica" charset="0"/>
                <a:ea typeface="MS PGothic" charset="0"/>
              </a:rPr>
              <a:t>Object F5 – Read, Write, Delete, Copy</a:t>
            </a:r>
          </a:p>
          <a:p>
            <a:pPr>
              <a:tabLst>
                <a:tab pos="2736850" algn="l"/>
              </a:tabLst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362C-7ABD-7A4B-ABC7-49735D75375C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Implementation of Access Matrix (Cont.)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>
                <a:latin typeface="Helvetica" charset="0"/>
                <a:ea typeface="MS PGothic" charset="0"/>
              </a:rPr>
              <a:t>Option 3 – Capability list for domains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Instead of object-based, list is domain based</a:t>
            </a:r>
          </a:p>
          <a:p>
            <a:pPr lvl="1"/>
            <a:r>
              <a:rPr lang="en-US" sz="1600" b="1">
                <a:solidFill>
                  <a:srgbClr val="3366FF"/>
                </a:solidFill>
                <a:latin typeface="Helvetica" charset="0"/>
                <a:ea typeface="MS PGothic" charset="0"/>
              </a:rPr>
              <a:t>Capability list </a:t>
            </a:r>
            <a:r>
              <a:rPr lang="en-US" sz="1600">
                <a:latin typeface="Helvetica" charset="0"/>
                <a:ea typeface="MS PGothic" charset="0"/>
              </a:rPr>
              <a:t>for domain is list of objects together with operations allows on them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Object represented by its name or address, called a </a:t>
            </a:r>
            <a:r>
              <a:rPr lang="en-US" sz="1600" b="1">
                <a:solidFill>
                  <a:srgbClr val="3366FF"/>
                </a:solidFill>
                <a:latin typeface="Helvetica" charset="0"/>
                <a:ea typeface="MS PGothic" charset="0"/>
              </a:rPr>
              <a:t>capability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Execute operation M on object O</a:t>
            </a:r>
            <a:r>
              <a:rPr lang="en-US" sz="1600" baseline="-25000">
                <a:latin typeface="Helvetica" charset="0"/>
                <a:ea typeface="MS PGothic" charset="0"/>
              </a:rPr>
              <a:t>j</a:t>
            </a:r>
            <a:r>
              <a:rPr lang="en-US" sz="1600">
                <a:latin typeface="Helvetica" charset="0"/>
                <a:ea typeface="MS PGothic" charset="0"/>
              </a:rPr>
              <a:t>, process requests operation and specifies capability as parameter</a:t>
            </a: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Possession of capability means access is allowed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Capability list associated with domain but never directly accessible by domain</a:t>
            </a: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Rather, protected object, maintained by OS and accessed indirectly</a:t>
            </a: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Like a </a:t>
            </a:r>
            <a:r>
              <a:rPr lang="ja-JP" altLang="en-US" sz="1600">
                <a:latin typeface="Helvetica" charset="0"/>
                <a:ea typeface="MS PGothic" charset="0"/>
              </a:rPr>
              <a:t>“</a:t>
            </a:r>
            <a:r>
              <a:rPr lang="en-US" altLang="ja-JP" sz="1600">
                <a:latin typeface="Helvetica" charset="0"/>
                <a:ea typeface="MS PGothic" charset="0"/>
              </a:rPr>
              <a:t>secure pointer</a:t>
            </a:r>
            <a:r>
              <a:rPr lang="ja-JP" altLang="en-US" sz="1600">
                <a:latin typeface="Helvetica" charset="0"/>
                <a:ea typeface="MS PGothic" charset="0"/>
              </a:rPr>
              <a:t>”</a:t>
            </a:r>
            <a:endParaRPr lang="en-US" altLang="ja-JP" sz="1600">
              <a:latin typeface="Helvetica" charset="0"/>
              <a:ea typeface="MS PGothic" charset="0"/>
            </a:endParaRP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Idea can be extended up to applications</a:t>
            </a:r>
          </a:p>
          <a:p>
            <a:endParaRPr lang="en-US" sz="140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D9-9BEA-E646-9223-2D294ACE43E5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2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Implementation of Access Matrix (Cont.)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Option </a:t>
            </a:r>
            <a:r>
              <a:rPr lang="en-US" dirty="0">
                <a:latin typeface="Helvetica" charset="0"/>
                <a:ea typeface="MS PGothic" charset="0"/>
              </a:rPr>
              <a:t>4 – Lock-key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Compromise between access lists and capability lists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object has list of unique bit patterns,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locks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domain </a:t>
            </a:r>
            <a:r>
              <a:rPr lang="en-US" dirty="0" smtClean="0">
                <a:latin typeface="Helvetica" charset="0"/>
                <a:ea typeface="MS PGothic" charset="0"/>
              </a:rPr>
              <a:t>has </a:t>
            </a:r>
            <a:r>
              <a:rPr lang="en-US" dirty="0">
                <a:latin typeface="Helvetica" charset="0"/>
                <a:ea typeface="MS PGothic" charset="0"/>
              </a:rPr>
              <a:t>list of unique bit patterns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keys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 in a domain can only access object if domain has key that matches one of the locks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94A-C935-CC4D-A1FB-F3FFA666AC0F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3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Comparison of Implementations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Many trade-offs to consider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Global table is simple, but can be large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Access lists correspond to needs of users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Determining set of access rights for domain non-localized so difficult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Every access to an object must be checked</a:t>
            </a:r>
          </a:p>
          <a:p>
            <a:pPr lvl="3"/>
            <a:r>
              <a:rPr lang="en-US" dirty="0">
                <a:latin typeface="Helvetica" charset="0"/>
                <a:ea typeface="MS PGothic" charset="0"/>
              </a:rPr>
              <a:t>Many objects and access rights -&gt; slow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Capability lists useful for localizing information for a given process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But revocation capabilities can be inefficient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Lock-key effective and flexible, keys can be passed freely from domain to domain, easy revocation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5BB-6E6B-4640-899A-4DBC8EE62704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Remote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on one machine calling procedure on another</a:t>
            </a:r>
          </a:p>
          <a:p>
            <a:r>
              <a:rPr lang="en-US" dirty="0" smtClean="0"/>
              <a:t>Makes IPC appear like function call</a:t>
            </a:r>
          </a:p>
          <a:p>
            <a:pPr lvl="1"/>
            <a:r>
              <a:rPr lang="en-US" dirty="0" smtClean="0"/>
              <a:t>Client sending request </a:t>
            </a:r>
            <a:r>
              <a:rPr lang="en-US" dirty="0" smtClean="0">
                <a:sym typeface="Wingdings"/>
              </a:rPr>
              <a:t> function call</a:t>
            </a:r>
          </a:p>
          <a:p>
            <a:pPr lvl="1"/>
            <a:r>
              <a:rPr lang="en-US" dirty="0" smtClean="0">
                <a:sym typeface="Wingdings"/>
              </a:rPr>
              <a:t>Client receiving response  function return</a:t>
            </a:r>
          </a:p>
          <a:p>
            <a:pPr lvl="1"/>
            <a:r>
              <a:rPr lang="en-US" dirty="0" smtClean="0">
                <a:sym typeface="Wingdings"/>
              </a:rPr>
              <a:t>Server receiving request  function invocation</a:t>
            </a:r>
          </a:p>
          <a:p>
            <a:pPr lvl="1"/>
            <a:r>
              <a:rPr lang="en-US" dirty="0" smtClean="0">
                <a:sym typeface="Wingdings"/>
              </a:rPr>
              <a:t>Server sending response  returning to caller</a:t>
            </a:r>
          </a:p>
          <a:p>
            <a:r>
              <a:rPr lang="en-US" dirty="0" smtClean="0">
                <a:sym typeface="Wingdings"/>
              </a:rPr>
              <a:t>Stub: </a:t>
            </a:r>
            <a:r>
              <a:rPr lang="en-US" dirty="0"/>
              <a:t>piece of code to convert parameters passed between client/server in </a:t>
            </a:r>
            <a:r>
              <a:rPr lang="en-US" dirty="0" smtClean="0"/>
              <a:t>RPC</a:t>
            </a:r>
          </a:p>
          <a:p>
            <a:pPr lvl="1"/>
            <a:r>
              <a:rPr lang="en-US" dirty="0" smtClean="0"/>
              <a:t>Client stub marshals parameters and sends to server</a:t>
            </a:r>
            <a:endParaRPr lang="en-US" dirty="0"/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35A-FA7C-504C-9936-61573BD5F559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Comparison of Implementations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Most systems use combination of access lists and capabilities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First access to an object -&gt; access list searched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If allowed, capability created and attached to process</a:t>
            </a:r>
          </a:p>
          <a:p>
            <a:pPr lvl="3"/>
            <a:r>
              <a:rPr lang="en-US">
                <a:latin typeface="Helvetica" charset="0"/>
                <a:ea typeface="MS PGothic" charset="0"/>
              </a:rPr>
              <a:t>Additional accesses need not be checked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After last access, capability destroyed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Consider file system with ACLs per file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243-564A-7A43-AD6B-8A4CC49AEC3A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Security </a:t>
            </a:r>
            <a:r>
              <a:rPr lang="en-US" i="1" dirty="0" smtClean="0"/>
              <a:t>(Friday, 4/21)</a:t>
            </a:r>
          </a:p>
          <a:p>
            <a:endParaRPr lang="en-US" i="1" dirty="0"/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1 due 4/26</a:t>
            </a:r>
          </a:p>
          <a:p>
            <a:pPr lvl="1"/>
            <a:r>
              <a:rPr lang="en-US" dirty="0"/>
              <a:t>Simple test programs, test outputs to be posted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07681A-5FF0-4C44-9FB7-A3A8B0DFEE2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3E7-9AEC-8849-A907-165B7EFDAB45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Distributed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build distributed applications?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Combined performance of many computers can be faster than performance of single computer</a:t>
            </a:r>
          </a:p>
          <a:p>
            <a:pPr lvl="1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Continuous service, even if some computers fail</a:t>
            </a:r>
          </a:p>
          <a:p>
            <a:pPr lvl="2"/>
            <a:r>
              <a:rPr lang="en-US" dirty="0" smtClean="0"/>
              <a:t>Preserve data, even if some storage systems fail</a:t>
            </a:r>
          </a:p>
          <a:p>
            <a:r>
              <a:rPr lang="en-US" dirty="0" smtClean="0"/>
              <a:t>Synchronization through messages</a:t>
            </a:r>
          </a:p>
          <a:p>
            <a:pPr lvl="1"/>
            <a:r>
              <a:rPr lang="en-US" dirty="0" smtClean="0"/>
              <a:t>Hardware supports atomic packet transmission</a:t>
            </a:r>
          </a:p>
          <a:p>
            <a:pPr lvl="1"/>
            <a:r>
              <a:rPr lang="en-US" dirty="0" smtClean="0"/>
              <a:t>OS reconstructs message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C31C-CEE5-A746-9495-8FA81DD0757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Distributed File System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file system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DFS</a:t>
            </a:r>
            <a:r>
              <a:rPr lang="en-US" dirty="0" smtClean="0">
                <a:latin typeface="Helvetica" charset="0"/>
                <a:ea typeface="MS PGothic" charset="0"/>
              </a:rPr>
              <a:t>) separates data storage from clients using data, but makes it look as if storage is all local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Manages </a:t>
            </a:r>
            <a:r>
              <a:rPr lang="en-US" dirty="0">
                <a:latin typeface="Helvetica" charset="0"/>
                <a:ea typeface="MS PGothic" charset="0"/>
              </a:rPr>
              <a:t>set of dispersed storage devices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Usually </a:t>
            </a:r>
            <a:r>
              <a:rPr lang="en-US" dirty="0">
                <a:latin typeface="Helvetica" charset="0"/>
                <a:ea typeface="MS PGothic" charset="0"/>
              </a:rPr>
              <a:t>a correspondence between constituent storage spaces and sets of files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Examples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AFS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Server Message Block (SMB) (used in Windows)</a:t>
            </a:r>
          </a:p>
          <a:p>
            <a:pPr lvl="1"/>
            <a:r>
              <a:rPr lang="en-US" dirty="0" err="1" smtClean="0">
                <a:latin typeface="Helvetica" charset="0"/>
                <a:ea typeface="MS PGothic" charset="0"/>
              </a:rPr>
              <a:t>Dropbox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Google Docs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WWW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292A-8D65-0447-9D38-93828AF49406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Naming and Transparency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Transparent</a:t>
            </a:r>
            <a:r>
              <a:rPr lang="en-US" dirty="0" smtClean="0">
                <a:latin typeface="Helvetica" charset="0"/>
                <a:ea typeface="MS PGothic" charset="0"/>
              </a:rPr>
              <a:t> DFS hides the location where in the network the file is stored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Naming mechanism must support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Track mapping between logical name and location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For </a:t>
            </a:r>
            <a:r>
              <a:rPr lang="en-US" dirty="0">
                <a:latin typeface="Helvetica" charset="0"/>
                <a:ea typeface="MS PGothic" charset="0"/>
              </a:rPr>
              <a:t>a file being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replicated</a:t>
            </a:r>
            <a:r>
              <a:rPr lang="en-US" dirty="0">
                <a:latin typeface="Helvetica" charset="0"/>
                <a:ea typeface="MS PGothic" charset="0"/>
              </a:rPr>
              <a:t> in several sites, </a:t>
            </a:r>
            <a:r>
              <a:rPr lang="en-US" dirty="0" smtClean="0">
                <a:latin typeface="Helvetica" charset="0"/>
                <a:ea typeface="MS PGothic" charset="0"/>
              </a:rPr>
              <a:t>mapping returns </a:t>
            </a:r>
            <a:r>
              <a:rPr lang="en-US" dirty="0">
                <a:latin typeface="Helvetica" charset="0"/>
                <a:ea typeface="MS PGothic" charset="0"/>
              </a:rPr>
              <a:t>set of </a:t>
            </a:r>
            <a:r>
              <a:rPr lang="en-US" dirty="0" smtClean="0">
                <a:latin typeface="Helvetica" charset="0"/>
                <a:ea typeface="MS PGothic" charset="0"/>
              </a:rPr>
              <a:t>replicas’ locations</a:t>
            </a:r>
          </a:p>
          <a:p>
            <a:pPr lvl="1"/>
            <a:r>
              <a:rPr lang="en-US" altLang="ja-JP" dirty="0" smtClean="0">
                <a:latin typeface="Helvetica" charset="0"/>
                <a:ea typeface="MS PGothic" charset="0"/>
              </a:rPr>
              <a:t>Existence </a:t>
            </a:r>
            <a:r>
              <a:rPr lang="en-US" altLang="ja-JP" dirty="0">
                <a:latin typeface="Helvetica" charset="0"/>
                <a:ea typeface="MS PGothic" charset="0"/>
              </a:rPr>
              <a:t>of multiple copies and their </a:t>
            </a:r>
            <a:r>
              <a:rPr lang="en-US" altLang="ja-JP" dirty="0" smtClean="0">
                <a:latin typeface="Helvetica" charset="0"/>
                <a:ea typeface="MS PGothic" charset="0"/>
              </a:rPr>
              <a:t>locations </a:t>
            </a:r>
            <a:r>
              <a:rPr lang="en-US" altLang="ja-JP" dirty="0">
                <a:latin typeface="Helvetica" charset="0"/>
                <a:ea typeface="MS PGothic" charset="0"/>
              </a:rPr>
              <a:t>are </a:t>
            </a:r>
            <a:r>
              <a:rPr lang="en-US" altLang="ja-JP" dirty="0" smtClean="0">
                <a:latin typeface="Helvetica" charset="0"/>
                <a:ea typeface="MS PGothic" charset="0"/>
              </a:rPr>
              <a:t>hidden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Why store multiple copies?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Reliability/availability—more sites used in DFS, higher likelihood of server failure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A956-933C-9645-B011-D82913DFA4C3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Remote File Access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Remote-service mechanism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one transfer </a:t>
            </a:r>
            <a:r>
              <a:rPr lang="en-US" dirty="0" smtClean="0">
                <a:latin typeface="Helvetica" charset="0"/>
                <a:ea typeface="MS PGothic" charset="0"/>
              </a:rPr>
              <a:t>approach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Basic implementation: classic client-server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Each file request goes to server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What’s problem?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Performance—server/network becomes bottleneck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Reduce network traffic </a:t>
            </a:r>
            <a:r>
              <a:rPr lang="en-US" dirty="0" smtClean="0">
                <a:latin typeface="Helvetica" charset="0"/>
                <a:ea typeface="MS PGothic" charset="0"/>
              </a:rPr>
              <a:t>caching recently </a:t>
            </a:r>
            <a:r>
              <a:rPr lang="en-US" dirty="0">
                <a:latin typeface="Helvetica" charset="0"/>
                <a:ea typeface="MS PGothic" charset="0"/>
              </a:rPr>
              <a:t>accessed </a:t>
            </a:r>
            <a:r>
              <a:rPr lang="en-US" dirty="0" smtClean="0">
                <a:latin typeface="Helvetica" charset="0"/>
                <a:ea typeface="MS PGothic" charset="0"/>
              </a:rPr>
              <a:t>blocks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If </a:t>
            </a:r>
            <a:r>
              <a:rPr lang="en-US" dirty="0">
                <a:latin typeface="Helvetica" charset="0"/>
                <a:ea typeface="MS PGothic" charset="0"/>
              </a:rPr>
              <a:t>needed data not </a:t>
            </a:r>
            <a:r>
              <a:rPr lang="en-US" dirty="0" smtClean="0">
                <a:latin typeface="Helvetica" charset="0"/>
                <a:ea typeface="MS PGothic" charset="0"/>
              </a:rPr>
              <a:t>cached, </a:t>
            </a:r>
            <a:r>
              <a:rPr lang="en-US" dirty="0">
                <a:latin typeface="Helvetica" charset="0"/>
                <a:ea typeface="MS PGothic" charset="0"/>
              </a:rPr>
              <a:t>copy </a:t>
            </a:r>
            <a:r>
              <a:rPr lang="en-US" dirty="0" smtClean="0">
                <a:latin typeface="Helvetica" charset="0"/>
                <a:ea typeface="MS PGothic" charset="0"/>
              </a:rPr>
              <a:t>brought </a:t>
            </a:r>
            <a:r>
              <a:rPr lang="en-US" dirty="0">
                <a:latin typeface="Helvetica" charset="0"/>
                <a:ea typeface="MS PGothic" charset="0"/>
              </a:rPr>
              <a:t>from </a:t>
            </a:r>
            <a:r>
              <a:rPr lang="en-US" dirty="0" smtClean="0">
                <a:latin typeface="Helvetica" charset="0"/>
                <a:ea typeface="MS PGothic" charset="0"/>
              </a:rPr>
              <a:t>server </a:t>
            </a:r>
            <a:r>
              <a:rPr lang="en-US" dirty="0">
                <a:latin typeface="Helvetica" charset="0"/>
                <a:ea typeface="MS PGothic" charset="0"/>
              </a:rPr>
              <a:t>to the user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Accesses are performed on the cached copy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Files identified with one master copy residing at the server machine, but copies of </a:t>
            </a:r>
            <a:r>
              <a:rPr lang="en-US" dirty="0" smtClean="0">
                <a:latin typeface="Helvetica" charset="0"/>
                <a:ea typeface="MS PGothic" charset="0"/>
              </a:rPr>
              <a:t>file </a:t>
            </a:r>
            <a:r>
              <a:rPr lang="en-US" dirty="0">
                <a:latin typeface="Helvetica" charset="0"/>
                <a:ea typeface="MS PGothic" charset="0"/>
              </a:rPr>
              <a:t>are scattered in different </a:t>
            </a:r>
            <a:r>
              <a:rPr lang="en-US" dirty="0" smtClean="0">
                <a:latin typeface="Helvetica" charset="0"/>
                <a:ea typeface="MS PGothic" charset="0"/>
              </a:rPr>
              <a:t>caches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C302-FFEE-374D-9719-2665E727539D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Cache Update Policy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Write-through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– write data through to disk as soon as they are placed on any cache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Reliable, but poor performance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Delayed-write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write-back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– modifications written to the cache and then written through to the server later</a:t>
            </a:r>
          </a:p>
          <a:p>
            <a:pPr lvl="1"/>
            <a:r>
              <a:rPr lang="en-US" sz="1600" dirty="0" smtClean="0">
                <a:latin typeface="Helvetica" charset="0"/>
                <a:ea typeface="MS PGothic" charset="0"/>
              </a:rPr>
              <a:t>Write </a:t>
            </a:r>
            <a:r>
              <a:rPr lang="en-US" sz="1600" dirty="0">
                <a:latin typeface="Helvetica" charset="0"/>
                <a:ea typeface="MS PGothic" charset="0"/>
              </a:rPr>
              <a:t>accesses complete quickly; some data may be overwritten before they are written back, and so need never be written at all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Poor reliability; unwritten data will be lost whenever a user machine crashes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Variation – scan cache at regular intervals and flush blocks that have been modified since the last scan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Variation –</a:t>
            </a:r>
            <a:r>
              <a:rPr lang="en-US" sz="1600" b="1" dirty="0">
                <a:latin typeface="Helvetica" charset="0"/>
                <a:ea typeface="MS PGothic" charset="0"/>
              </a:rPr>
              <a:t> 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write-on-close</a:t>
            </a:r>
            <a:r>
              <a:rPr lang="en-US" sz="1600" dirty="0">
                <a:latin typeface="Helvetica" charset="0"/>
                <a:ea typeface="MS PGothic" charset="0"/>
              </a:rPr>
              <a:t>, writes data back to the server when the file is closed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Best for files that are open for long periods and frequently modified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FD0B-4A07-214B-A860-766AE16F62D5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Consistency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Is locally cached copy of the data consistent with the master copy</a:t>
            </a:r>
            <a:r>
              <a:rPr lang="en-US" dirty="0" smtClean="0">
                <a:latin typeface="Helvetica" charset="0"/>
                <a:ea typeface="MS PGothic" charset="0"/>
              </a:rPr>
              <a:t>?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Client/server can initiate periodic check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Client tracks state of its copies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76600"/>
            <a:ext cx="4624754" cy="27432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9F5B-1B9C-4A4B-A5FB-E087C1A20DE8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20135</TotalTime>
  <Words>1917</Words>
  <Application>Microsoft Office PowerPoint</Application>
  <PresentationFormat>On-screen Show (4:3)</PresentationFormat>
  <Paragraphs>332</Paragraphs>
  <Slides>32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Edge</vt:lpstr>
      <vt:lpstr>EECE.4810/EECE.5730 Operating Systems</vt:lpstr>
      <vt:lpstr>Lecture outline</vt:lpstr>
      <vt:lpstr>Review: Remote procedure call</vt:lpstr>
      <vt:lpstr>Review: Distributed applications</vt:lpstr>
      <vt:lpstr>Distributed File System</vt:lpstr>
      <vt:lpstr>Naming and Transparency</vt:lpstr>
      <vt:lpstr>Remote File Access </vt:lpstr>
      <vt:lpstr>Cache Update Policy</vt:lpstr>
      <vt:lpstr>Consistency</vt:lpstr>
      <vt:lpstr>Goals of Protection</vt:lpstr>
      <vt:lpstr>Principles of Protection</vt:lpstr>
      <vt:lpstr>Principles of Protection (Cont.)</vt:lpstr>
      <vt:lpstr>Domain Structure</vt:lpstr>
      <vt:lpstr>Domain Implementation (UNIX)</vt:lpstr>
      <vt:lpstr>Domain Implementation (Multics)</vt:lpstr>
      <vt:lpstr>Multics Benefits and Limits</vt:lpstr>
      <vt:lpstr>Access Matrix</vt:lpstr>
      <vt:lpstr>Use of Access Matrix</vt:lpstr>
      <vt:lpstr>Use of Access Matrix (Cont.)</vt:lpstr>
      <vt:lpstr>Access Matrix of Figure A with Domains as Objects</vt:lpstr>
      <vt:lpstr>Access Matrix with Copy Rights</vt:lpstr>
      <vt:lpstr>Access Matrix With Owner Rights</vt:lpstr>
      <vt:lpstr>Control rights</vt:lpstr>
      <vt:lpstr>Implementation of Access Matrix</vt:lpstr>
      <vt:lpstr>Implementation of Access Matrix (Cont.)</vt:lpstr>
      <vt:lpstr>Implementation of Access Matrix (Cont.)</vt:lpstr>
      <vt:lpstr>Implementation of Access Matrix (Cont.)</vt:lpstr>
      <vt:lpstr>Implementation of Access Matrix (Cont.)</vt:lpstr>
      <vt:lpstr>Comparison of Implementations</vt:lpstr>
      <vt:lpstr>Comparison of Implementations (Cont.)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4731</cp:revision>
  <cp:lastPrinted>2017-04-19T12:55:17Z</cp:lastPrinted>
  <dcterms:created xsi:type="dcterms:W3CDTF">2006-04-03T05:03:01Z</dcterms:created>
  <dcterms:modified xsi:type="dcterms:W3CDTF">2017-04-19T18:38:18Z</dcterms:modified>
</cp:coreProperties>
</file>