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846" r:id="rId4"/>
    <p:sldId id="817" r:id="rId5"/>
    <p:sldId id="824" r:id="rId6"/>
    <p:sldId id="828" r:id="rId7"/>
    <p:sldId id="829" r:id="rId8"/>
    <p:sldId id="830" r:id="rId9"/>
    <p:sldId id="836" r:id="rId10"/>
    <p:sldId id="857" r:id="rId11"/>
    <p:sldId id="858" r:id="rId12"/>
    <p:sldId id="859" r:id="rId13"/>
    <p:sldId id="861" r:id="rId14"/>
    <p:sldId id="862" r:id="rId15"/>
    <p:sldId id="863" r:id="rId16"/>
    <p:sldId id="864" r:id="rId17"/>
    <p:sldId id="865" r:id="rId18"/>
    <p:sldId id="866" r:id="rId19"/>
    <p:sldId id="867" r:id="rId20"/>
    <p:sldId id="868" r:id="rId21"/>
    <p:sldId id="869" r:id="rId22"/>
    <p:sldId id="870" r:id="rId23"/>
    <p:sldId id="873" r:id="rId24"/>
    <p:sldId id="874" r:id="rId25"/>
    <p:sldId id="875" r:id="rId26"/>
    <p:sldId id="876" r:id="rId27"/>
    <p:sldId id="877" r:id="rId28"/>
    <p:sldId id="879" r:id="rId29"/>
    <p:sldId id="880" r:id="rId30"/>
    <p:sldId id="881" r:id="rId31"/>
    <p:sldId id="882" r:id="rId32"/>
    <p:sldId id="883" r:id="rId33"/>
    <p:sldId id="885" r:id="rId34"/>
    <p:sldId id="886" r:id="rId35"/>
    <p:sldId id="887" r:id="rId36"/>
    <p:sldId id="889" r:id="rId37"/>
    <p:sldId id="890" r:id="rId38"/>
    <p:sldId id="891" r:id="rId39"/>
    <p:sldId id="892" r:id="rId40"/>
    <p:sldId id="893" r:id="rId41"/>
    <p:sldId id="894" r:id="rId42"/>
    <p:sldId id="895" r:id="rId43"/>
    <p:sldId id="896" r:id="rId44"/>
    <p:sldId id="620" r:id="rId45"/>
    <p:sldId id="547" r:id="rId4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67" autoAdjust="0"/>
    <p:restoredTop sz="89537" autoAdjust="0"/>
  </p:normalViewPr>
  <p:slideViewPr>
    <p:cSldViewPr>
      <p:cViewPr>
        <p:scale>
          <a:sx n="80" d="100"/>
          <a:sy n="80" d="100"/>
        </p:scale>
        <p:origin x="-810" y="6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9C6A9979-7D8B-DB4C-A2F8-DE23304999EC}" type="slidenum">
              <a:rPr lang="en-US" sz="1300">
                <a:latin typeface="Helvetica" charset="0"/>
              </a:rPr>
              <a:pPr/>
              <a:t>13</a:t>
            </a:fld>
            <a:endParaRPr lang="en-US" sz="1300">
              <a:latin typeface="Helvetica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A5556B17-2D74-FA4C-98F4-A21C25D5D226}" type="slidenum">
              <a:rPr lang="en-US" sz="1300">
                <a:latin typeface="Helvetica" charset="0"/>
              </a:rPr>
              <a:pPr/>
              <a:t>14</a:t>
            </a:fld>
            <a:endParaRPr lang="en-US" sz="1300">
              <a:latin typeface="Helvetica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414E62E-811F-9F45-8A0F-B31249C3D662}" type="slidenum">
              <a:rPr lang="en-US" sz="1300">
                <a:latin typeface="Helvetica" charset="0"/>
              </a:rPr>
              <a:pPr/>
              <a:t>16</a:t>
            </a:fld>
            <a:endParaRPr lang="en-US" sz="1300">
              <a:latin typeface="Helvetica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286D8F5-0A66-AF46-89E1-0CB85DBA5BD4}" type="slidenum">
              <a:rPr lang="en-US" sz="1300">
                <a:latin typeface="Helvetica" charset="0"/>
              </a:rPr>
              <a:pPr/>
              <a:t>17</a:t>
            </a:fld>
            <a:endParaRPr lang="en-US" sz="1300">
              <a:latin typeface="Helvetica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12413868-5B53-0A43-8AD9-00F8B9F0B9D4}" type="slidenum">
              <a:rPr lang="en-US" sz="1300">
                <a:latin typeface="Helvetica" charset="0"/>
              </a:rPr>
              <a:pPr/>
              <a:t>18</a:t>
            </a:fld>
            <a:endParaRPr lang="en-US" sz="1300">
              <a:latin typeface="Helvetica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B987E43A-4770-C84A-87A9-3F9729BEDD0F}" type="slidenum">
              <a:rPr lang="en-US" sz="1300">
                <a:latin typeface="Helvetica" charset="0"/>
              </a:rPr>
              <a:pPr/>
              <a:t>19</a:t>
            </a:fld>
            <a:endParaRPr lang="en-US" sz="1300">
              <a:latin typeface="Helvetica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AEE127F-5704-0C4B-B4A1-7D3A2CACEBDE}" type="slidenum">
              <a:rPr lang="en-US" sz="1300">
                <a:latin typeface="Helvetica" charset="0"/>
              </a:rPr>
              <a:pPr/>
              <a:t>21</a:t>
            </a:fld>
            <a:endParaRPr lang="en-US" sz="1300">
              <a:latin typeface="Helvetica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A719E6AA-FE1A-6B4A-9497-1EFB618AEE45}" type="slidenum">
              <a:rPr lang="en-US" sz="1300">
                <a:latin typeface="Helvetica" charset="0"/>
              </a:rPr>
              <a:pPr/>
              <a:t>22</a:t>
            </a:fld>
            <a:endParaRPr lang="en-US" sz="1300">
              <a:latin typeface="Helvetica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E58DF525-7D88-2740-AD2F-169EC6ABC934}" type="slidenum">
              <a:rPr lang="en-US" sz="1300">
                <a:latin typeface="Helvetica" charset="0"/>
              </a:rPr>
              <a:pPr/>
              <a:t>23</a:t>
            </a:fld>
            <a:endParaRPr lang="en-US" sz="1300">
              <a:latin typeface="Helvetica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F09FB28-ACF3-EC40-AF9D-96F4476A6967}" type="slidenum">
              <a:rPr lang="en-US" sz="1300">
                <a:latin typeface="Helvetica" charset="0"/>
              </a:rPr>
              <a:pPr/>
              <a:t>24</a:t>
            </a:fld>
            <a:endParaRPr lang="en-US" sz="1300">
              <a:latin typeface="Helvetica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00AB7DE-7250-604E-B167-5EB463B84987}" type="slidenum">
              <a:rPr lang="en-US">
                <a:latin typeface="Helvetica" charset="0"/>
              </a:rPr>
              <a:pPr/>
              <a:t>3</a:t>
            </a:fld>
            <a:endParaRPr lang="en-US">
              <a:latin typeface="Helvetica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3F97CD5B-A568-5047-8C24-342F8458EB37}" type="slidenum">
              <a:rPr lang="en-US" sz="1300">
                <a:latin typeface="Helvetica" charset="0"/>
              </a:rPr>
              <a:pPr/>
              <a:t>25</a:t>
            </a:fld>
            <a:endParaRPr lang="en-US" sz="1300">
              <a:latin typeface="Helvetica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D5F8212-DA8E-2D40-8C2B-F2B53E7F0709}" type="slidenum">
              <a:rPr lang="en-US" sz="1300">
                <a:latin typeface="Helvetica" charset="0"/>
              </a:rPr>
              <a:pPr/>
              <a:t>28</a:t>
            </a:fld>
            <a:endParaRPr lang="en-US" sz="1300">
              <a:latin typeface="Helvetica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E1FE9776-F4A4-6041-8F56-F1C71BE4D1FA}" type="slidenum">
              <a:rPr lang="en-US" sz="1300">
                <a:latin typeface="Helvetica" charset="0"/>
              </a:rPr>
              <a:pPr/>
              <a:t>30</a:t>
            </a:fld>
            <a:endParaRPr lang="en-US" sz="1300">
              <a:latin typeface="Helvetica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2E3F22E8-9B20-6840-AE69-231CAC87D0B1}" type="slidenum">
              <a:rPr lang="en-US" sz="1300">
                <a:latin typeface="Helvetica" charset="0"/>
              </a:rPr>
              <a:pPr/>
              <a:t>31</a:t>
            </a:fld>
            <a:endParaRPr lang="en-US" sz="1300">
              <a:latin typeface="Helvetica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E6E48BE-50FB-EF49-9CF0-6ECCCCACA07C}" type="slidenum">
              <a:rPr lang="en-US" sz="1300">
                <a:latin typeface="Helvetica" charset="0"/>
              </a:rPr>
              <a:pPr/>
              <a:t>32</a:t>
            </a:fld>
            <a:endParaRPr lang="en-US" sz="1300">
              <a:latin typeface="Helvetica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605B270-D3D0-4846-89FE-A6CE9555DBB2}" type="slidenum">
              <a:rPr lang="en-US" sz="1300">
                <a:latin typeface="Helvetica" charset="0"/>
              </a:rPr>
              <a:pPr/>
              <a:t>33</a:t>
            </a:fld>
            <a:endParaRPr lang="en-US" sz="1300">
              <a:latin typeface="Helvetica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BABF2541-0040-644A-84D8-BE1CBE1D367C}" type="slidenum">
              <a:rPr lang="en-US" sz="1300">
                <a:latin typeface="Helvetica" charset="0"/>
              </a:rPr>
              <a:pPr/>
              <a:t>34</a:t>
            </a:fld>
            <a:endParaRPr lang="en-US" sz="1300">
              <a:latin typeface="Helvetica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A2CFA6AD-F174-F948-81AF-838F9127030F}" type="slidenum">
              <a:rPr lang="en-US" sz="1300">
                <a:latin typeface="Helvetica" charset="0"/>
              </a:rPr>
              <a:pPr/>
              <a:t>35</a:t>
            </a:fld>
            <a:endParaRPr lang="en-US" sz="1300">
              <a:latin typeface="Helvetica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3849E3B8-7908-1042-8D6B-FFD43784587A}" type="slidenum">
              <a:rPr lang="en-US" sz="1300">
                <a:latin typeface="Helvetica" charset="0"/>
              </a:rPr>
              <a:pPr/>
              <a:t>36</a:t>
            </a:fld>
            <a:endParaRPr lang="en-US" sz="1300">
              <a:latin typeface="Helvetica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E83FE015-AC7F-0D49-A444-7DF4DF562FCF}" type="slidenum">
              <a:rPr lang="en-US" sz="1300">
                <a:latin typeface="Helvetica" charset="0"/>
              </a:rPr>
              <a:pPr/>
              <a:t>37</a:t>
            </a:fld>
            <a:endParaRPr lang="en-US" sz="1300">
              <a:latin typeface="Helvetica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59C8990-1BB3-984C-83FA-BD2C45FC9FB7}" type="slidenum">
              <a:rPr lang="en-US" sz="1300">
                <a:latin typeface="Helvetica" charset="0"/>
              </a:rPr>
              <a:pPr/>
              <a:t>4</a:t>
            </a:fld>
            <a:endParaRPr lang="en-US" sz="1300">
              <a:latin typeface="Helvetica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D0F7304-E00A-414E-83EA-BFCAEB0AA1D5}" type="slidenum">
              <a:rPr lang="en-US" sz="1300">
                <a:latin typeface="Helvetica" charset="0"/>
              </a:rPr>
              <a:pPr/>
              <a:t>38</a:t>
            </a:fld>
            <a:endParaRPr lang="en-US" sz="1300">
              <a:latin typeface="Helvetica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828FC55-CA01-3A46-96BE-905C1375FF68}" type="slidenum">
              <a:rPr lang="en-US" sz="1300">
                <a:latin typeface="Helvetica" charset="0"/>
              </a:rPr>
              <a:pPr/>
              <a:t>39</a:t>
            </a:fld>
            <a:endParaRPr lang="en-US" sz="1300">
              <a:latin typeface="Helvetica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CC777F9A-D435-2F4A-BBA4-AFBF23E0B7C2}" type="slidenum">
              <a:rPr lang="en-US" sz="1300">
                <a:latin typeface="Helvetica" charset="0"/>
              </a:rPr>
              <a:pPr/>
              <a:t>40</a:t>
            </a:fld>
            <a:endParaRPr lang="en-US" sz="1300">
              <a:latin typeface="Helvetica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23046FA-CE11-5948-B77D-347458CCF264}" type="slidenum">
              <a:rPr lang="en-US" sz="1300">
                <a:latin typeface="Helvetica" charset="0"/>
              </a:rPr>
              <a:pPr/>
              <a:t>41</a:t>
            </a:fld>
            <a:endParaRPr lang="en-US" sz="1300">
              <a:latin typeface="Helvetica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D5209FE-7F4D-434D-AA75-03E5BD0B24D9}" type="slidenum">
              <a:rPr lang="en-US" sz="1300">
                <a:latin typeface="Helvetica" charset="0"/>
              </a:rPr>
              <a:pPr/>
              <a:t>42</a:t>
            </a:fld>
            <a:endParaRPr lang="en-US" sz="1300">
              <a:latin typeface="Helvetica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15E01FE-A244-8C46-89E8-548F0019D7E7}" type="slidenum">
              <a:rPr lang="en-US" sz="1300">
                <a:latin typeface="Helvetica" charset="0"/>
              </a:rPr>
              <a:pPr/>
              <a:t>43</a:t>
            </a:fld>
            <a:endParaRPr lang="en-US" sz="1300">
              <a:latin typeface="Helvetica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E4E139C3-B637-CD44-B711-F7DE01638B35}" type="slidenum">
              <a:rPr lang="en-US" sz="1300">
                <a:latin typeface="Helvetica" charset="0"/>
              </a:rPr>
              <a:pPr/>
              <a:t>5</a:t>
            </a:fld>
            <a:endParaRPr lang="en-US" sz="1300">
              <a:latin typeface="Helvetica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EBD3B873-6D04-0241-878F-55202E6F1812}" type="slidenum">
              <a:rPr lang="en-US" sz="1300">
                <a:latin typeface="Helvetica" charset="0"/>
              </a:rPr>
              <a:pPr/>
              <a:t>6</a:t>
            </a:fld>
            <a:endParaRPr lang="en-US" sz="1300">
              <a:latin typeface="Helvetica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20CD8C9-6D70-A143-9563-CDC02D5A72D1}" type="slidenum">
              <a:rPr lang="en-US" sz="1300">
                <a:latin typeface="Helvetica" charset="0"/>
              </a:rPr>
              <a:pPr/>
              <a:t>7</a:t>
            </a:fld>
            <a:endParaRPr lang="en-US" sz="1300">
              <a:latin typeface="Helvetica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CA7F33A-3EFC-8E4F-BD6A-60AD385CC0F2}" type="slidenum">
              <a:rPr lang="en-US" sz="1300">
                <a:latin typeface="Helvetica" charset="0"/>
              </a:rPr>
              <a:pPr/>
              <a:t>8</a:t>
            </a:fld>
            <a:endParaRPr lang="en-US" sz="1300">
              <a:latin typeface="Helvetica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37A77812-E2E1-4A44-85C4-62BBC9420F77}" type="slidenum">
              <a:rPr lang="en-US" sz="1300">
                <a:latin typeface="Helvetica" charset="0"/>
              </a:rPr>
              <a:pPr/>
              <a:t>10</a:t>
            </a:fld>
            <a:endParaRPr lang="en-US" sz="1300">
              <a:latin typeface="Helvetica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BB2174E3-C890-8B40-84F5-03E95EA8F1A8}" type="slidenum">
              <a:rPr lang="en-US" sz="1300">
                <a:latin typeface="Helvetica" charset="0"/>
              </a:rPr>
              <a:pPr/>
              <a:t>11</a:t>
            </a:fld>
            <a:endParaRPr lang="en-US" sz="1300">
              <a:latin typeface="Helvetica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C77D1-5D1A-D047-B604-924CCDBE9CD9}" type="datetime1">
              <a:rPr lang="en-US" smtClean="0"/>
              <a:t>4/21/2017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D56AB7-6DFD-734F-B86C-76B150098C56}" type="datetime1">
              <a:rPr lang="en-US" smtClean="0"/>
              <a:t>4/21/2017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4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4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1ECEE7-48A4-9441-B418-8B2EDFA1D389}" type="datetime1">
              <a:rPr lang="en-US" smtClean="0"/>
              <a:t>4/21/2017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4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A451F0-B67D-7145-BF0B-BE56801F8FBC}" type="datetime1">
              <a:rPr lang="en-US" smtClean="0"/>
              <a:t>4/21/2017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1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793DB5-1D48-E54C-95FD-69928AC91288}" type="datetime1">
              <a:rPr lang="en-US" smtClean="0"/>
              <a:t>4/21/2017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D28BAF-2B8B-0548-8DB8-66D43C42113E}" type="datetime1">
              <a:rPr lang="en-US" smtClean="0"/>
              <a:t>4/21/2017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B6BDBF-0F44-3145-8670-BF4A330918B4}" type="datetime1">
              <a:rPr lang="en-US" smtClean="0"/>
              <a:t>4/21/2017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1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1FBF7D-DC61-9544-B0E6-44A363816098}" type="datetime1">
              <a:rPr lang="en-US" smtClean="0"/>
              <a:t>4/21/2017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2799E8-7465-8348-AF86-4490A1798031}" type="datetime1">
              <a:rPr lang="en-US" smtClean="0"/>
              <a:t>4/21/2017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2EFCF-9CF7-4949-B182-05C33A2FD4CE}" type="datetime1">
              <a:rPr lang="en-US" smtClean="0"/>
              <a:t>4/21/2017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454D43-4C15-4448-80A0-29F3E9C9AC38}" type="datetime1">
              <a:rPr lang="en-US" smtClean="0"/>
              <a:t>4/21/2017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47B5EE-9392-8747-893C-50878F2A1B78}" type="datetime1">
              <a:rPr lang="en-US" smtClean="0"/>
              <a:t>4/21/2017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070033-83EC-F84D-9710-69C117D7CF69}" type="datetime1">
              <a:rPr lang="en-US" smtClean="0"/>
              <a:t>4/21/2017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4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1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FA715411-A8CE-8341-BF1C-2A4161B47F0B}" type="datetime1">
              <a:rPr lang="en-US" smtClean="0"/>
              <a:t>4/21/2017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22: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Security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The Security Problem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Protection: internal problem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Security: external problem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System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secure</a:t>
            </a:r>
            <a:r>
              <a:rPr lang="en-US" dirty="0">
                <a:latin typeface="Helvetica" charset="0"/>
                <a:ea typeface="MS PGothic" charset="0"/>
              </a:rPr>
              <a:t> if resources used and accessed as intended under all circumstances</a:t>
            </a:r>
          </a:p>
          <a:p>
            <a:r>
              <a:rPr lang="en-US" b="1" dirty="0" smtClean="0">
                <a:solidFill>
                  <a:srgbClr val="3366FF"/>
                </a:solidFill>
                <a:latin typeface="Helvetica" charset="0"/>
                <a:ea typeface="MS PGothic" charset="0"/>
              </a:rPr>
              <a:t>Intruders</a:t>
            </a:r>
            <a:r>
              <a:rPr lang="en-US" dirty="0" smtClean="0">
                <a:latin typeface="Helvetica" charset="0"/>
                <a:ea typeface="MS PGothic" charset="0"/>
              </a:rPr>
              <a:t> attempt </a:t>
            </a:r>
            <a:r>
              <a:rPr lang="en-US" dirty="0">
                <a:latin typeface="Helvetica" charset="0"/>
                <a:ea typeface="MS PGothic" charset="0"/>
              </a:rPr>
              <a:t>to breach security</a:t>
            </a: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Threat </a:t>
            </a:r>
            <a:r>
              <a:rPr lang="en-US" dirty="0">
                <a:latin typeface="Helvetica" charset="0"/>
                <a:ea typeface="MS PGothic" charset="0"/>
              </a:rPr>
              <a:t>is potential security violation</a:t>
            </a: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Attack</a:t>
            </a:r>
            <a:r>
              <a:rPr lang="en-US" dirty="0">
                <a:latin typeface="Helvetica" charset="0"/>
                <a:ea typeface="MS PGothic" charset="0"/>
              </a:rPr>
              <a:t> is attempt to breach security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Attack can be accidental or malicious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Protection mechanisms handle (most) accidental misuse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7956-6E2D-6240-A972-AB230B0506C7}" type="datetime1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0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Security Violation Categories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latin typeface="Helvetica" charset="0"/>
                <a:ea typeface="MS PGothic" charset="0"/>
              </a:rPr>
              <a:t>Breach of confidentiality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Unauthorized reading of </a:t>
            </a:r>
            <a:r>
              <a:rPr lang="en-US" dirty="0" smtClean="0">
                <a:latin typeface="Helvetica" charset="0"/>
                <a:ea typeface="MS PGothic" charset="0"/>
              </a:rPr>
              <a:t>data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Example: credit-card/identity theft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b="1" dirty="0">
                <a:latin typeface="Helvetica" charset="0"/>
                <a:ea typeface="MS PGothic" charset="0"/>
              </a:rPr>
              <a:t>Breach of integrity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Unauthorized modification of </a:t>
            </a:r>
            <a:r>
              <a:rPr lang="en-US" dirty="0" smtClean="0">
                <a:latin typeface="Helvetica" charset="0"/>
                <a:ea typeface="MS PGothic" charset="0"/>
              </a:rPr>
              <a:t>data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Example: modified source code for commercial app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b="1" dirty="0">
                <a:latin typeface="Helvetica" charset="0"/>
                <a:ea typeface="MS PGothic" charset="0"/>
              </a:rPr>
              <a:t>Breach of availability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Unauthorized destruction of </a:t>
            </a:r>
            <a:r>
              <a:rPr lang="en-US" dirty="0" smtClean="0">
                <a:latin typeface="Helvetica" charset="0"/>
                <a:ea typeface="MS PGothic" charset="0"/>
              </a:rPr>
              <a:t>data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Example: website modification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b="1" dirty="0">
                <a:latin typeface="Helvetica" charset="0"/>
                <a:ea typeface="MS PGothic" charset="0"/>
              </a:rPr>
              <a:t>Theft of service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Unauthorized use of </a:t>
            </a:r>
            <a:r>
              <a:rPr lang="en-US" dirty="0" smtClean="0">
                <a:latin typeface="Helvetica" charset="0"/>
                <a:ea typeface="MS PGothic" charset="0"/>
              </a:rPr>
              <a:t>resources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Example: installation of unauthorized file server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b="1" dirty="0">
                <a:latin typeface="Helvetica" charset="0"/>
                <a:ea typeface="MS PGothic" charset="0"/>
              </a:rPr>
              <a:t>Denial of service (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DOS</a:t>
            </a:r>
            <a:r>
              <a:rPr lang="en-US" b="1" dirty="0">
                <a:latin typeface="Helvetica" charset="0"/>
                <a:ea typeface="MS PGothic" charset="0"/>
              </a:rPr>
              <a:t>)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Prevention of legitimate </a:t>
            </a:r>
            <a:r>
              <a:rPr lang="en-US" dirty="0" smtClean="0">
                <a:latin typeface="Helvetica" charset="0"/>
                <a:ea typeface="MS PGothic" charset="0"/>
              </a:rPr>
              <a:t>use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Example: Internet worm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476C-BC85-8343-B90F-7B57ECDF2216}" type="datetime1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2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Security Violation Methods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>
                <a:solidFill>
                  <a:srgbClr val="3366FF"/>
                </a:solidFill>
                <a:latin typeface="Helvetica" charset="0"/>
                <a:ea typeface="MS PGothic" charset="0"/>
              </a:rPr>
              <a:t>Masquerading 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Breach authentication (correct ID of user)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Pretending </a:t>
            </a:r>
            <a:r>
              <a:rPr lang="en-US" dirty="0">
                <a:latin typeface="Helvetica" charset="0"/>
                <a:ea typeface="MS PGothic" charset="0"/>
              </a:rPr>
              <a:t>to be an authorized user to escalate privileges</a:t>
            </a: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Replay attack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Repeat valid transmission, as </a:t>
            </a:r>
            <a:r>
              <a:rPr lang="en-US" dirty="0">
                <a:latin typeface="Helvetica" charset="0"/>
                <a:ea typeface="MS PGothic" charset="0"/>
              </a:rPr>
              <a:t>is or with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message </a:t>
            </a:r>
            <a:r>
              <a:rPr lang="en-US" b="1" dirty="0" smtClean="0">
                <a:solidFill>
                  <a:srgbClr val="3366FF"/>
                </a:solidFill>
                <a:latin typeface="Helvetica" charset="0"/>
                <a:ea typeface="MS PGothic" charset="0"/>
              </a:rPr>
              <a:t>modification</a:t>
            </a:r>
          </a:p>
          <a:p>
            <a:r>
              <a:rPr lang="en-US" b="1" dirty="0" smtClean="0">
                <a:solidFill>
                  <a:srgbClr val="3366FF"/>
                </a:solidFill>
                <a:latin typeface="Helvetica" charset="0"/>
                <a:ea typeface="MS PGothic" charset="0"/>
              </a:rPr>
              <a:t>Man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-in-the-middle attack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Intruder sits in data flow, masquerading as sender to receiver and vice versa</a:t>
            </a: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Session hijacking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Intercept an already-established session to bypass </a:t>
            </a:r>
            <a:r>
              <a:rPr lang="en-US" dirty="0" smtClean="0">
                <a:latin typeface="Helvetica" charset="0"/>
                <a:ea typeface="MS PGothic" charset="0"/>
              </a:rPr>
              <a:t>authentication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Often prerequisite for man-in-the-middle attack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endParaRPr lang="en-US" b="1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2642-C4B2-0E49-A0CB-57E6C103DC47}" type="datetime1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1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Security Measure Levels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Impossible to have absolute security, but make cost to perpetrator sufficiently high to deter most intruders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Security must occur at four levels to be effective:</a:t>
            </a:r>
          </a:p>
          <a:p>
            <a:pPr lvl="1"/>
            <a:r>
              <a:rPr lang="en-US" b="1" dirty="0">
                <a:latin typeface="Helvetica" charset="0"/>
                <a:ea typeface="MS PGothic" charset="0"/>
              </a:rPr>
              <a:t>Physical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Data centers, servers, connected terminals</a:t>
            </a:r>
          </a:p>
          <a:p>
            <a:pPr lvl="1"/>
            <a:r>
              <a:rPr lang="en-US" b="1" dirty="0">
                <a:latin typeface="Helvetica" charset="0"/>
                <a:ea typeface="MS PGothic" charset="0"/>
              </a:rPr>
              <a:t>Human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Avoid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social engineering</a:t>
            </a:r>
            <a:r>
              <a:rPr lang="en-US" dirty="0">
                <a:latin typeface="Helvetica" charset="0"/>
                <a:ea typeface="MS PGothic" charset="0"/>
              </a:rPr>
              <a:t>,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 phishing</a:t>
            </a:r>
            <a:r>
              <a:rPr lang="en-US" dirty="0">
                <a:latin typeface="Helvetica" charset="0"/>
                <a:ea typeface="MS PGothic" charset="0"/>
              </a:rPr>
              <a:t>,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 dumpster diving</a:t>
            </a:r>
          </a:p>
          <a:p>
            <a:pPr lvl="1"/>
            <a:r>
              <a:rPr lang="en-US" b="1" dirty="0">
                <a:latin typeface="Helvetica" charset="0"/>
                <a:ea typeface="MS PGothic" charset="0"/>
              </a:rPr>
              <a:t>Operating System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Protection mechanisms, debugging</a:t>
            </a:r>
          </a:p>
          <a:p>
            <a:pPr lvl="1"/>
            <a:r>
              <a:rPr lang="en-US" b="1" dirty="0">
                <a:latin typeface="Helvetica" charset="0"/>
                <a:ea typeface="MS PGothic" charset="0"/>
              </a:rPr>
              <a:t>Network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Intercepted communications, interruption, DOS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Security is as weak as the weakest link in the chain</a:t>
            </a:r>
          </a:p>
          <a:p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92FD-AD84-6A48-A704-AA0EEA34124C}" type="datetime1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7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Program Threats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Many variations, many names</a:t>
            </a: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Trojan Horse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Code segment that misuses its environment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Exploits mechanisms for allowing programs written by users to be executed by other users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Spyware</a:t>
            </a:r>
            <a:r>
              <a:rPr lang="en-US" dirty="0">
                <a:latin typeface="Helvetica" charset="0"/>
                <a:ea typeface="MS PGothic" charset="0"/>
              </a:rPr>
              <a:t>,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 pop-up browser windows</a:t>
            </a:r>
            <a:r>
              <a:rPr lang="en-US" dirty="0">
                <a:latin typeface="Helvetica" charset="0"/>
                <a:ea typeface="MS PGothic" charset="0"/>
              </a:rPr>
              <a:t>,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 covert channels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Up to 80% of spam delivered by spyware-infected systems</a:t>
            </a: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Trap Door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Specific user identifier or password that circumvents normal security procedures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Could be included in a </a:t>
            </a:r>
            <a:r>
              <a:rPr lang="en-US" dirty="0" smtClean="0">
                <a:latin typeface="Helvetica" charset="0"/>
                <a:ea typeface="MS PGothic" charset="0"/>
              </a:rPr>
              <a:t>compiler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Generate standard software + trap door regardless of source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How to detect them</a:t>
            </a:r>
            <a:r>
              <a:rPr lang="en-US" dirty="0" smtClean="0">
                <a:latin typeface="Helvetica" charset="0"/>
                <a:ea typeface="MS PGothic" charset="0"/>
              </a:rPr>
              <a:t>?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Analyze </a:t>
            </a:r>
            <a:r>
              <a:rPr lang="en-US" u="sng" dirty="0" smtClean="0">
                <a:latin typeface="Helvetica" charset="0"/>
                <a:ea typeface="MS PGothic" charset="0"/>
              </a:rPr>
              <a:t>all</a:t>
            </a:r>
            <a:r>
              <a:rPr lang="en-US" dirty="0" smtClean="0">
                <a:latin typeface="Helvetica" charset="0"/>
                <a:ea typeface="MS PGothic" charset="0"/>
              </a:rPr>
              <a:t> source code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A28B-0328-8B49-89D8-8F663AE7F01B}" type="datetime1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1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Program Threats (Cont.)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Logic Bomb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Program that initiates a security incident under certain circumstances</a:t>
            </a: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Stack</a:t>
            </a:r>
            <a:r>
              <a:rPr lang="en-US" b="1" dirty="0">
                <a:solidFill>
                  <a:srgbClr val="000000"/>
                </a:solidFill>
                <a:latin typeface="Helvetica" charset="0"/>
                <a:ea typeface="MS PGothic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and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Buffer Overflow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Exploits a bug in a program (overflow either the stack or memory buffers)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Failure to check bounds on inputs, arguments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Write past arguments on the stack into the return address on stack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When routine returns from call, returns to hacked address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Pointed to code loaded onto stack that executes malicious code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Unauthorized user or privilege escalation</a:t>
            </a:r>
          </a:p>
          <a:p>
            <a:pPr lvl="1"/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4601-0789-8B44-A695-BD0702463E60}" type="datetime1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6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MS PGothic" charset="0"/>
              </a:rPr>
              <a:t>C Program with Buffer-overflow Condition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Monotype Sorts" charset="0"/>
              <a:buNone/>
            </a:pPr>
            <a:r>
              <a:rPr lang="en-US" dirty="0">
                <a:latin typeface="Courier New" charset="0"/>
                <a:ea typeface="MS PGothic" charset="0"/>
              </a:rPr>
              <a:t>#include </a:t>
            </a:r>
            <a:r>
              <a:rPr lang="en-US" i="1" dirty="0">
                <a:latin typeface="Courier New" charset="0"/>
                <a:ea typeface="MS PGothic" charset="0"/>
              </a:rPr>
              <a:t>&lt;</a:t>
            </a:r>
            <a:r>
              <a:rPr lang="en-US" dirty="0" err="1">
                <a:latin typeface="Courier New" charset="0"/>
                <a:ea typeface="MS PGothic" charset="0"/>
              </a:rPr>
              <a:t>stdio.h</a:t>
            </a:r>
            <a:r>
              <a:rPr lang="en-US" i="1" dirty="0">
                <a:latin typeface="Courier New" charset="0"/>
                <a:ea typeface="MS PGothic" charset="0"/>
              </a:rPr>
              <a:t>&gt;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Courier New" charset="0"/>
                <a:ea typeface="MS PGothic" charset="0"/>
              </a:rPr>
              <a:t>#define BUFFER SIZE 256</a:t>
            </a:r>
          </a:p>
          <a:p>
            <a:pPr>
              <a:buFont typeface="Monotype Sorts" charset="0"/>
              <a:buNone/>
            </a:pPr>
            <a:r>
              <a:rPr lang="en-US" dirty="0" err="1">
                <a:latin typeface="Courier New" charset="0"/>
                <a:ea typeface="MS PGothic" charset="0"/>
              </a:rPr>
              <a:t>int</a:t>
            </a:r>
            <a:r>
              <a:rPr lang="en-US" dirty="0">
                <a:latin typeface="Courier New" charset="0"/>
                <a:ea typeface="MS PGothic" charset="0"/>
              </a:rPr>
              <a:t> main(</a:t>
            </a:r>
            <a:r>
              <a:rPr lang="en-US" dirty="0" err="1">
                <a:latin typeface="Courier New" charset="0"/>
                <a:ea typeface="MS PGothic" charset="0"/>
              </a:rPr>
              <a:t>int</a:t>
            </a:r>
            <a:r>
              <a:rPr lang="en-US" dirty="0">
                <a:latin typeface="Courier New" charset="0"/>
                <a:ea typeface="MS PGothic" charset="0"/>
              </a:rPr>
              <a:t> </a:t>
            </a:r>
            <a:r>
              <a:rPr lang="en-US" dirty="0" err="1">
                <a:latin typeface="Courier New" charset="0"/>
                <a:ea typeface="MS PGothic" charset="0"/>
              </a:rPr>
              <a:t>argc</a:t>
            </a:r>
            <a:r>
              <a:rPr lang="en-US" dirty="0">
                <a:latin typeface="Courier New" charset="0"/>
                <a:ea typeface="MS PGothic" charset="0"/>
              </a:rPr>
              <a:t>, char *</a:t>
            </a:r>
            <a:r>
              <a:rPr lang="en-US" dirty="0" err="1">
                <a:latin typeface="Courier New" charset="0"/>
                <a:ea typeface="MS PGothic" charset="0"/>
              </a:rPr>
              <a:t>argv</a:t>
            </a:r>
            <a:r>
              <a:rPr lang="en-US" dirty="0">
                <a:latin typeface="Courier New" charset="0"/>
                <a:ea typeface="MS PGothic" charset="0"/>
              </a:rPr>
              <a:t>[])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Courier New" charset="0"/>
                <a:ea typeface="MS PGothic" charset="0"/>
              </a:rPr>
              <a:t>{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Courier New" charset="0"/>
                <a:ea typeface="MS PGothic" charset="0"/>
              </a:rPr>
              <a:t>	char buffer[BUFFER SIZE];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Courier New" charset="0"/>
                <a:ea typeface="MS PGothic" charset="0"/>
              </a:rPr>
              <a:t>	if (</a:t>
            </a:r>
            <a:r>
              <a:rPr lang="en-US" dirty="0" err="1">
                <a:latin typeface="Courier New" charset="0"/>
                <a:ea typeface="MS PGothic" charset="0"/>
              </a:rPr>
              <a:t>argc</a:t>
            </a:r>
            <a:r>
              <a:rPr lang="en-US" dirty="0">
                <a:latin typeface="Courier New" charset="0"/>
                <a:ea typeface="MS PGothic" charset="0"/>
              </a:rPr>
              <a:t> &lt; 2)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Courier New" charset="0"/>
                <a:ea typeface="MS PGothic" charset="0"/>
              </a:rPr>
              <a:t>		return -1;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Courier New" charset="0"/>
                <a:ea typeface="MS PGothic" charset="0"/>
              </a:rPr>
              <a:t>	else {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Courier New" charset="0"/>
                <a:ea typeface="MS PGothic" charset="0"/>
              </a:rPr>
              <a:t>		</a:t>
            </a:r>
            <a:r>
              <a:rPr lang="en-US" dirty="0" err="1">
                <a:latin typeface="Courier New" charset="0"/>
                <a:ea typeface="MS PGothic" charset="0"/>
              </a:rPr>
              <a:t>strcpy</a:t>
            </a:r>
            <a:r>
              <a:rPr lang="en-US" dirty="0">
                <a:latin typeface="Courier New" charset="0"/>
                <a:ea typeface="MS PGothic" charset="0"/>
              </a:rPr>
              <a:t>(</a:t>
            </a:r>
            <a:r>
              <a:rPr lang="en-US" dirty="0" err="1">
                <a:latin typeface="Courier New" charset="0"/>
                <a:ea typeface="MS PGothic" charset="0"/>
              </a:rPr>
              <a:t>buffer,argv</a:t>
            </a:r>
            <a:r>
              <a:rPr lang="en-US" dirty="0">
                <a:latin typeface="Courier New" charset="0"/>
                <a:ea typeface="MS PGothic" charset="0"/>
              </a:rPr>
              <a:t>[1]);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Courier New" charset="0"/>
                <a:ea typeface="MS PGothic" charset="0"/>
              </a:rPr>
              <a:t>		return 0;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Courier New" charset="0"/>
                <a:ea typeface="MS PGothic" charset="0"/>
              </a:rPr>
              <a:t>	}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Courier New" charset="0"/>
                <a:ea typeface="MS PGothic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CB84-3A44-AC43-9294-102E8B94AFB0}" type="datetime1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3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375" y="141288"/>
            <a:ext cx="7899400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Layout of Typical Stack Frame</a:t>
            </a:r>
          </a:p>
        </p:txBody>
      </p:sp>
      <p:pic>
        <p:nvPicPr>
          <p:cNvPr id="14339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284288"/>
            <a:ext cx="5942012" cy="354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5776-09DF-7249-A3A7-B29913879C90}" type="datetime1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4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Modified Shell Code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0"/>
              <a:buNone/>
            </a:pPr>
            <a:r>
              <a:rPr lang="en-US">
                <a:latin typeface="Courier New" charset="0"/>
                <a:ea typeface="MS PGothic" charset="0"/>
              </a:rPr>
              <a:t>#include &lt;stdio.h&gt;</a:t>
            </a:r>
          </a:p>
          <a:p>
            <a:pPr>
              <a:buFont typeface="Monotype Sorts" charset="0"/>
              <a:buNone/>
            </a:pPr>
            <a:r>
              <a:rPr lang="en-US">
                <a:latin typeface="Courier New" charset="0"/>
                <a:ea typeface="MS PGothic" charset="0"/>
              </a:rPr>
              <a:t>int main(int argc, char *argv[])</a:t>
            </a:r>
          </a:p>
          <a:p>
            <a:pPr>
              <a:buFont typeface="Monotype Sorts" charset="0"/>
              <a:buNone/>
            </a:pPr>
            <a:r>
              <a:rPr lang="en-US">
                <a:latin typeface="Courier New" charset="0"/>
                <a:ea typeface="MS PGothic" charset="0"/>
              </a:rPr>
              <a:t>{</a:t>
            </a:r>
          </a:p>
          <a:p>
            <a:pPr>
              <a:buFont typeface="Monotype Sorts" charset="0"/>
              <a:buNone/>
            </a:pPr>
            <a:r>
              <a:rPr lang="en-US">
                <a:latin typeface="Courier New" charset="0"/>
                <a:ea typeface="MS PGothic" charset="0"/>
              </a:rPr>
              <a:t>	execvp(</a:t>
            </a:r>
            <a:r>
              <a:rPr lang="ja-JP" altLang="en-US">
                <a:latin typeface="Courier New" charset="0"/>
                <a:ea typeface="MS PGothic" charset="0"/>
              </a:rPr>
              <a:t>‘‘</a:t>
            </a:r>
            <a:r>
              <a:rPr lang="en-US" altLang="ja-JP">
                <a:latin typeface="Courier New" charset="0"/>
                <a:ea typeface="MS PGothic" charset="0"/>
              </a:rPr>
              <a:t>\bin\sh</a:t>
            </a:r>
            <a:r>
              <a:rPr lang="ja-JP" altLang="en-US">
                <a:latin typeface="Courier New" charset="0"/>
                <a:ea typeface="MS PGothic" charset="0"/>
              </a:rPr>
              <a:t>’’</a:t>
            </a:r>
            <a:r>
              <a:rPr lang="en-US" altLang="ja-JP">
                <a:latin typeface="Courier New" charset="0"/>
                <a:ea typeface="MS PGothic" charset="0"/>
              </a:rPr>
              <a:t>,</a:t>
            </a:r>
            <a:r>
              <a:rPr lang="ja-JP" altLang="en-US">
                <a:latin typeface="Courier New" charset="0"/>
                <a:ea typeface="MS PGothic" charset="0"/>
              </a:rPr>
              <a:t>‘‘</a:t>
            </a:r>
            <a:r>
              <a:rPr lang="en-US" altLang="ja-JP">
                <a:latin typeface="Courier New" charset="0"/>
                <a:ea typeface="MS PGothic" charset="0"/>
              </a:rPr>
              <a:t>\bin \sh</a:t>
            </a:r>
            <a:r>
              <a:rPr lang="ja-JP" altLang="en-US">
                <a:latin typeface="Courier New" charset="0"/>
                <a:ea typeface="MS PGothic" charset="0"/>
              </a:rPr>
              <a:t>’’</a:t>
            </a:r>
            <a:r>
              <a:rPr lang="en-US" altLang="ja-JP">
                <a:latin typeface="Courier New" charset="0"/>
                <a:ea typeface="MS PGothic" charset="0"/>
              </a:rPr>
              <a:t>, NULL);</a:t>
            </a:r>
          </a:p>
          <a:p>
            <a:pPr>
              <a:buFont typeface="Monotype Sorts" charset="0"/>
              <a:buNone/>
            </a:pPr>
            <a:r>
              <a:rPr lang="en-US">
                <a:latin typeface="Courier New" charset="0"/>
                <a:ea typeface="MS PGothic" charset="0"/>
              </a:rPr>
              <a:t>	return 0;</a:t>
            </a:r>
          </a:p>
          <a:p>
            <a:pPr>
              <a:buFont typeface="Monotype Sorts" charset="0"/>
              <a:buNone/>
            </a:pPr>
            <a:r>
              <a:rPr lang="en-US">
                <a:latin typeface="Courier New" charset="0"/>
                <a:ea typeface="MS PGothic" charset="0"/>
              </a:rPr>
              <a:t>}</a:t>
            </a:r>
          </a:p>
          <a:p>
            <a:pPr>
              <a:buFont typeface="Monotype Sorts" charset="0"/>
              <a:buNone/>
            </a:pPr>
            <a:endParaRPr lang="en-US">
              <a:latin typeface="Courier New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C72-D136-9545-B882-988B2FCF8460}" type="datetime1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168275"/>
            <a:ext cx="7753350" cy="5762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Hypothetical Stack Frame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2433638" y="5119688"/>
            <a:ext cx="2025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/>
              <a:t>Before attack</a:t>
            </a: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5768975" y="5148263"/>
            <a:ext cx="2057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/>
              <a:t>After attack</a:t>
            </a:r>
          </a:p>
        </p:txBody>
      </p:sp>
      <p:pic>
        <p:nvPicPr>
          <p:cNvPr id="16389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963" y="1173163"/>
            <a:ext cx="4783137" cy="360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FBEF-FEAE-BC4E-81A3-785EC0AC2FBF}" type="datetime1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5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1 due 4/26</a:t>
            </a:r>
          </a:p>
          <a:p>
            <a:pPr lvl="1"/>
            <a:r>
              <a:rPr lang="en-US" dirty="0" smtClean="0"/>
              <a:t>Simple test programs, test outputs </a:t>
            </a:r>
            <a:r>
              <a:rPr lang="en-US" dirty="0" smtClean="0"/>
              <a:t>posted</a:t>
            </a:r>
            <a:endParaRPr lang="en-US" dirty="0" smtClean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Review</a:t>
            </a:r>
          </a:p>
          <a:p>
            <a:pPr lvl="2"/>
            <a:r>
              <a:rPr lang="en-US" dirty="0"/>
              <a:t>Distributed file systems</a:t>
            </a:r>
          </a:p>
          <a:p>
            <a:pPr lvl="2"/>
            <a:r>
              <a:rPr lang="en-US" dirty="0" smtClean="0"/>
              <a:t>Protection</a:t>
            </a:r>
            <a:endParaRPr lang="en-US" dirty="0"/>
          </a:p>
          <a:p>
            <a:pPr lvl="1"/>
            <a:r>
              <a:rPr lang="en-US" dirty="0" smtClean="0"/>
              <a:t>Security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C6D660B-8CD1-9A4C-973C-64E6C20D8F28}" type="datetime1">
              <a:rPr lang="en-US" smtClean="0">
                <a:latin typeface="Garamond"/>
                <a:cs typeface="Garamond"/>
              </a:rPr>
              <a:t>4/21/2017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22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Great Programming Required?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For the first step of determining the bug, and second step of writing exploit code, yes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Attack </a:t>
            </a:r>
            <a:r>
              <a:rPr lang="en-US" dirty="0">
                <a:latin typeface="Helvetica" charset="0"/>
                <a:ea typeface="MS PGothic" charset="0"/>
              </a:rPr>
              <a:t>code can get a shell with the </a:t>
            </a:r>
            <a:r>
              <a:rPr lang="en-US" dirty="0" smtClean="0">
                <a:latin typeface="Helvetica" charset="0"/>
                <a:ea typeface="MS PGothic" charset="0"/>
              </a:rPr>
              <a:t>processes’ </a:t>
            </a:r>
            <a:r>
              <a:rPr lang="en-US" altLang="ja-JP" dirty="0" smtClean="0">
                <a:latin typeface="Helvetica" charset="0"/>
                <a:ea typeface="MS PGothic" charset="0"/>
              </a:rPr>
              <a:t>owner’s </a:t>
            </a:r>
            <a:r>
              <a:rPr lang="en-US" altLang="ja-JP" dirty="0">
                <a:latin typeface="Helvetica" charset="0"/>
                <a:ea typeface="MS PGothic" charset="0"/>
              </a:rPr>
              <a:t>permissions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Or open a network port, delete files, download a program, </a:t>
            </a:r>
            <a:r>
              <a:rPr lang="en-US" dirty="0" err="1">
                <a:latin typeface="Helvetica" charset="0"/>
                <a:ea typeface="MS PGothic" charset="0"/>
              </a:rPr>
              <a:t>etc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Depending on bug, attack can be executed across a network using allowed connections, bypassing firewalls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Buffer overflow can be disabled by disabling stack execution or adding bit to page table to indicate </a:t>
            </a:r>
            <a:r>
              <a:rPr lang="ja-JP" altLang="en-US" dirty="0">
                <a:latin typeface="Helvetica" charset="0"/>
                <a:ea typeface="MS PGothic" charset="0"/>
              </a:rPr>
              <a:t>“</a:t>
            </a:r>
            <a:r>
              <a:rPr lang="en-US" altLang="ja-JP" dirty="0">
                <a:latin typeface="Helvetica" charset="0"/>
                <a:ea typeface="MS PGothic" charset="0"/>
              </a:rPr>
              <a:t>non-executable</a:t>
            </a:r>
            <a:r>
              <a:rPr lang="ja-JP" altLang="en-US" dirty="0">
                <a:latin typeface="Helvetica" charset="0"/>
                <a:ea typeface="MS PGothic" charset="0"/>
              </a:rPr>
              <a:t>”</a:t>
            </a:r>
            <a:r>
              <a:rPr lang="en-US" altLang="ja-JP" dirty="0">
                <a:latin typeface="Helvetica" charset="0"/>
                <a:ea typeface="MS PGothic" charset="0"/>
              </a:rPr>
              <a:t> state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Available in SPARC and x86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But still have security exploits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F4DC-CBFB-D74D-841A-9BDDE2AA1BC9}" type="datetime1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7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Program Threats (Cont.)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Viruses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Code fragment embedded in legitimate program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Self-replicating, designed to infect other computers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Very specific to CPU architecture, operating system, applications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Usually borne via email or as a macro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Visual Basic Macro to reformat hard drive</a:t>
            </a:r>
          </a:p>
          <a:p>
            <a:pPr lvl="2">
              <a:buFontTx/>
              <a:buNone/>
            </a:pPr>
            <a:r>
              <a:rPr lang="en-US" sz="1600" dirty="0">
                <a:latin typeface="Courier New" charset="0"/>
                <a:ea typeface="MS PGothic" charset="0"/>
              </a:rPr>
              <a:t>Sub AutoOpen()</a:t>
            </a:r>
          </a:p>
          <a:p>
            <a:pPr lvl="2">
              <a:buFontTx/>
              <a:buNone/>
            </a:pPr>
            <a:r>
              <a:rPr lang="en-US" sz="1600" dirty="0">
                <a:latin typeface="Courier New" charset="0"/>
                <a:ea typeface="MS PGothic" charset="0"/>
              </a:rPr>
              <a:t>Dim </a:t>
            </a:r>
            <a:r>
              <a:rPr lang="en-US" sz="1600" dirty="0" err="1">
                <a:latin typeface="Courier New" charset="0"/>
                <a:ea typeface="MS PGothic" charset="0"/>
              </a:rPr>
              <a:t>oFS</a:t>
            </a:r>
            <a:endParaRPr lang="en-US" sz="1600" dirty="0">
              <a:latin typeface="Courier New" charset="0"/>
              <a:ea typeface="MS PGothic" charset="0"/>
            </a:endParaRPr>
          </a:p>
          <a:p>
            <a:pPr lvl="2">
              <a:buFontTx/>
              <a:buNone/>
            </a:pPr>
            <a:r>
              <a:rPr lang="en-US" sz="1600" dirty="0">
                <a:latin typeface="Courier New" charset="0"/>
                <a:ea typeface="MS PGothic" charset="0"/>
              </a:rPr>
              <a:t>	Set </a:t>
            </a:r>
            <a:r>
              <a:rPr lang="en-US" sz="1600" dirty="0" err="1">
                <a:latin typeface="Courier New" charset="0"/>
                <a:ea typeface="MS PGothic" charset="0"/>
              </a:rPr>
              <a:t>oFS</a:t>
            </a:r>
            <a:r>
              <a:rPr lang="en-US" sz="1600" dirty="0">
                <a:latin typeface="Courier New" charset="0"/>
                <a:ea typeface="MS PGothic" charset="0"/>
              </a:rPr>
              <a:t> = </a:t>
            </a:r>
            <a:r>
              <a:rPr lang="en-US" sz="1600" dirty="0" err="1">
                <a:latin typeface="Courier New" charset="0"/>
                <a:ea typeface="MS PGothic" charset="0"/>
              </a:rPr>
              <a:t>CreateObject</a:t>
            </a:r>
            <a:r>
              <a:rPr lang="en-US" sz="1600" dirty="0">
                <a:latin typeface="Courier New" charset="0"/>
                <a:ea typeface="MS PGothic" charset="0"/>
              </a:rPr>
              <a:t>(</a:t>
            </a:r>
            <a:r>
              <a:rPr lang="ja-JP" altLang="en-US" sz="1600" dirty="0">
                <a:latin typeface="Courier New" charset="0"/>
                <a:ea typeface="MS PGothic" charset="0"/>
              </a:rPr>
              <a:t>’’</a:t>
            </a:r>
            <a:r>
              <a:rPr lang="en-US" altLang="ja-JP" sz="1600" dirty="0" err="1">
                <a:latin typeface="Courier New" charset="0"/>
                <a:ea typeface="MS PGothic" charset="0"/>
              </a:rPr>
              <a:t>Scripting.FileSystemObject</a:t>
            </a:r>
            <a:r>
              <a:rPr lang="ja-JP" altLang="en-US" sz="1600" dirty="0">
                <a:latin typeface="Courier New" charset="0"/>
                <a:ea typeface="MS PGothic" charset="0"/>
              </a:rPr>
              <a:t>’’</a:t>
            </a:r>
            <a:r>
              <a:rPr lang="en-US" altLang="ja-JP" sz="1600" dirty="0">
                <a:latin typeface="Courier New" charset="0"/>
                <a:ea typeface="MS PGothic" charset="0"/>
              </a:rPr>
              <a:t>)</a:t>
            </a:r>
          </a:p>
          <a:p>
            <a:pPr lvl="2">
              <a:buFontTx/>
              <a:buNone/>
            </a:pPr>
            <a:r>
              <a:rPr lang="en-US" sz="1600" dirty="0">
                <a:latin typeface="Courier New" charset="0"/>
                <a:ea typeface="MS PGothic" charset="0"/>
              </a:rPr>
              <a:t>	</a:t>
            </a:r>
            <a:r>
              <a:rPr lang="en-US" sz="1600" dirty="0" err="1">
                <a:latin typeface="Courier New" charset="0"/>
                <a:ea typeface="MS PGothic" charset="0"/>
              </a:rPr>
              <a:t>vs</a:t>
            </a:r>
            <a:r>
              <a:rPr lang="en-US" sz="1600" dirty="0">
                <a:latin typeface="Courier New" charset="0"/>
                <a:ea typeface="MS PGothic" charset="0"/>
              </a:rPr>
              <a:t> = Shell(</a:t>
            </a:r>
            <a:r>
              <a:rPr lang="ja-JP" altLang="en-US" sz="1600" dirty="0">
                <a:latin typeface="Courier New" charset="0"/>
                <a:ea typeface="MS PGothic" charset="0"/>
              </a:rPr>
              <a:t>’’</a:t>
            </a:r>
            <a:r>
              <a:rPr lang="en-US" altLang="ja-JP" sz="1600" dirty="0" err="1">
                <a:latin typeface="Courier New" charset="0"/>
                <a:ea typeface="MS PGothic" charset="0"/>
              </a:rPr>
              <a:t>c:command.com</a:t>
            </a:r>
            <a:r>
              <a:rPr lang="en-US" altLang="ja-JP" sz="1600" dirty="0">
                <a:latin typeface="Courier New" charset="0"/>
                <a:ea typeface="MS PGothic" charset="0"/>
              </a:rPr>
              <a:t> /k format c:</a:t>
            </a:r>
            <a:r>
              <a:rPr lang="ja-JP" altLang="en-US" sz="1600" dirty="0">
                <a:latin typeface="Courier New" charset="0"/>
                <a:ea typeface="MS PGothic" charset="0"/>
              </a:rPr>
              <a:t>’’</a:t>
            </a:r>
            <a:r>
              <a:rPr lang="en-US" altLang="ja-JP" sz="1600" dirty="0">
                <a:latin typeface="Courier New" charset="0"/>
                <a:ea typeface="MS PGothic" charset="0"/>
              </a:rPr>
              <a:t>,</a:t>
            </a:r>
            <a:r>
              <a:rPr lang="en-US" altLang="ja-JP" sz="1600" dirty="0" err="1">
                <a:latin typeface="Courier New" charset="0"/>
                <a:ea typeface="MS PGothic" charset="0"/>
              </a:rPr>
              <a:t>vbHide</a:t>
            </a:r>
            <a:r>
              <a:rPr lang="en-US" altLang="ja-JP" sz="1600" dirty="0">
                <a:latin typeface="Courier New" charset="0"/>
                <a:ea typeface="MS PGothic" charset="0"/>
              </a:rPr>
              <a:t>)</a:t>
            </a:r>
          </a:p>
          <a:p>
            <a:pPr lvl="2">
              <a:buFontTx/>
              <a:buNone/>
            </a:pPr>
            <a:r>
              <a:rPr lang="en-US" sz="1600" dirty="0">
                <a:latin typeface="Courier New" charset="0"/>
                <a:ea typeface="MS PGothic" charset="0"/>
              </a:rPr>
              <a:t>End Sub</a:t>
            </a:r>
          </a:p>
          <a:p>
            <a:pPr lvl="1"/>
            <a:endParaRPr lang="en-US" sz="1600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68C9-EF95-F44A-8FBB-331285862116}" type="datetime1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6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Program Threats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Virus dropper</a:t>
            </a:r>
            <a:r>
              <a:rPr lang="en-US" dirty="0">
                <a:solidFill>
                  <a:srgbClr val="3366FF"/>
                </a:solidFill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inserts virus onto the system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Many categories of viruses, literally many thousands of viruses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File / parasitic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Boot / memory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Macro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Source code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Polymorphic to avoid having a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virus signature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Encrypted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Stealth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Tunneling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Multipartite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Armored</a:t>
            </a:r>
          </a:p>
          <a:p>
            <a:pPr>
              <a:lnSpc>
                <a:spcPct val="90000"/>
              </a:lnSpc>
            </a:pPr>
            <a:endParaRPr lang="en-US" dirty="0">
              <a:latin typeface="Helvetica" charset="0"/>
              <a:ea typeface="MS PGothic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Helvetica" charset="0"/>
              <a:ea typeface="MS PGothic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B426-5516-6846-9C24-65EC9E127A3D}" type="datetime1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8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System and Network Threats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Some systems </a:t>
            </a:r>
            <a:r>
              <a:rPr lang="ja-JP" alt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“</a:t>
            </a:r>
            <a:r>
              <a:rPr lang="en-US" altLang="ja-JP" dirty="0">
                <a:solidFill>
                  <a:srgbClr val="000000"/>
                </a:solidFill>
                <a:latin typeface="Helvetica" charset="0"/>
                <a:ea typeface="MS PGothic" charset="0"/>
              </a:rPr>
              <a:t>open</a:t>
            </a:r>
            <a:r>
              <a:rPr lang="ja-JP" alt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”</a:t>
            </a:r>
            <a:r>
              <a:rPr lang="en-US" altLang="ja-JP" dirty="0">
                <a:solidFill>
                  <a:srgbClr val="000000"/>
                </a:solidFill>
                <a:latin typeface="Helvetica" charset="0"/>
                <a:ea typeface="MS PGothic" charset="0"/>
              </a:rPr>
              <a:t> rather than </a:t>
            </a:r>
            <a:r>
              <a:rPr lang="en-US" altLang="ja-JP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secure by default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Open systems enable many services (FTP, telnet, etc.) by default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Secure by default </a:t>
            </a:r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  <a:sym typeface="Wingdings"/>
              </a:rPr>
              <a:t> r</a:t>
            </a:r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educe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attack surface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But harder to use, more knowledge needed to administer</a:t>
            </a:r>
          </a:p>
          <a:p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Network threats harder to detect, prevent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Protection systems weaker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More difficult to have a shared secret on which to base access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No physical limits once system attached to internet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Or on network with system attached to internet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Even determining location of connecting system difficult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IP address is only knowledge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D45A-D45E-7D40-BE5E-CB32F34F773A}" type="datetime1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5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MS PGothic" charset="0"/>
              </a:rPr>
              <a:t>System and Network Threats (Cont.)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" charset="0"/>
                <a:ea typeface="MS PGothic" charset="0"/>
              </a:rPr>
              <a:t>Worms</a:t>
            </a:r>
            <a:r>
              <a:rPr lang="en-US" dirty="0">
                <a:latin typeface="Helvetica" charset="0"/>
                <a:ea typeface="MS PGothic" charset="0"/>
              </a:rPr>
              <a:t> – use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spawn</a:t>
            </a:r>
            <a:r>
              <a:rPr lang="en-US" dirty="0">
                <a:solidFill>
                  <a:srgbClr val="3366FF"/>
                </a:solidFill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mechanism; standalone program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Internet worm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Exploited UNIX networking features (remote access) and bugs in </a:t>
            </a:r>
            <a:r>
              <a:rPr lang="en-US" i="1" dirty="0" smtClean="0">
                <a:latin typeface="Helvetica" charset="0"/>
                <a:ea typeface="MS PGothic" charset="0"/>
              </a:rPr>
              <a:t>finger </a:t>
            </a:r>
            <a:r>
              <a:rPr lang="en-US" dirty="0" smtClean="0">
                <a:latin typeface="Helvetica" charset="0"/>
                <a:ea typeface="MS PGothic" charset="0"/>
              </a:rPr>
              <a:t>(directory) </a:t>
            </a:r>
            <a:r>
              <a:rPr lang="en-US" dirty="0">
                <a:latin typeface="Helvetica" charset="0"/>
                <a:ea typeface="MS PGothic" charset="0"/>
              </a:rPr>
              <a:t>and </a:t>
            </a:r>
            <a:r>
              <a:rPr lang="en-US" i="1" dirty="0" err="1">
                <a:latin typeface="Helvetica" charset="0"/>
                <a:ea typeface="MS PGothic" charset="0"/>
              </a:rPr>
              <a:t>sendmail</a:t>
            </a:r>
            <a:r>
              <a:rPr lang="en-US" dirty="0">
                <a:latin typeface="Helvetica" charset="0"/>
                <a:ea typeface="MS PGothic" charset="0"/>
              </a:rPr>
              <a:t> programs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Exploited trust-relationship mechanism used by </a:t>
            </a:r>
            <a:r>
              <a:rPr lang="en-US" i="1" dirty="0" err="1">
                <a:latin typeface="Helvetica" charset="0"/>
                <a:ea typeface="MS PGothic" charset="0"/>
              </a:rPr>
              <a:t>rsh</a:t>
            </a:r>
            <a:r>
              <a:rPr lang="en-US" i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to access friendly systems without use of password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Grappling hook</a:t>
            </a:r>
            <a:r>
              <a:rPr lang="en-US" dirty="0">
                <a:solidFill>
                  <a:srgbClr val="3366FF"/>
                </a:solidFill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program uploaded main worm program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99 lines of C code 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Hooked system then uploaded main code, tried to attack connected systems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Also tried to break into other users accounts on local system via password guessing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If target system already infected, abort, except for every 7</a:t>
            </a:r>
            <a:r>
              <a:rPr lang="en-US" baseline="30000" dirty="0">
                <a:latin typeface="Helvetica" charset="0"/>
                <a:ea typeface="MS PGothic" charset="0"/>
              </a:rPr>
              <a:t>th</a:t>
            </a:r>
            <a:r>
              <a:rPr lang="en-US" dirty="0">
                <a:latin typeface="Helvetica" charset="0"/>
                <a:ea typeface="MS PGothic" charset="0"/>
              </a:rPr>
              <a:t> time</a:t>
            </a:r>
          </a:p>
          <a:p>
            <a:pPr lvl="1"/>
            <a:endParaRPr lang="en-US" dirty="0">
              <a:latin typeface="Helvetica" charset="0"/>
              <a:ea typeface="MS PGothic" charset="0"/>
            </a:endParaRPr>
          </a:p>
          <a:p>
            <a:pPr lvl="1"/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3EFA-B0DF-414A-B587-9F2073E17A00}" type="datetime1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0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The Morris Internet Worm</a:t>
            </a:r>
          </a:p>
        </p:txBody>
      </p:sp>
      <p:pic>
        <p:nvPicPr>
          <p:cNvPr id="24579" name="Picture 103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1255713"/>
            <a:ext cx="6500813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59BA-FD05-5842-951F-B1D3F60395B0}" type="datetime1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4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Arial" charset="0"/>
                <a:ea typeface="MS PGothic" charset="0"/>
              </a:rPr>
              <a:t>System and Network Threats (Cont.)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Helvetica" charset="0"/>
                <a:ea typeface="MS PGothic" charset="0"/>
              </a:rPr>
              <a:t>Port scanning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Automated attempt to connect to a range of ports on one or a range of IP </a:t>
            </a:r>
            <a:r>
              <a:rPr lang="en-US" dirty="0" smtClean="0">
                <a:latin typeface="Helvetica" charset="0"/>
                <a:ea typeface="MS PGothic" charset="0"/>
              </a:rPr>
              <a:t>addresses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Not formally an attack—a search for vulnerabilities to attack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Detection of answering service protocol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Detection of OS and version running on system</a:t>
            </a:r>
          </a:p>
          <a:p>
            <a:pPr lvl="1"/>
            <a:r>
              <a:rPr lang="en-US" dirty="0" err="1">
                <a:latin typeface="Courier New" charset="0"/>
                <a:ea typeface="ＭＳ Ｐゴシック" charset="0"/>
                <a:cs typeface="Courier New" charset="0"/>
              </a:rPr>
              <a:t>nmap</a:t>
            </a:r>
            <a:r>
              <a:rPr lang="en-US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scans all ports in a given IP range for a response</a:t>
            </a:r>
          </a:p>
          <a:p>
            <a:pPr lvl="1"/>
            <a:r>
              <a:rPr lang="en-US" dirty="0" err="1">
                <a:latin typeface="Courier New" charset="0"/>
                <a:ea typeface="ＭＳ Ｐゴシック" charset="0"/>
                <a:cs typeface="Courier New" charset="0"/>
              </a:rPr>
              <a:t>nessus</a:t>
            </a:r>
            <a:r>
              <a:rPr lang="en-US" dirty="0">
                <a:latin typeface="Helvetica" charset="0"/>
                <a:ea typeface="MS PGothic" charset="0"/>
              </a:rPr>
              <a:t> has a database of protocols and bugs (and exploits) to apply against a </a:t>
            </a:r>
            <a:r>
              <a:rPr lang="en-US" dirty="0" smtClean="0">
                <a:latin typeface="Helvetica" charset="0"/>
                <a:ea typeface="MS PGothic" charset="0"/>
              </a:rPr>
              <a:t>system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CD36-9863-D146-91F7-1E671400C7CD}" type="datetime1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7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Arial" charset="0"/>
                <a:ea typeface="MS PGothic" charset="0"/>
              </a:rPr>
              <a:t>System and Network Threats (Cont.)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latin typeface="Helvetica" charset="0"/>
                <a:ea typeface="MS PGothic" charset="0"/>
              </a:rPr>
              <a:t>Denial of Service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Overload the targeted computer preventing it from doing any useful work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Distributed denial-of-service</a:t>
            </a:r>
            <a:r>
              <a:rPr lang="en-US" dirty="0">
                <a:latin typeface="Helvetica" charset="0"/>
                <a:ea typeface="MS PGothic" charset="0"/>
              </a:rPr>
              <a:t> (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DDOS</a:t>
            </a:r>
            <a:r>
              <a:rPr lang="en-US" dirty="0">
                <a:latin typeface="Helvetica" charset="0"/>
                <a:ea typeface="MS PGothic" charset="0"/>
              </a:rPr>
              <a:t>) come from multiple sites at once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Consider the start of the IP-connection </a:t>
            </a:r>
            <a:r>
              <a:rPr lang="en-US" dirty="0" smtClean="0">
                <a:latin typeface="Helvetica" charset="0"/>
                <a:ea typeface="MS PGothic" charset="0"/>
              </a:rPr>
              <a:t>handshake</a:t>
            </a:r>
            <a:endParaRPr lang="en-US" dirty="0">
              <a:latin typeface="Helvetica" charset="0"/>
              <a:ea typeface="MS PGothic" charset="0"/>
            </a:endParaRP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How many started-connections can the OS handle?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Consider traffic to a web site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How can you tell the difference between being a target and being really popular?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Accidental – CS students writing bad </a:t>
            </a:r>
            <a:r>
              <a:rPr lang="en-US" dirty="0">
                <a:latin typeface="Courier New" charset="0"/>
                <a:ea typeface="ＭＳ Ｐゴシック" charset="0"/>
                <a:cs typeface="Courier New" charset="0"/>
              </a:rPr>
              <a:t>fork() </a:t>
            </a:r>
            <a:r>
              <a:rPr lang="en-US" dirty="0">
                <a:latin typeface="Helvetica" charset="0"/>
                <a:ea typeface="MS PGothic" charset="0"/>
              </a:rPr>
              <a:t>code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Purposeful – extortion, punishment</a:t>
            </a: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AA17-41F0-B445-95A9-EE8067020F84}" type="datetime1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5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Cryptography as a Security Tool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Broadest security tool available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Internal to a given computer, source and destination of messages can be known and protected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OS creates, manages, protects process IDs, communication ports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Source and destination of messages on network cannot be trusted without cryptography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Local network – IP address?</a:t>
            </a:r>
          </a:p>
          <a:p>
            <a:pPr lvl="3"/>
            <a:r>
              <a:rPr lang="en-US" dirty="0">
                <a:latin typeface="Helvetica" charset="0"/>
                <a:ea typeface="MS PGothic" charset="0"/>
              </a:rPr>
              <a:t>Consider unauthorized host added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WAN / Internet – how to establish authenticity </a:t>
            </a:r>
          </a:p>
          <a:p>
            <a:pPr lvl="3"/>
            <a:r>
              <a:rPr lang="en-US" dirty="0">
                <a:latin typeface="Helvetica" charset="0"/>
                <a:ea typeface="MS PGothic" charset="0"/>
              </a:rPr>
              <a:t>Not via IP address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E295-6EE4-CD4E-99EF-C1D08321E312}" type="datetime1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Cryptography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Means to constrain potential senders (</a:t>
            </a:r>
            <a:r>
              <a:rPr lang="en-US" i="1">
                <a:latin typeface="Helvetica" charset="0"/>
                <a:ea typeface="MS PGothic" charset="0"/>
              </a:rPr>
              <a:t>sources</a:t>
            </a:r>
            <a:r>
              <a:rPr lang="en-US">
                <a:latin typeface="Helvetica" charset="0"/>
                <a:ea typeface="MS PGothic" charset="0"/>
              </a:rPr>
              <a:t>) and / or receivers (</a:t>
            </a:r>
            <a:r>
              <a:rPr lang="en-US" i="1">
                <a:latin typeface="Helvetica" charset="0"/>
                <a:ea typeface="MS PGothic" charset="0"/>
              </a:rPr>
              <a:t>destinations</a:t>
            </a:r>
            <a:r>
              <a:rPr lang="en-US">
                <a:latin typeface="Helvetica" charset="0"/>
                <a:ea typeface="MS PGothic" charset="0"/>
              </a:rPr>
              <a:t>) of </a:t>
            </a:r>
            <a:r>
              <a:rPr lang="en-US" i="1">
                <a:latin typeface="Helvetica" charset="0"/>
                <a:ea typeface="MS PGothic" charset="0"/>
              </a:rPr>
              <a:t>messages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Based on secrets (</a:t>
            </a:r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keys</a:t>
            </a:r>
            <a:r>
              <a:rPr lang="en-US">
                <a:latin typeface="Helvetica" charset="0"/>
                <a:ea typeface="MS PGothic" charset="0"/>
              </a:rPr>
              <a:t>)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Enables</a:t>
            </a:r>
          </a:p>
          <a:p>
            <a:pPr lvl="2"/>
            <a:r>
              <a:rPr lang="en-US">
                <a:latin typeface="Helvetica" charset="0"/>
                <a:ea typeface="MS PGothic" charset="0"/>
              </a:rPr>
              <a:t>Confirmation of source</a:t>
            </a:r>
          </a:p>
          <a:p>
            <a:pPr lvl="2"/>
            <a:r>
              <a:rPr lang="en-US">
                <a:latin typeface="Helvetica" charset="0"/>
                <a:ea typeface="MS PGothic" charset="0"/>
              </a:rPr>
              <a:t>Receipt only by certain destination</a:t>
            </a:r>
          </a:p>
          <a:p>
            <a:pPr lvl="2"/>
            <a:r>
              <a:rPr lang="en-US">
                <a:latin typeface="Helvetica" charset="0"/>
                <a:ea typeface="MS PGothic" charset="0"/>
              </a:rPr>
              <a:t>Trust relationship between sender and receiver</a:t>
            </a:r>
          </a:p>
          <a:p>
            <a:pPr lvl="2"/>
            <a:endParaRPr lang="en-US">
              <a:latin typeface="Helvetica" charset="0"/>
              <a:ea typeface="MS PGothic" charset="0"/>
            </a:endParaRPr>
          </a:p>
          <a:p>
            <a:endParaRPr lang="en-US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9BF2-7B1B-D841-8395-4A3A870E59A1}" type="datetime1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MS PGothic" charset="0"/>
              </a:rPr>
              <a:t>Review: Distributed </a:t>
            </a:r>
            <a:r>
              <a:rPr lang="en-US" dirty="0">
                <a:latin typeface="Arial" charset="0"/>
                <a:ea typeface="MS PGothic" charset="0"/>
              </a:rPr>
              <a:t>File </a:t>
            </a:r>
            <a:r>
              <a:rPr lang="en-US" dirty="0" smtClean="0">
                <a:latin typeface="Arial" charset="0"/>
                <a:ea typeface="MS PGothic" charset="0"/>
              </a:rPr>
              <a:t>Systems</a:t>
            </a:r>
            <a:endParaRPr lang="en-US" dirty="0">
              <a:latin typeface="Arial" charset="0"/>
              <a:ea typeface="MS PGothic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Distributed file system</a:t>
            </a:r>
            <a:r>
              <a:rPr lang="en-US" dirty="0">
                <a:latin typeface="Helvetica" charset="0"/>
                <a:ea typeface="MS PGothic" charset="0"/>
              </a:rPr>
              <a:t> (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DFS</a:t>
            </a:r>
            <a:r>
              <a:rPr lang="en-US" dirty="0" smtClean="0">
                <a:latin typeface="Helvetica" charset="0"/>
                <a:ea typeface="MS PGothic" charset="0"/>
              </a:rPr>
              <a:t>) makes remote storage appear local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Transparent</a:t>
            </a:r>
            <a:r>
              <a:rPr lang="en-US" dirty="0">
                <a:latin typeface="Helvetica" charset="0"/>
                <a:ea typeface="MS PGothic" charset="0"/>
              </a:rPr>
              <a:t> DFS hides the location where in the network the file is </a:t>
            </a:r>
            <a:r>
              <a:rPr lang="en-US" dirty="0" smtClean="0">
                <a:latin typeface="Helvetica" charset="0"/>
                <a:ea typeface="MS PGothic" charset="0"/>
              </a:rPr>
              <a:t>stored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May have multiple copies for reliability, performance (caching)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DFS hides existence of copies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Files often cached locally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Write-through caching for reliability; write-back for performance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Write-back variations—scan &amp; flush files periodically, write-on-close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Cached copies must be kept consistent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0DC7-D568-2A44-AAA9-0B240FB65FC3}" type="datetime1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5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Encryption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Constrains the set of possible receivers of a message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Encryption</a:t>
            </a:r>
            <a:r>
              <a:rPr lang="en-US" dirty="0">
                <a:latin typeface="Helvetica" charset="0"/>
                <a:ea typeface="MS PGothic" charset="0"/>
              </a:rPr>
              <a:t> algorithm consists of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Set </a:t>
            </a:r>
            <a:r>
              <a:rPr lang="en-US" i="1" dirty="0">
                <a:latin typeface="Helvetica" charset="0"/>
                <a:ea typeface="MS PGothic" charset="0"/>
              </a:rPr>
              <a:t>K</a:t>
            </a:r>
            <a:r>
              <a:rPr lang="en-US" dirty="0">
                <a:latin typeface="Helvetica" charset="0"/>
                <a:ea typeface="MS PGothic" charset="0"/>
              </a:rPr>
              <a:t> of keys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Set </a:t>
            </a:r>
            <a:r>
              <a:rPr lang="en-US" i="1" dirty="0">
                <a:latin typeface="Helvetica" charset="0"/>
                <a:ea typeface="MS PGothic" charset="0"/>
              </a:rPr>
              <a:t>M</a:t>
            </a:r>
            <a:r>
              <a:rPr lang="en-US" dirty="0">
                <a:latin typeface="Helvetica" charset="0"/>
                <a:ea typeface="MS PGothic" charset="0"/>
              </a:rPr>
              <a:t> of Messages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Set </a:t>
            </a:r>
            <a:r>
              <a:rPr lang="en-US" i="1" dirty="0">
                <a:latin typeface="Helvetica" charset="0"/>
                <a:ea typeface="MS PGothic" charset="0"/>
              </a:rPr>
              <a:t>C</a:t>
            </a:r>
            <a:r>
              <a:rPr lang="en-US" dirty="0">
                <a:latin typeface="Helvetica" charset="0"/>
                <a:ea typeface="MS PGothic" charset="0"/>
              </a:rPr>
              <a:t> of </a:t>
            </a:r>
            <a:r>
              <a:rPr lang="en-US" dirty="0" err="1">
                <a:latin typeface="Helvetica" charset="0"/>
                <a:ea typeface="MS PGothic" charset="0"/>
              </a:rPr>
              <a:t>ciphertexts</a:t>
            </a:r>
            <a:r>
              <a:rPr lang="en-US" dirty="0">
                <a:latin typeface="Helvetica" charset="0"/>
                <a:ea typeface="MS PGothic" charset="0"/>
              </a:rPr>
              <a:t> (encrypted messages)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A function </a:t>
            </a:r>
            <a:r>
              <a:rPr lang="en-US" i="1" dirty="0">
                <a:latin typeface="Helvetica" charset="0"/>
                <a:ea typeface="MS PGothic" charset="0"/>
              </a:rPr>
              <a:t>E </a:t>
            </a:r>
            <a:r>
              <a:rPr lang="en-US" dirty="0">
                <a:latin typeface="Helvetica" charset="0"/>
                <a:ea typeface="MS PGothic" charset="0"/>
              </a:rPr>
              <a:t>: </a:t>
            </a:r>
            <a:r>
              <a:rPr lang="en-US" i="1" dirty="0">
                <a:latin typeface="Helvetica" charset="0"/>
                <a:ea typeface="MS PGothic" charset="0"/>
              </a:rPr>
              <a:t>K </a:t>
            </a:r>
            <a:r>
              <a:rPr lang="en-US" dirty="0">
                <a:latin typeface="Helvetica" charset="0"/>
                <a:ea typeface="MS PGothic" charset="0"/>
              </a:rPr>
              <a:t>→ (</a:t>
            </a:r>
            <a:r>
              <a:rPr lang="en-US" i="1" dirty="0">
                <a:latin typeface="Helvetica" charset="0"/>
                <a:ea typeface="MS PGothic" charset="0"/>
              </a:rPr>
              <a:t>M</a:t>
            </a:r>
            <a:r>
              <a:rPr lang="en-US" dirty="0">
                <a:latin typeface="Helvetica" charset="0"/>
                <a:ea typeface="MS PGothic" charset="0"/>
              </a:rPr>
              <a:t>→</a:t>
            </a:r>
            <a:r>
              <a:rPr lang="en-US" i="1" dirty="0">
                <a:latin typeface="Helvetica" charset="0"/>
                <a:ea typeface="MS PGothic" charset="0"/>
              </a:rPr>
              <a:t>C</a:t>
            </a:r>
            <a:r>
              <a:rPr lang="en-US" dirty="0">
                <a:latin typeface="Helvetica" charset="0"/>
                <a:ea typeface="MS PGothic" charset="0"/>
              </a:rPr>
              <a:t>). That is, for each </a:t>
            </a:r>
            <a:r>
              <a:rPr lang="en-US" i="1" dirty="0">
                <a:latin typeface="Helvetica" charset="0"/>
                <a:ea typeface="MS PGothic" charset="0"/>
              </a:rPr>
              <a:t>k 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</a:t>
            </a:r>
            <a:r>
              <a:rPr lang="en-US" dirty="0">
                <a:latin typeface="Helvetica" charset="0"/>
                <a:ea typeface="MS PGothic" charset="0"/>
              </a:rPr>
              <a:t> </a:t>
            </a:r>
            <a:r>
              <a:rPr lang="en-US" i="1" dirty="0">
                <a:latin typeface="Helvetica" charset="0"/>
                <a:ea typeface="MS PGothic" charset="0"/>
              </a:rPr>
              <a:t>K</a:t>
            </a:r>
            <a:r>
              <a:rPr lang="en-US" dirty="0">
                <a:latin typeface="Helvetica" charset="0"/>
                <a:ea typeface="MS PGothic" charset="0"/>
              </a:rPr>
              <a:t>, </a:t>
            </a:r>
            <a:r>
              <a:rPr lang="en-US" i="1" dirty="0" err="1">
                <a:latin typeface="Helvetica" charset="0"/>
                <a:ea typeface="MS PGothic" charset="0"/>
              </a:rPr>
              <a:t>E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k</a:t>
            </a:r>
            <a:r>
              <a:rPr lang="en-US" i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is a function for generating </a:t>
            </a:r>
            <a:r>
              <a:rPr lang="en-US" dirty="0" err="1">
                <a:latin typeface="Helvetica" charset="0"/>
                <a:ea typeface="MS PGothic" charset="0"/>
              </a:rPr>
              <a:t>ciphertexts</a:t>
            </a:r>
            <a:r>
              <a:rPr lang="en-US" dirty="0">
                <a:latin typeface="Helvetica" charset="0"/>
                <a:ea typeface="MS PGothic" charset="0"/>
              </a:rPr>
              <a:t> from messages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Both </a:t>
            </a:r>
            <a:r>
              <a:rPr lang="en-US" i="1" dirty="0">
                <a:latin typeface="Helvetica" charset="0"/>
                <a:ea typeface="MS PGothic" charset="0"/>
              </a:rPr>
              <a:t>E </a:t>
            </a:r>
            <a:r>
              <a:rPr lang="en-US" dirty="0">
                <a:latin typeface="Helvetica" charset="0"/>
                <a:ea typeface="MS PGothic" charset="0"/>
              </a:rPr>
              <a:t>and </a:t>
            </a:r>
            <a:r>
              <a:rPr lang="en-US" i="1" dirty="0" err="1">
                <a:latin typeface="Helvetica" charset="0"/>
                <a:ea typeface="MS PGothic" charset="0"/>
              </a:rPr>
              <a:t>E</a:t>
            </a:r>
            <a:r>
              <a:rPr lang="en-US" baseline="-25000" dirty="0" err="1">
                <a:latin typeface="Helvetica" charset="0"/>
                <a:ea typeface="MS PGothic" charset="0"/>
              </a:rPr>
              <a:t>k</a:t>
            </a:r>
            <a:r>
              <a:rPr lang="en-US" dirty="0">
                <a:latin typeface="Helvetica" charset="0"/>
                <a:ea typeface="MS PGothic" charset="0"/>
              </a:rPr>
              <a:t> for any </a:t>
            </a:r>
            <a:r>
              <a:rPr lang="en-US" i="1" dirty="0">
                <a:latin typeface="Helvetica" charset="0"/>
                <a:ea typeface="MS PGothic" charset="0"/>
              </a:rPr>
              <a:t>k </a:t>
            </a:r>
            <a:r>
              <a:rPr lang="en-US" dirty="0">
                <a:latin typeface="Helvetica" charset="0"/>
                <a:ea typeface="MS PGothic" charset="0"/>
              </a:rPr>
              <a:t>should be efficiently computable functions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A function </a:t>
            </a:r>
            <a:r>
              <a:rPr lang="en-US" i="1" dirty="0">
                <a:latin typeface="Helvetica" charset="0"/>
                <a:ea typeface="MS PGothic" charset="0"/>
              </a:rPr>
              <a:t>D </a:t>
            </a:r>
            <a:r>
              <a:rPr lang="en-US" dirty="0">
                <a:latin typeface="Helvetica" charset="0"/>
                <a:ea typeface="MS PGothic" charset="0"/>
              </a:rPr>
              <a:t>: </a:t>
            </a:r>
            <a:r>
              <a:rPr lang="en-US" i="1" dirty="0">
                <a:latin typeface="Helvetica" charset="0"/>
                <a:ea typeface="MS PGothic" charset="0"/>
              </a:rPr>
              <a:t>K </a:t>
            </a:r>
            <a:r>
              <a:rPr lang="en-US" dirty="0">
                <a:latin typeface="Helvetica" charset="0"/>
                <a:ea typeface="MS PGothic" charset="0"/>
              </a:rPr>
              <a:t>→ (</a:t>
            </a:r>
            <a:r>
              <a:rPr lang="en-US" i="1" dirty="0">
                <a:latin typeface="Helvetica" charset="0"/>
                <a:ea typeface="MS PGothic" charset="0"/>
              </a:rPr>
              <a:t>C </a:t>
            </a:r>
            <a:r>
              <a:rPr lang="en-US" dirty="0">
                <a:latin typeface="Helvetica" charset="0"/>
                <a:ea typeface="MS PGothic" charset="0"/>
              </a:rPr>
              <a:t>→ </a:t>
            </a:r>
            <a:r>
              <a:rPr lang="en-US" i="1" dirty="0">
                <a:latin typeface="Helvetica" charset="0"/>
                <a:ea typeface="MS PGothic" charset="0"/>
              </a:rPr>
              <a:t>M</a:t>
            </a:r>
            <a:r>
              <a:rPr lang="en-US" dirty="0">
                <a:latin typeface="Helvetica" charset="0"/>
                <a:ea typeface="MS PGothic" charset="0"/>
              </a:rPr>
              <a:t>). That is, for each </a:t>
            </a:r>
            <a:r>
              <a:rPr lang="en-US" i="1" dirty="0">
                <a:latin typeface="Helvetica" charset="0"/>
                <a:ea typeface="MS PGothic" charset="0"/>
              </a:rPr>
              <a:t>k </a:t>
            </a:r>
            <a:r>
              <a:rPr lang="en-US" i="1" dirty="0">
                <a:latin typeface="Helvetica" charset="0"/>
                <a:ea typeface="MS PGothic" charset="0"/>
                <a:sym typeface="Symbol" charset="0"/>
              </a:rPr>
              <a:t></a:t>
            </a:r>
            <a:r>
              <a:rPr lang="en-US" dirty="0">
                <a:latin typeface="Helvetica" charset="0"/>
                <a:ea typeface="MS PGothic" charset="0"/>
              </a:rPr>
              <a:t> </a:t>
            </a:r>
            <a:r>
              <a:rPr lang="en-US" i="1" dirty="0">
                <a:latin typeface="Helvetica" charset="0"/>
                <a:ea typeface="MS PGothic" charset="0"/>
              </a:rPr>
              <a:t>K</a:t>
            </a:r>
            <a:r>
              <a:rPr lang="en-US" dirty="0">
                <a:latin typeface="Helvetica" charset="0"/>
                <a:ea typeface="MS PGothic" charset="0"/>
              </a:rPr>
              <a:t>, </a:t>
            </a:r>
            <a:r>
              <a:rPr lang="en-US" i="1" dirty="0" err="1">
                <a:latin typeface="Helvetica" charset="0"/>
                <a:ea typeface="MS PGothic" charset="0"/>
              </a:rPr>
              <a:t>D</a:t>
            </a:r>
            <a:r>
              <a:rPr lang="en-US" baseline="-25000" dirty="0" err="1">
                <a:latin typeface="Helvetica" charset="0"/>
                <a:ea typeface="MS PGothic" charset="0"/>
              </a:rPr>
              <a:t>k</a:t>
            </a:r>
            <a:r>
              <a:rPr lang="en-US" dirty="0">
                <a:latin typeface="Helvetica" charset="0"/>
                <a:ea typeface="MS PGothic" charset="0"/>
              </a:rPr>
              <a:t> is a function for generating messages from </a:t>
            </a:r>
            <a:r>
              <a:rPr lang="en-US" dirty="0" err="1">
                <a:latin typeface="Helvetica" charset="0"/>
                <a:ea typeface="MS PGothic" charset="0"/>
              </a:rPr>
              <a:t>ciphertexts</a:t>
            </a:r>
            <a:endParaRPr lang="en-US" dirty="0">
              <a:latin typeface="Helvetica" charset="0"/>
              <a:ea typeface="MS PGothic" charset="0"/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Both </a:t>
            </a:r>
            <a:r>
              <a:rPr lang="en-US" i="1" dirty="0">
                <a:latin typeface="Helvetica" charset="0"/>
                <a:ea typeface="MS PGothic" charset="0"/>
              </a:rPr>
              <a:t>D </a:t>
            </a:r>
            <a:r>
              <a:rPr lang="en-US" dirty="0">
                <a:latin typeface="Helvetica" charset="0"/>
                <a:ea typeface="MS PGothic" charset="0"/>
              </a:rPr>
              <a:t>and </a:t>
            </a:r>
            <a:r>
              <a:rPr lang="en-US" i="1" dirty="0" err="1">
                <a:latin typeface="Helvetica" charset="0"/>
                <a:ea typeface="MS PGothic" charset="0"/>
              </a:rPr>
              <a:t>D</a:t>
            </a:r>
            <a:r>
              <a:rPr lang="en-US" baseline="-25000" dirty="0" err="1">
                <a:latin typeface="Helvetica" charset="0"/>
                <a:ea typeface="MS PGothic" charset="0"/>
              </a:rPr>
              <a:t>k</a:t>
            </a:r>
            <a:r>
              <a:rPr lang="en-US" dirty="0">
                <a:latin typeface="Helvetica" charset="0"/>
                <a:ea typeface="MS PGothic" charset="0"/>
              </a:rPr>
              <a:t> for any </a:t>
            </a:r>
            <a:r>
              <a:rPr lang="en-US" i="1" dirty="0">
                <a:latin typeface="Helvetica" charset="0"/>
                <a:ea typeface="MS PGothic" charset="0"/>
              </a:rPr>
              <a:t>k </a:t>
            </a:r>
            <a:r>
              <a:rPr lang="en-US" dirty="0">
                <a:latin typeface="Helvetica" charset="0"/>
                <a:ea typeface="MS PGothic" charset="0"/>
              </a:rPr>
              <a:t>should be efficiently computable functions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E1A9-A758-054C-9DBE-21407FFF5FA9}" type="datetime1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5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MS PGothic" charset="0"/>
              </a:rPr>
              <a:t>Encryption (Cont.)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Helvetica" charset="0"/>
                <a:ea typeface="MS PGothic" charset="0"/>
              </a:rPr>
              <a:t>An encryption algorithm must provide this essential property: Given a ciphertext c </a:t>
            </a:r>
            <a:r>
              <a:rPr lang="en-US">
                <a:latin typeface="Helvetica" charset="0"/>
                <a:ea typeface="MS PGothic" charset="0"/>
                <a:sym typeface="Symbol" charset="0"/>
              </a:rPr>
              <a:t> </a:t>
            </a:r>
            <a:r>
              <a:rPr lang="en-US">
                <a:latin typeface="Helvetica" charset="0"/>
                <a:ea typeface="MS PGothic" charset="0"/>
              </a:rPr>
              <a:t>C, a computer can compute m such that E</a:t>
            </a:r>
            <a:r>
              <a:rPr lang="en-US" baseline="-25000">
                <a:latin typeface="Helvetica" charset="0"/>
                <a:ea typeface="MS PGothic" charset="0"/>
              </a:rPr>
              <a:t>k</a:t>
            </a:r>
            <a:r>
              <a:rPr lang="en-US">
                <a:latin typeface="Helvetica" charset="0"/>
                <a:ea typeface="MS PGothic" charset="0"/>
              </a:rPr>
              <a:t>(m) = c only if it possesses </a:t>
            </a:r>
            <a:r>
              <a:rPr lang="en-US" i="1">
                <a:latin typeface="Helvetica" charset="0"/>
                <a:ea typeface="MS PGothic" charset="0"/>
              </a:rPr>
              <a:t>k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Helvetica" charset="0"/>
                <a:ea typeface="MS PGothic" charset="0"/>
              </a:rPr>
              <a:t>Thus, a computer holding </a:t>
            </a:r>
            <a:r>
              <a:rPr lang="en-US" i="1">
                <a:latin typeface="Helvetica" charset="0"/>
                <a:ea typeface="MS PGothic" charset="0"/>
              </a:rPr>
              <a:t>k </a:t>
            </a:r>
            <a:r>
              <a:rPr lang="en-US">
                <a:latin typeface="Helvetica" charset="0"/>
                <a:ea typeface="MS PGothic" charset="0"/>
              </a:rPr>
              <a:t>can decrypt ciphertexts to the plaintexts used to produce them, but a computer not holding </a:t>
            </a:r>
            <a:r>
              <a:rPr lang="en-US" i="1">
                <a:latin typeface="Helvetica" charset="0"/>
                <a:ea typeface="MS PGothic" charset="0"/>
              </a:rPr>
              <a:t>k </a:t>
            </a:r>
            <a:r>
              <a:rPr lang="en-US">
                <a:latin typeface="Helvetica" charset="0"/>
                <a:ea typeface="MS PGothic" charset="0"/>
              </a:rPr>
              <a:t>cannot decrypt ciphertexts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Helvetica" charset="0"/>
                <a:ea typeface="MS PGothic" charset="0"/>
              </a:rPr>
              <a:t>Since ciphertexts are generally exposed (for example, sent on the network), it is important that it be infeasible to derive </a:t>
            </a:r>
            <a:r>
              <a:rPr lang="en-US" i="1">
                <a:latin typeface="Helvetica" charset="0"/>
                <a:ea typeface="MS PGothic" charset="0"/>
              </a:rPr>
              <a:t>k</a:t>
            </a:r>
            <a:r>
              <a:rPr lang="en-US">
                <a:latin typeface="Helvetica" charset="0"/>
                <a:ea typeface="MS PGothic" charset="0"/>
              </a:rPr>
              <a:t> from the ciphertexts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738B-11BF-9240-8ECC-E0720A5A3CDC}" type="datetime1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3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Symmetric Encryption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latin typeface="Helvetica" charset="0"/>
                <a:ea typeface="MS PGothic" charset="0"/>
              </a:rPr>
              <a:t>Same key used to encrypt and decrypt</a:t>
            </a:r>
          </a:p>
          <a:p>
            <a:pPr lvl="1"/>
            <a:r>
              <a:rPr lang="en-US" sz="1600" dirty="0">
                <a:latin typeface="Helvetica" charset="0"/>
                <a:ea typeface="MS PGothic" charset="0"/>
              </a:rPr>
              <a:t>Therefore </a:t>
            </a:r>
            <a:r>
              <a:rPr lang="en-US" sz="1600" i="1" dirty="0">
                <a:latin typeface="Helvetica" charset="0"/>
                <a:ea typeface="MS PGothic" charset="0"/>
              </a:rPr>
              <a:t>k</a:t>
            </a:r>
            <a:r>
              <a:rPr lang="en-US" sz="1600" dirty="0">
                <a:latin typeface="Helvetica" charset="0"/>
                <a:ea typeface="MS PGothic" charset="0"/>
              </a:rPr>
              <a:t> must be kept secret</a:t>
            </a:r>
          </a:p>
          <a:p>
            <a:r>
              <a:rPr lang="en-US" sz="1600" dirty="0">
                <a:latin typeface="Helvetica" charset="0"/>
                <a:ea typeface="MS PGothic" charset="0"/>
              </a:rPr>
              <a:t>DES was most commonly used symmetric block-encryption algorithm (created by US </a:t>
            </a:r>
            <a:r>
              <a:rPr lang="en-US" sz="1600" dirty="0" err="1">
                <a:latin typeface="Helvetica" charset="0"/>
                <a:ea typeface="MS PGothic" charset="0"/>
              </a:rPr>
              <a:t>Govt</a:t>
            </a:r>
            <a:r>
              <a:rPr lang="en-US" sz="1600" dirty="0">
                <a:latin typeface="Helvetica" charset="0"/>
                <a:ea typeface="MS PGothic" charset="0"/>
              </a:rPr>
              <a:t>)</a:t>
            </a:r>
          </a:p>
          <a:p>
            <a:pPr lvl="1"/>
            <a:r>
              <a:rPr lang="en-US" sz="1600" dirty="0">
                <a:latin typeface="Helvetica" charset="0"/>
                <a:ea typeface="MS PGothic" charset="0"/>
              </a:rPr>
              <a:t>Encrypts a block of data at a time</a:t>
            </a:r>
          </a:p>
          <a:p>
            <a:pPr lvl="1"/>
            <a:r>
              <a:rPr lang="en-US" sz="1600" dirty="0">
                <a:latin typeface="Helvetica" charset="0"/>
                <a:ea typeface="MS PGothic" charset="0"/>
              </a:rPr>
              <a:t>Keys too short so now considered insecure</a:t>
            </a:r>
          </a:p>
          <a:p>
            <a:r>
              <a:rPr lang="en-US" sz="1600" dirty="0">
                <a:latin typeface="Helvetica" charset="0"/>
                <a:ea typeface="MS PGothic" charset="0"/>
              </a:rPr>
              <a:t>Triple-DES considered more secure</a:t>
            </a:r>
          </a:p>
          <a:p>
            <a:pPr lvl="1"/>
            <a:r>
              <a:rPr lang="en-US" sz="1600" dirty="0">
                <a:latin typeface="Helvetica" charset="0"/>
                <a:ea typeface="MS PGothic" charset="0"/>
              </a:rPr>
              <a:t>Algorithm used 3 times using 2 or 3 keys</a:t>
            </a:r>
          </a:p>
          <a:p>
            <a:pPr lvl="1"/>
            <a:r>
              <a:rPr lang="en-US" sz="1600" dirty="0">
                <a:latin typeface="Helvetica" charset="0"/>
                <a:ea typeface="MS PGothic" charset="0"/>
              </a:rPr>
              <a:t>For example </a:t>
            </a:r>
          </a:p>
          <a:p>
            <a:r>
              <a:rPr lang="en-US" sz="1600" dirty="0">
                <a:latin typeface="Helvetica" charset="0"/>
                <a:ea typeface="MS PGothic" charset="0"/>
              </a:rPr>
              <a:t>2001 NIST adopted new block cipher - Advanced Encryption Standard (</a:t>
            </a:r>
            <a:r>
              <a:rPr lang="en-US" sz="16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AES</a:t>
            </a:r>
            <a:r>
              <a:rPr lang="en-US" sz="1600" dirty="0">
                <a:latin typeface="Helvetica" charset="0"/>
                <a:ea typeface="MS PGothic" charset="0"/>
              </a:rPr>
              <a:t>)</a:t>
            </a:r>
          </a:p>
          <a:p>
            <a:pPr lvl="1"/>
            <a:r>
              <a:rPr lang="en-US" sz="1600" dirty="0">
                <a:latin typeface="Helvetica" charset="0"/>
                <a:ea typeface="MS PGothic" charset="0"/>
              </a:rPr>
              <a:t>Keys of 128, 192, or 256 bits, works on 128 bit blocks</a:t>
            </a:r>
          </a:p>
          <a:p>
            <a:r>
              <a:rPr lang="en-US" sz="1600" dirty="0">
                <a:latin typeface="Helvetica" charset="0"/>
                <a:ea typeface="MS PGothic" charset="0"/>
              </a:rPr>
              <a:t>RC4 is most common symmetric stream cipher, but known to have vulnerabilities</a:t>
            </a:r>
          </a:p>
          <a:p>
            <a:pPr lvl="1"/>
            <a:r>
              <a:rPr lang="en-US" sz="1600" dirty="0">
                <a:latin typeface="Helvetica" charset="0"/>
                <a:ea typeface="MS PGothic" charset="0"/>
              </a:rPr>
              <a:t>Encrypts/decrypts a stream of bytes (i.e., wireless transmission)</a:t>
            </a:r>
          </a:p>
          <a:p>
            <a:pPr lvl="1"/>
            <a:r>
              <a:rPr lang="en-US" sz="1600" dirty="0">
                <a:latin typeface="Helvetica" charset="0"/>
                <a:ea typeface="MS PGothic" charset="0"/>
              </a:rPr>
              <a:t>Key is a input to pseudo-random-bit generator</a:t>
            </a:r>
          </a:p>
          <a:p>
            <a:pPr lvl="2"/>
            <a:r>
              <a:rPr lang="en-US" sz="1600" dirty="0">
                <a:latin typeface="Helvetica" charset="0"/>
                <a:ea typeface="MS PGothic" charset="0"/>
              </a:rPr>
              <a:t>Generates an infinite </a:t>
            </a:r>
            <a:r>
              <a:rPr lang="en-US" sz="1600" b="1" dirty="0" err="1">
                <a:solidFill>
                  <a:srgbClr val="3366FF"/>
                </a:solidFill>
                <a:latin typeface="Helvetica" charset="0"/>
                <a:ea typeface="MS PGothic" charset="0"/>
              </a:rPr>
              <a:t>keystream</a:t>
            </a:r>
            <a:endParaRPr lang="en-US" sz="1600" b="1" dirty="0">
              <a:solidFill>
                <a:srgbClr val="3366FF"/>
              </a:solidFill>
              <a:latin typeface="Helvetica" charset="0"/>
              <a:ea typeface="MS PGothic" charset="0"/>
            </a:endParaRPr>
          </a:p>
        </p:txBody>
      </p:sp>
      <p:pic>
        <p:nvPicPr>
          <p:cNvPr id="32772" name="Picture 1" descr="Screen Shot 2013-02-18 at 5.34.27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476625"/>
            <a:ext cx="155733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C81F-4518-CB44-8B92-A68CE3AFD5D0}" type="datetime1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2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MS PGothic" charset="0"/>
              </a:rPr>
              <a:t>Asymmetric Encryption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Public-key encryption </a:t>
            </a:r>
            <a:r>
              <a:rPr lang="en-US" dirty="0">
                <a:latin typeface="Helvetica" charset="0"/>
                <a:ea typeface="MS PGothic" charset="0"/>
              </a:rPr>
              <a:t>based on each user having two keys: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public key </a:t>
            </a:r>
            <a:r>
              <a:rPr lang="en-US" dirty="0">
                <a:latin typeface="Helvetica" charset="0"/>
                <a:ea typeface="MS PGothic" charset="0"/>
              </a:rPr>
              <a:t>– published key used to encrypt data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private key </a:t>
            </a:r>
            <a:r>
              <a:rPr lang="en-US" dirty="0">
                <a:latin typeface="Helvetica" charset="0"/>
                <a:ea typeface="MS PGothic" charset="0"/>
              </a:rPr>
              <a:t>– key known only to individual user used to decrypt data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Must be an encryption scheme that can be made public without making it easy to figure out the decryption scheme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Most common is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RSA</a:t>
            </a:r>
            <a:r>
              <a:rPr lang="en-US" dirty="0">
                <a:latin typeface="Helvetica" charset="0"/>
                <a:ea typeface="MS PGothic" charset="0"/>
              </a:rPr>
              <a:t> block cipher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Efficient algorithm for testing whether or not a number is prime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No efficient algorithm is know for finding the prime factors of a number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E8A5-BEF1-5D41-B3D3-0FF82E5798CB}" type="datetime1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1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MS PGothic" charset="0"/>
              </a:rPr>
              <a:t>Asymmetric Encryption (Cont.)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Formally, it is computationally infeasible to derive </a:t>
            </a:r>
            <a:r>
              <a:rPr lang="en-US" i="1" dirty="0" err="1">
                <a:latin typeface="Helvetica" charset="0"/>
                <a:ea typeface="MS PGothic" charset="0"/>
              </a:rPr>
              <a:t>k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d,N</a:t>
            </a:r>
            <a:r>
              <a:rPr lang="en-US" dirty="0">
                <a:latin typeface="Helvetica" charset="0"/>
                <a:ea typeface="MS PGothic" charset="0"/>
              </a:rPr>
              <a:t> from </a:t>
            </a:r>
            <a:r>
              <a:rPr lang="en-US" i="1" dirty="0" err="1">
                <a:latin typeface="Helvetica" charset="0"/>
                <a:ea typeface="MS PGothic" charset="0"/>
              </a:rPr>
              <a:t>k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e,N</a:t>
            </a:r>
            <a:r>
              <a:rPr lang="en-US" dirty="0">
                <a:latin typeface="Helvetica" charset="0"/>
                <a:ea typeface="MS PGothic" charset="0"/>
              </a:rPr>
              <a:t>, and so </a:t>
            </a:r>
            <a:r>
              <a:rPr lang="en-US" i="1" dirty="0" err="1">
                <a:latin typeface="Helvetica" charset="0"/>
                <a:ea typeface="MS PGothic" charset="0"/>
              </a:rPr>
              <a:t>k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e</a:t>
            </a:r>
            <a:r>
              <a:rPr lang="en-US" i="1" baseline="-25000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 need not be kept secret and can be widely disseminated</a:t>
            </a:r>
          </a:p>
          <a:p>
            <a:pPr lvl="1"/>
            <a:r>
              <a:rPr lang="en-US" i="1" dirty="0" err="1">
                <a:latin typeface="Helvetica" charset="0"/>
                <a:ea typeface="MS PGothic" charset="0"/>
              </a:rPr>
              <a:t>k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e</a:t>
            </a:r>
            <a:r>
              <a:rPr lang="en-US" dirty="0">
                <a:latin typeface="Helvetica" charset="0"/>
                <a:ea typeface="MS PGothic" charset="0"/>
              </a:rPr>
              <a:t> is the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public key</a:t>
            </a:r>
          </a:p>
          <a:p>
            <a:pPr lvl="1"/>
            <a:r>
              <a:rPr lang="en-US" i="1" dirty="0" err="1">
                <a:latin typeface="Helvetica" charset="0"/>
                <a:ea typeface="MS PGothic" charset="0"/>
              </a:rPr>
              <a:t>k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d</a:t>
            </a:r>
            <a:r>
              <a:rPr lang="en-US" dirty="0">
                <a:latin typeface="Helvetica" charset="0"/>
                <a:ea typeface="MS PGothic" charset="0"/>
              </a:rPr>
              <a:t> is the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private key</a:t>
            </a:r>
          </a:p>
          <a:p>
            <a:pPr lvl="1"/>
            <a:r>
              <a:rPr lang="en-US" i="1" dirty="0">
                <a:latin typeface="Helvetica" charset="0"/>
                <a:ea typeface="MS PGothic" charset="0"/>
              </a:rPr>
              <a:t>N </a:t>
            </a:r>
            <a:r>
              <a:rPr lang="en-US" dirty="0">
                <a:latin typeface="Helvetica" charset="0"/>
                <a:ea typeface="MS PGothic" charset="0"/>
              </a:rPr>
              <a:t>is the product of two large, randomly chosen prime numbers </a:t>
            </a:r>
            <a:r>
              <a:rPr lang="en-US" i="1" dirty="0">
                <a:latin typeface="Helvetica" charset="0"/>
                <a:ea typeface="MS PGothic" charset="0"/>
              </a:rPr>
              <a:t>p </a:t>
            </a:r>
            <a:r>
              <a:rPr lang="en-US" dirty="0">
                <a:latin typeface="Helvetica" charset="0"/>
                <a:ea typeface="MS PGothic" charset="0"/>
              </a:rPr>
              <a:t>and </a:t>
            </a:r>
            <a:r>
              <a:rPr lang="en-US" i="1" dirty="0">
                <a:latin typeface="Helvetica" charset="0"/>
                <a:ea typeface="MS PGothic" charset="0"/>
              </a:rPr>
              <a:t>q </a:t>
            </a:r>
            <a:r>
              <a:rPr lang="en-US" dirty="0">
                <a:latin typeface="Helvetica" charset="0"/>
                <a:ea typeface="MS PGothic" charset="0"/>
              </a:rPr>
              <a:t>(for example, </a:t>
            </a:r>
            <a:r>
              <a:rPr lang="en-US" i="1" dirty="0">
                <a:latin typeface="Helvetica" charset="0"/>
                <a:ea typeface="MS PGothic" charset="0"/>
              </a:rPr>
              <a:t>p </a:t>
            </a:r>
            <a:r>
              <a:rPr lang="en-US" dirty="0">
                <a:latin typeface="Helvetica" charset="0"/>
                <a:ea typeface="MS PGothic" charset="0"/>
              </a:rPr>
              <a:t>and </a:t>
            </a:r>
            <a:r>
              <a:rPr lang="en-US" i="1" dirty="0">
                <a:latin typeface="Helvetica" charset="0"/>
                <a:ea typeface="MS PGothic" charset="0"/>
              </a:rPr>
              <a:t>q </a:t>
            </a:r>
            <a:r>
              <a:rPr lang="en-US" dirty="0">
                <a:latin typeface="Helvetica" charset="0"/>
                <a:ea typeface="MS PGothic" charset="0"/>
              </a:rPr>
              <a:t>are 512 bits each)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Encryption algorithm is </a:t>
            </a:r>
            <a:r>
              <a:rPr lang="en-US" i="1" dirty="0" err="1">
                <a:latin typeface="Helvetica" charset="0"/>
                <a:ea typeface="MS PGothic" charset="0"/>
              </a:rPr>
              <a:t>E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ke,N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i="1" dirty="0">
                <a:latin typeface="Helvetica" charset="0"/>
                <a:ea typeface="MS PGothic" charset="0"/>
              </a:rPr>
              <a:t>m</a:t>
            </a:r>
            <a:r>
              <a:rPr lang="en-US" dirty="0">
                <a:latin typeface="Helvetica" charset="0"/>
                <a:ea typeface="MS PGothic" charset="0"/>
              </a:rPr>
              <a:t>) = </a:t>
            </a:r>
            <a:r>
              <a:rPr lang="en-US" i="1" dirty="0" err="1">
                <a:latin typeface="Helvetica" charset="0"/>
                <a:ea typeface="MS PGothic" charset="0"/>
              </a:rPr>
              <a:t>m</a:t>
            </a:r>
            <a:r>
              <a:rPr lang="en-US" i="1" baseline="30000" dirty="0" err="1">
                <a:latin typeface="Helvetica" charset="0"/>
                <a:ea typeface="MS PGothic" charset="0"/>
              </a:rPr>
              <a:t>k</a:t>
            </a:r>
            <a:r>
              <a:rPr lang="en-US" i="1" baseline="12000" dirty="0" err="1">
                <a:latin typeface="Helvetica" charset="0"/>
                <a:ea typeface="MS PGothic" charset="0"/>
              </a:rPr>
              <a:t>e</a:t>
            </a:r>
            <a:r>
              <a:rPr lang="en-US" i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mod </a:t>
            </a:r>
            <a:r>
              <a:rPr lang="en-US" i="1" dirty="0">
                <a:latin typeface="Helvetica" charset="0"/>
                <a:ea typeface="MS PGothic" charset="0"/>
              </a:rPr>
              <a:t>N</a:t>
            </a:r>
            <a:r>
              <a:rPr lang="en-US" dirty="0">
                <a:latin typeface="Helvetica" charset="0"/>
                <a:ea typeface="MS PGothic" charset="0"/>
              </a:rPr>
              <a:t>, where </a:t>
            </a:r>
            <a:r>
              <a:rPr lang="en-US" i="1" dirty="0" err="1">
                <a:latin typeface="Helvetica" charset="0"/>
                <a:ea typeface="MS PGothic" charset="0"/>
              </a:rPr>
              <a:t>k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e</a:t>
            </a:r>
            <a:r>
              <a:rPr lang="en-US" i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satisfies </a:t>
            </a:r>
            <a:r>
              <a:rPr lang="en-US" i="1" dirty="0" err="1">
                <a:latin typeface="Helvetica" charset="0"/>
                <a:ea typeface="MS PGothic" charset="0"/>
              </a:rPr>
              <a:t>k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e</a:t>
            </a:r>
            <a:r>
              <a:rPr lang="en-US" i="1" dirty="0" err="1">
                <a:latin typeface="Helvetica" charset="0"/>
                <a:ea typeface="MS PGothic" charset="0"/>
              </a:rPr>
              <a:t>k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d</a:t>
            </a:r>
            <a:r>
              <a:rPr lang="en-US" i="1" baseline="-25000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mod (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dirty="0">
                <a:latin typeface="Helvetica" charset="0"/>
                <a:ea typeface="MS PGothic" charset="0"/>
              </a:rPr>
              <a:t>−1)(</a:t>
            </a:r>
            <a:r>
              <a:rPr lang="en-US" i="1" dirty="0">
                <a:latin typeface="Helvetica" charset="0"/>
                <a:ea typeface="MS PGothic" charset="0"/>
              </a:rPr>
              <a:t>q </a:t>
            </a:r>
            <a:r>
              <a:rPr lang="en-US" dirty="0">
                <a:latin typeface="Helvetica" charset="0"/>
                <a:ea typeface="MS PGothic" charset="0"/>
              </a:rPr>
              <a:t>−1) = 1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The decryption algorithm is then </a:t>
            </a:r>
            <a:r>
              <a:rPr lang="en-US" i="1" dirty="0" err="1">
                <a:latin typeface="Helvetica" charset="0"/>
                <a:ea typeface="MS PGothic" charset="0"/>
              </a:rPr>
              <a:t>D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kd,N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i="1" dirty="0">
                <a:latin typeface="Helvetica" charset="0"/>
                <a:ea typeface="MS PGothic" charset="0"/>
              </a:rPr>
              <a:t>c</a:t>
            </a:r>
            <a:r>
              <a:rPr lang="en-US" dirty="0">
                <a:latin typeface="Helvetica" charset="0"/>
                <a:ea typeface="MS PGothic" charset="0"/>
              </a:rPr>
              <a:t>) = </a:t>
            </a:r>
            <a:r>
              <a:rPr lang="en-US" i="1" dirty="0" err="1">
                <a:latin typeface="Helvetica" charset="0"/>
                <a:ea typeface="MS PGothic" charset="0"/>
              </a:rPr>
              <a:t>c</a:t>
            </a:r>
            <a:r>
              <a:rPr lang="en-US" i="1" baseline="30000" dirty="0" err="1">
                <a:latin typeface="Helvetica" charset="0"/>
                <a:ea typeface="MS PGothic" charset="0"/>
              </a:rPr>
              <a:t>k</a:t>
            </a:r>
            <a:r>
              <a:rPr lang="en-US" i="1" baseline="12000" dirty="0" err="1">
                <a:latin typeface="Helvetica" charset="0"/>
                <a:ea typeface="MS PGothic" charset="0"/>
              </a:rPr>
              <a:t>d</a:t>
            </a:r>
            <a:r>
              <a:rPr lang="en-US" i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mod </a:t>
            </a:r>
            <a:r>
              <a:rPr lang="en-US" i="1" dirty="0">
                <a:latin typeface="Helvetica" charset="0"/>
                <a:ea typeface="MS PGothic" charset="0"/>
              </a:rPr>
              <a:t>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CCAE-E6C2-3D4F-8E52-3E8587CDF976}" type="datetime1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0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MS PGothic" charset="0"/>
              </a:rPr>
              <a:t>Asymmetric Encryption Example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For example. make </a:t>
            </a:r>
            <a:r>
              <a:rPr lang="en-US" i="1" dirty="0">
                <a:latin typeface="Helvetica" charset="0"/>
                <a:ea typeface="MS PGothic" charset="0"/>
              </a:rPr>
              <a:t>p </a:t>
            </a:r>
            <a:r>
              <a:rPr lang="en-US" dirty="0">
                <a:latin typeface="Helvetica" charset="0"/>
                <a:ea typeface="MS PGothic" charset="0"/>
              </a:rPr>
              <a:t>= 7and </a:t>
            </a:r>
            <a:r>
              <a:rPr lang="en-US" i="1" dirty="0">
                <a:latin typeface="Helvetica" charset="0"/>
                <a:ea typeface="MS PGothic" charset="0"/>
              </a:rPr>
              <a:t>q </a:t>
            </a:r>
            <a:r>
              <a:rPr lang="en-US" dirty="0">
                <a:latin typeface="Helvetica" charset="0"/>
                <a:ea typeface="MS PGothic" charset="0"/>
              </a:rPr>
              <a:t>= 13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We then calculate </a:t>
            </a:r>
            <a:r>
              <a:rPr lang="en-US" i="1" dirty="0">
                <a:latin typeface="Helvetica" charset="0"/>
                <a:ea typeface="MS PGothic" charset="0"/>
              </a:rPr>
              <a:t>N </a:t>
            </a:r>
            <a:r>
              <a:rPr lang="en-US" dirty="0">
                <a:latin typeface="Helvetica" charset="0"/>
                <a:ea typeface="MS PGothic" charset="0"/>
              </a:rPr>
              <a:t>= 7∗13 = 91 and (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dirty="0">
                <a:latin typeface="Helvetica" charset="0"/>
                <a:ea typeface="MS PGothic" charset="0"/>
              </a:rPr>
              <a:t>−1)(</a:t>
            </a:r>
            <a:r>
              <a:rPr lang="en-US" i="1" dirty="0">
                <a:latin typeface="Helvetica" charset="0"/>
                <a:ea typeface="MS PGothic" charset="0"/>
              </a:rPr>
              <a:t>q</a:t>
            </a:r>
            <a:r>
              <a:rPr lang="en-US" dirty="0">
                <a:latin typeface="Helvetica" charset="0"/>
                <a:ea typeface="MS PGothic" charset="0"/>
              </a:rPr>
              <a:t>−1) = 72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We next select </a:t>
            </a:r>
            <a:r>
              <a:rPr lang="en-US" i="1" dirty="0" err="1">
                <a:latin typeface="Helvetica" charset="0"/>
                <a:ea typeface="MS PGothic" charset="0"/>
              </a:rPr>
              <a:t>k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e</a:t>
            </a:r>
            <a:r>
              <a:rPr lang="en-US" i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relatively prime to 72 and</a:t>
            </a:r>
            <a:r>
              <a:rPr lang="en-US" i="1" dirty="0">
                <a:latin typeface="Helvetica" charset="0"/>
                <a:ea typeface="MS PGothic" charset="0"/>
              </a:rPr>
              <a:t>&lt; </a:t>
            </a:r>
            <a:r>
              <a:rPr lang="en-US" dirty="0">
                <a:latin typeface="Helvetica" charset="0"/>
                <a:ea typeface="MS PGothic" charset="0"/>
              </a:rPr>
              <a:t>72, yielding 5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Finally, we calculate </a:t>
            </a:r>
            <a:r>
              <a:rPr lang="en-US" i="1" dirty="0" err="1">
                <a:latin typeface="Helvetica" charset="0"/>
                <a:ea typeface="MS PGothic" charset="0"/>
              </a:rPr>
              <a:t>k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d</a:t>
            </a:r>
            <a:r>
              <a:rPr lang="en-US" i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such that </a:t>
            </a:r>
            <a:r>
              <a:rPr lang="en-US" i="1" dirty="0" err="1">
                <a:latin typeface="Helvetica" charset="0"/>
                <a:ea typeface="MS PGothic" charset="0"/>
              </a:rPr>
              <a:t>k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e</a:t>
            </a:r>
            <a:r>
              <a:rPr lang="en-US" i="1" dirty="0" err="1">
                <a:latin typeface="Helvetica" charset="0"/>
                <a:ea typeface="MS PGothic" charset="0"/>
              </a:rPr>
              <a:t>k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d</a:t>
            </a:r>
            <a:r>
              <a:rPr lang="en-US" i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mod 72 = 1, yielding 29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We how have our keys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Public key, </a:t>
            </a:r>
            <a:r>
              <a:rPr lang="en-US" i="1" dirty="0" err="1">
                <a:latin typeface="Helvetica" charset="0"/>
                <a:ea typeface="MS PGothic" charset="0"/>
              </a:rPr>
              <a:t>k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e,N</a:t>
            </a:r>
            <a:r>
              <a:rPr lang="en-US" i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= 5</a:t>
            </a:r>
            <a:r>
              <a:rPr lang="en-US" i="1" dirty="0">
                <a:latin typeface="Helvetica" charset="0"/>
                <a:ea typeface="MS PGothic" charset="0"/>
              </a:rPr>
              <a:t>, </a:t>
            </a:r>
            <a:r>
              <a:rPr lang="en-US" dirty="0">
                <a:latin typeface="Helvetica" charset="0"/>
                <a:ea typeface="MS PGothic" charset="0"/>
              </a:rPr>
              <a:t>91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Private key, </a:t>
            </a:r>
            <a:r>
              <a:rPr lang="en-US" i="1" dirty="0" err="1">
                <a:latin typeface="Helvetica" charset="0"/>
                <a:ea typeface="MS PGothic" charset="0"/>
              </a:rPr>
              <a:t>k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d,N</a:t>
            </a:r>
            <a:r>
              <a:rPr lang="en-US" i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= 29</a:t>
            </a:r>
            <a:r>
              <a:rPr lang="en-US" i="1" dirty="0">
                <a:latin typeface="Helvetica" charset="0"/>
                <a:ea typeface="MS PGothic" charset="0"/>
              </a:rPr>
              <a:t>, </a:t>
            </a:r>
            <a:r>
              <a:rPr lang="en-US" dirty="0">
                <a:latin typeface="Helvetica" charset="0"/>
                <a:ea typeface="MS PGothic" charset="0"/>
              </a:rPr>
              <a:t>91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 smtClean="0">
                <a:latin typeface="Helvetica" charset="0"/>
                <a:ea typeface="MS PGothic" charset="0"/>
              </a:rPr>
              <a:t>Encrypting </a:t>
            </a:r>
            <a:r>
              <a:rPr lang="en-US" dirty="0">
                <a:latin typeface="Helvetica" charset="0"/>
                <a:ea typeface="MS PGothic" charset="0"/>
              </a:rPr>
              <a:t>the message 69 with the public key results in the </a:t>
            </a:r>
            <a:r>
              <a:rPr lang="en-US" dirty="0" err="1">
                <a:latin typeface="Helvetica" charset="0"/>
                <a:ea typeface="MS PGothic" charset="0"/>
              </a:rPr>
              <a:t>cyphertext</a:t>
            </a:r>
            <a:r>
              <a:rPr lang="en-US" dirty="0">
                <a:latin typeface="Helvetica" charset="0"/>
                <a:ea typeface="MS PGothic" charset="0"/>
              </a:rPr>
              <a:t> 62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 err="1">
                <a:latin typeface="Helvetica" charset="0"/>
                <a:ea typeface="MS PGothic" charset="0"/>
              </a:rPr>
              <a:t>Cyphertext</a:t>
            </a:r>
            <a:r>
              <a:rPr lang="en-US" dirty="0">
                <a:latin typeface="Helvetica" charset="0"/>
                <a:ea typeface="MS PGothic" charset="0"/>
              </a:rPr>
              <a:t> can be decoded with the private key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Public key can be distributed in </a:t>
            </a:r>
            <a:r>
              <a:rPr lang="en-US" dirty="0" err="1">
                <a:latin typeface="Helvetica" charset="0"/>
                <a:ea typeface="MS PGothic" charset="0"/>
              </a:rPr>
              <a:t>cleartext</a:t>
            </a:r>
            <a:r>
              <a:rPr lang="en-US" dirty="0">
                <a:latin typeface="Helvetica" charset="0"/>
                <a:ea typeface="MS PGothic" charset="0"/>
              </a:rPr>
              <a:t> to anyone who wants to communicate with holder of public key</a:t>
            </a: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4FAA-8C63-2B44-B086-BED27D0F982E}" type="datetime1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0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MS PGothic" charset="0"/>
              </a:rPr>
              <a:t>Cryptography (Cont.)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Note symmetric cryptography based on transformations, asymmetric based on mathematical functions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Asymmetric much more compute intensive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Typically not used for bulk data encryption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FB93-C4E4-6146-B24E-E09C7E8ACC72}" type="datetime1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3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Authentication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Constraining set of potential senders of a message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Complementary to encryption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Also can prove message unmodified</a:t>
            </a:r>
            <a:endParaRPr lang="en-US" sz="800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Algorithm components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A set </a:t>
            </a:r>
            <a:r>
              <a:rPr lang="en-US" i="1" dirty="0">
                <a:latin typeface="Helvetica" charset="0"/>
                <a:ea typeface="MS PGothic" charset="0"/>
              </a:rPr>
              <a:t>K </a:t>
            </a:r>
            <a:r>
              <a:rPr lang="en-US" dirty="0">
                <a:latin typeface="Helvetica" charset="0"/>
                <a:ea typeface="MS PGothic" charset="0"/>
              </a:rPr>
              <a:t>of keys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A set </a:t>
            </a:r>
            <a:r>
              <a:rPr lang="en-US" i="1" dirty="0">
                <a:latin typeface="Helvetica" charset="0"/>
                <a:ea typeface="MS PGothic" charset="0"/>
              </a:rPr>
              <a:t>M </a:t>
            </a:r>
            <a:r>
              <a:rPr lang="en-US" dirty="0">
                <a:latin typeface="Helvetica" charset="0"/>
                <a:ea typeface="MS PGothic" charset="0"/>
              </a:rPr>
              <a:t>of messages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A set </a:t>
            </a:r>
            <a:r>
              <a:rPr lang="en-US" i="1" dirty="0">
                <a:latin typeface="Helvetica" charset="0"/>
                <a:ea typeface="MS PGothic" charset="0"/>
              </a:rPr>
              <a:t>A </a:t>
            </a:r>
            <a:r>
              <a:rPr lang="en-US" dirty="0">
                <a:latin typeface="Helvetica" charset="0"/>
                <a:ea typeface="MS PGothic" charset="0"/>
              </a:rPr>
              <a:t>of authenticators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A function </a:t>
            </a:r>
            <a:r>
              <a:rPr lang="en-US" i="1" dirty="0">
                <a:latin typeface="Helvetica" charset="0"/>
                <a:ea typeface="MS PGothic" charset="0"/>
              </a:rPr>
              <a:t>S </a:t>
            </a:r>
            <a:r>
              <a:rPr lang="en-US" dirty="0">
                <a:latin typeface="Helvetica" charset="0"/>
                <a:ea typeface="MS PGothic" charset="0"/>
              </a:rPr>
              <a:t>: </a:t>
            </a:r>
            <a:r>
              <a:rPr lang="en-US" i="1" dirty="0">
                <a:latin typeface="Helvetica" charset="0"/>
                <a:ea typeface="MS PGothic" charset="0"/>
              </a:rPr>
              <a:t>K </a:t>
            </a:r>
            <a:r>
              <a:rPr lang="en-US" dirty="0">
                <a:latin typeface="Helvetica" charset="0"/>
                <a:ea typeface="MS PGothic" charset="0"/>
              </a:rPr>
              <a:t>→ (</a:t>
            </a:r>
            <a:r>
              <a:rPr lang="en-US" i="1" dirty="0">
                <a:latin typeface="Helvetica" charset="0"/>
                <a:ea typeface="MS PGothic" charset="0"/>
              </a:rPr>
              <a:t>M</a:t>
            </a:r>
            <a:r>
              <a:rPr lang="en-US" dirty="0">
                <a:latin typeface="Helvetica" charset="0"/>
                <a:ea typeface="MS PGothic" charset="0"/>
              </a:rPr>
              <a:t>→ </a:t>
            </a:r>
            <a:r>
              <a:rPr lang="en-US" i="1" dirty="0">
                <a:latin typeface="Helvetica" charset="0"/>
                <a:ea typeface="MS PGothic" charset="0"/>
              </a:rPr>
              <a:t>A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That is, for each </a:t>
            </a:r>
            <a:r>
              <a:rPr lang="en-US" i="1" dirty="0">
                <a:latin typeface="Helvetica" charset="0"/>
                <a:ea typeface="MS PGothic" charset="0"/>
              </a:rPr>
              <a:t>k 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</a:t>
            </a:r>
            <a:r>
              <a:rPr lang="en-US" dirty="0">
                <a:latin typeface="Helvetica" charset="0"/>
                <a:ea typeface="MS PGothic" charset="0"/>
              </a:rPr>
              <a:t> </a:t>
            </a:r>
            <a:r>
              <a:rPr lang="en-US" i="1" dirty="0">
                <a:latin typeface="Helvetica" charset="0"/>
                <a:ea typeface="MS PGothic" charset="0"/>
              </a:rPr>
              <a:t>K</a:t>
            </a:r>
            <a:r>
              <a:rPr lang="en-US" dirty="0">
                <a:latin typeface="Helvetica" charset="0"/>
                <a:ea typeface="MS PGothic" charset="0"/>
              </a:rPr>
              <a:t>, </a:t>
            </a:r>
            <a:r>
              <a:rPr lang="en-US" i="1" dirty="0" err="1">
                <a:latin typeface="Helvetica" charset="0"/>
                <a:ea typeface="MS PGothic" charset="0"/>
              </a:rPr>
              <a:t>S</a:t>
            </a:r>
            <a:r>
              <a:rPr lang="en-US" baseline="-25000" dirty="0" err="1">
                <a:latin typeface="Helvetica" charset="0"/>
                <a:ea typeface="MS PGothic" charset="0"/>
              </a:rPr>
              <a:t>k</a:t>
            </a:r>
            <a:r>
              <a:rPr lang="en-US" dirty="0">
                <a:latin typeface="Helvetica" charset="0"/>
                <a:ea typeface="MS PGothic" charset="0"/>
              </a:rPr>
              <a:t> is a function for generating authenticators from messages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Both </a:t>
            </a:r>
            <a:r>
              <a:rPr lang="en-US" i="1" dirty="0">
                <a:latin typeface="Helvetica" charset="0"/>
                <a:ea typeface="MS PGothic" charset="0"/>
              </a:rPr>
              <a:t>S </a:t>
            </a:r>
            <a:r>
              <a:rPr lang="en-US" dirty="0">
                <a:latin typeface="Helvetica" charset="0"/>
                <a:ea typeface="MS PGothic" charset="0"/>
              </a:rPr>
              <a:t>and </a:t>
            </a:r>
            <a:r>
              <a:rPr lang="en-US" i="1" dirty="0" err="1">
                <a:latin typeface="Helvetica" charset="0"/>
                <a:ea typeface="MS PGothic" charset="0"/>
              </a:rPr>
              <a:t>S</a:t>
            </a:r>
            <a:r>
              <a:rPr lang="en-US" baseline="-25000" dirty="0" err="1">
                <a:latin typeface="Helvetica" charset="0"/>
                <a:ea typeface="MS PGothic" charset="0"/>
              </a:rPr>
              <a:t>k</a:t>
            </a:r>
            <a:r>
              <a:rPr lang="en-US" dirty="0">
                <a:latin typeface="Helvetica" charset="0"/>
                <a:ea typeface="MS PGothic" charset="0"/>
              </a:rPr>
              <a:t> for any </a:t>
            </a:r>
            <a:r>
              <a:rPr lang="en-US" i="1" dirty="0">
                <a:latin typeface="Helvetica" charset="0"/>
                <a:ea typeface="MS PGothic" charset="0"/>
              </a:rPr>
              <a:t>k </a:t>
            </a:r>
            <a:r>
              <a:rPr lang="en-US" dirty="0">
                <a:latin typeface="Helvetica" charset="0"/>
                <a:ea typeface="MS PGothic" charset="0"/>
              </a:rPr>
              <a:t>should be efficiently computable functions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A function </a:t>
            </a:r>
            <a:r>
              <a:rPr lang="en-US" i="1" dirty="0">
                <a:latin typeface="Helvetica" charset="0"/>
                <a:ea typeface="MS PGothic" charset="0"/>
              </a:rPr>
              <a:t>V </a:t>
            </a:r>
            <a:r>
              <a:rPr lang="en-US" dirty="0">
                <a:latin typeface="Helvetica" charset="0"/>
                <a:ea typeface="MS PGothic" charset="0"/>
              </a:rPr>
              <a:t>: </a:t>
            </a:r>
            <a:r>
              <a:rPr lang="en-US" i="1" dirty="0">
                <a:latin typeface="Helvetica" charset="0"/>
                <a:ea typeface="MS PGothic" charset="0"/>
              </a:rPr>
              <a:t>K </a:t>
            </a:r>
            <a:r>
              <a:rPr lang="en-US" dirty="0">
                <a:latin typeface="Helvetica" charset="0"/>
                <a:ea typeface="MS PGothic" charset="0"/>
              </a:rPr>
              <a:t>→ (</a:t>
            </a:r>
            <a:r>
              <a:rPr lang="en-US" i="1" dirty="0">
                <a:latin typeface="Helvetica" charset="0"/>
                <a:ea typeface="MS PGothic" charset="0"/>
              </a:rPr>
              <a:t>M </a:t>
            </a:r>
            <a:r>
              <a:rPr lang="en-US" dirty="0">
                <a:latin typeface="Helvetica" charset="0"/>
                <a:ea typeface="MS PGothic" charset="0"/>
              </a:rPr>
              <a:t>× </a:t>
            </a:r>
            <a:r>
              <a:rPr lang="en-US" i="1" dirty="0">
                <a:latin typeface="Helvetica" charset="0"/>
                <a:ea typeface="MS PGothic" charset="0"/>
              </a:rPr>
              <a:t>A</a:t>
            </a:r>
            <a:r>
              <a:rPr lang="en-US" dirty="0">
                <a:latin typeface="Helvetica" charset="0"/>
                <a:ea typeface="MS PGothic" charset="0"/>
              </a:rPr>
              <a:t>→ {true, false}). That is, for each </a:t>
            </a:r>
            <a:r>
              <a:rPr lang="en-US" i="1" dirty="0">
                <a:latin typeface="Helvetica" charset="0"/>
                <a:ea typeface="MS PGothic" charset="0"/>
              </a:rPr>
              <a:t>k 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</a:t>
            </a:r>
            <a:r>
              <a:rPr lang="en-US" dirty="0">
                <a:latin typeface="Helvetica" charset="0"/>
                <a:ea typeface="MS PGothic" charset="0"/>
              </a:rPr>
              <a:t> </a:t>
            </a:r>
            <a:r>
              <a:rPr lang="en-US" i="1" dirty="0">
                <a:latin typeface="Helvetica" charset="0"/>
                <a:ea typeface="MS PGothic" charset="0"/>
              </a:rPr>
              <a:t>K</a:t>
            </a:r>
            <a:r>
              <a:rPr lang="en-US" dirty="0">
                <a:latin typeface="Helvetica" charset="0"/>
                <a:ea typeface="MS PGothic" charset="0"/>
              </a:rPr>
              <a:t>, </a:t>
            </a:r>
            <a:r>
              <a:rPr lang="en-US" i="1" dirty="0" err="1">
                <a:latin typeface="Helvetica" charset="0"/>
                <a:ea typeface="MS PGothic" charset="0"/>
              </a:rPr>
              <a:t>V</a:t>
            </a:r>
            <a:r>
              <a:rPr lang="en-US" baseline="-25000" dirty="0" err="1">
                <a:latin typeface="Helvetica" charset="0"/>
                <a:ea typeface="MS PGothic" charset="0"/>
              </a:rPr>
              <a:t>k</a:t>
            </a:r>
            <a:r>
              <a:rPr lang="en-US" dirty="0">
                <a:latin typeface="Helvetica" charset="0"/>
                <a:ea typeface="MS PGothic" charset="0"/>
              </a:rPr>
              <a:t> is a function for verifying authenticators on messages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Both </a:t>
            </a:r>
            <a:r>
              <a:rPr lang="en-US" i="1" dirty="0">
                <a:latin typeface="Helvetica" charset="0"/>
                <a:ea typeface="MS PGothic" charset="0"/>
              </a:rPr>
              <a:t>V </a:t>
            </a:r>
            <a:r>
              <a:rPr lang="en-US" dirty="0">
                <a:latin typeface="Helvetica" charset="0"/>
                <a:ea typeface="MS PGothic" charset="0"/>
              </a:rPr>
              <a:t>and </a:t>
            </a:r>
            <a:r>
              <a:rPr lang="en-US" i="1" dirty="0" err="1">
                <a:latin typeface="Helvetica" charset="0"/>
                <a:ea typeface="MS PGothic" charset="0"/>
              </a:rPr>
              <a:t>V</a:t>
            </a:r>
            <a:r>
              <a:rPr lang="en-US" baseline="-25000" dirty="0" err="1">
                <a:latin typeface="Helvetica" charset="0"/>
                <a:ea typeface="MS PGothic" charset="0"/>
              </a:rPr>
              <a:t>k</a:t>
            </a:r>
            <a:r>
              <a:rPr lang="en-US" dirty="0">
                <a:latin typeface="Helvetica" charset="0"/>
                <a:ea typeface="MS PGothic" charset="0"/>
              </a:rPr>
              <a:t> for any </a:t>
            </a:r>
            <a:r>
              <a:rPr lang="en-US" i="1" dirty="0">
                <a:latin typeface="Helvetica" charset="0"/>
                <a:ea typeface="MS PGothic" charset="0"/>
              </a:rPr>
              <a:t>k </a:t>
            </a:r>
            <a:r>
              <a:rPr lang="en-US" dirty="0">
                <a:latin typeface="Helvetica" charset="0"/>
                <a:ea typeface="MS PGothic" charset="0"/>
              </a:rPr>
              <a:t>should be efficiently computable functions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FE26-9669-C142-B9A8-B9E96A4CCB05}" type="datetime1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4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MS PGothic" charset="0"/>
              </a:rPr>
              <a:t>Authentication (Cont.)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For a message </a:t>
            </a:r>
            <a:r>
              <a:rPr lang="en-US" i="1" dirty="0">
                <a:latin typeface="Helvetica" charset="0"/>
                <a:ea typeface="MS PGothic" charset="0"/>
              </a:rPr>
              <a:t>m</a:t>
            </a:r>
            <a:r>
              <a:rPr lang="en-US" dirty="0">
                <a:latin typeface="Helvetica" charset="0"/>
                <a:ea typeface="MS PGothic" charset="0"/>
              </a:rPr>
              <a:t>, a computer can generate an authenticator </a:t>
            </a:r>
            <a:r>
              <a:rPr lang="en-US" i="1" dirty="0">
                <a:latin typeface="Helvetica" charset="0"/>
                <a:ea typeface="MS PGothic" charset="0"/>
              </a:rPr>
              <a:t>a 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</a:t>
            </a:r>
            <a:r>
              <a:rPr lang="en-US" dirty="0">
                <a:latin typeface="Helvetica" charset="0"/>
                <a:ea typeface="MS PGothic" charset="0"/>
              </a:rPr>
              <a:t> </a:t>
            </a:r>
            <a:r>
              <a:rPr lang="en-US" i="1" dirty="0">
                <a:latin typeface="Helvetica" charset="0"/>
                <a:ea typeface="MS PGothic" charset="0"/>
              </a:rPr>
              <a:t>A </a:t>
            </a:r>
            <a:r>
              <a:rPr lang="en-US" dirty="0">
                <a:latin typeface="Helvetica" charset="0"/>
                <a:ea typeface="MS PGothic" charset="0"/>
              </a:rPr>
              <a:t>such that </a:t>
            </a:r>
            <a:r>
              <a:rPr lang="en-US" i="1" dirty="0" err="1">
                <a:latin typeface="Helvetica" charset="0"/>
                <a:ea typeface="MS PGothic" charset="0"/>
              </a:rPr>
              <a:t>V</a:t>
            </a:r>
            <a:r>
              <a:rPr lang="en-US" baseline="-25000" dirty="0" err="1">
                <a:latin typeface="Helvetica" charset="0"/>
                <a:ea typeface="MS PGothic" charset="0"/>
              </a:rPr>
              <a:t>k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i="1" dirty="0">
                <a:latin typeface="Helvetica" charset="0"/>
                <a:ea typeface="MS PGothic" charset="0"/>
              </a:rPr>
              <a:t>m, a</a:t>
            </a:r>
            <a:r>
              <a:rPr lang="en-US" dirty="0">
                <a:latin typeface="Helvetica" charset="0"/>
                <a:ea typeface="MS PGothic" charset="0"/>
              </a:rPr>
              <a:t>) = </a:t>
            </a:r>
            <a:r>
              <a:rPr lang="en-US" dirty="0">
                <a:latin typeface="Courier New" charset="0"/>
                <a:ea typeface="MS PGothic" charset="0"/>
              </a:rPr>
              <a:t>true</a:t>
            </a:r>
            <a:r>
              <a:rPr lang="en-US" dirty="0">
                <a:latin typeface="Helvetica" charset="0"/>
                <a:ea typeface="MS PGothic" charset="0"/>
              </a:rPr>
              <a:t> only if it possesses </a:t>
            </a:r>
            <a:r>
              <a:rPr lang="en-US" i="1" dirty="0">
                <a:latin typeface="Helvetica" charset="0"/>
                <a:ea typeface="MS PGothic" charset="0"/>
              </a:rPr>
              <a:t>k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Thus, computer holding </a:t>
            </a:r>
            <a:r>
              <a:rPr lang="en-US" i="1" dirty="0">
                <a:latin typeface="Helvetica" charset="0"/>
                <a:ea typeface="MS PGothic" charset="0"/>
              </a:rPr>
              <a:t>k</a:t>
            </a:r>
            <a:r>
              <a:rPr lang="en-US" dirty="0">
                <a:latin typeface="Helvetica" charset="0"/>
                <a:ea typeface="MS PGothic" charset="0"/>
              </a:rPr>
              <a:t> can generate authenticators on messages so that any other computer possessing </a:t>
            </a:r>
            <a:r>
              <a:rPr lang="en-US" i="1" dirty="0">
                <a:latin typeface="Helvetica" charset="0"/>
                <a:ea typeface="MS PGothic" charset="0"/>
              </a:rPr>
              <a:t>k</a:t>
            </a:r>
            <a:r>
              <a:rPr lang="en-US" dirty="0">
                <a:latin typeface="Helvetica" charset="0"/>
                <a:ea typeface="MS PGothic" charset="0"/>
              </a:rPr>
              <a:t> can verify them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Computer not holding </a:t>
            </a:r>
            <a:r>
              <a:rPr lang="en-US" i="1" dirty="0">
                <a:latin typeface="Helvetica" charset="0"/>
                <a:ea typeface="MS PGothic" charset="0"/>
              </a:rPr>
              <a:t>k</a:t>
            </a:r>
            <a:r>
              <a:rPr lang="en-US" dirty="0">
                <a:latin typeface="Helvetica" charset="0"/>
                <a:ea typeface="MS PGothic" charset="0"/>
              </a:rPr>
              <a:t> cannot generate authenticators on messages that can be verified using </a:t>
            </a:r>
            <a:r>
              <a:rPr lang="en-US" i="1" dirty="0" err="1">
                <a:latin typeface="Helvetica" charset="0"/>
                <a:ea typeface="MS PGothic" charset="0"/>
              </a:rPr>
              <a:t>V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k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Since authenticators are generally exposed (for example, they are sent on the network with the messages themselves), it must not be feasible to derive </a:t>
            </a:r>
            <a:r>
              <a:rPr lang="en-US" i="1" dirty="0">
                <a:latin typeface="Helvetica" charset="0"/>
                <a:ea typeface="MS PGothic" charset="0"/>
              </a:rPr>
              <a:t>k</a:t>
            </a:r>
            <a:r>
              <a:rPr lang="en-US" dirty="0">
                <a:latin typeface="Helvetica" charset="0"/>
                <a:ea typeface="MS PGothic" charset="0"/>
              </a:rPr>
              <a:t> from the authenticators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Practically, if </a:t>
            </a:r>
            <a:r>
              <a:rPr lang="en-US" dirty="0" err="1">
                <a:latin typeface="Helvetica" charset="0"/>
                <a:ea typeface="MS PGothic" charset="0"/>
              </a:rPr>
              <a:t>V</a:t>
            </a:r>
            <a:r>
              <a:rPr lang="en-US" baseline="-25000" dirty="0" err="1">
                <a:latin typeface="Helvetica" charset="0"/>
                <a:ea typeface="MS PGothic" charset="0"/>
              </a:rPr>
              <a:t>k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i="1" dirty="0" err="1">
                <a:latin typeface="Helvetica" charset="0"/>
                <a:ea typeface="MS PGothic" charset="0"/>
              </a:rPr>
              <a:t>m,a</a:t>
            </a:r>
            <a:r>
              <a:rPr lang="en-US" i="1" dirty="0">
                <a:latin typeface="Helvetica" charset="0"/>
                <a:ea typeface="MS PGothic" charset="0"/>
              </a:rPr>
              <a:t>) </a:t>
            </a:r>
            <a:r>
              <a:rPr lang="en-US" dirty="0">
                <a:latin typeface="Helvetica" charset="0"/>
                <a:ea typeface="MS PGothic" charset="0"/>
              </a:rPr>
              <a:t>= </a:t>
            </a:r>
            <a:r>
              <a:rPr lang="en-US" b="1" dirty="0">
                <a:latin typeface="Courier New" charset="0"/>
                <a:ea typeface="MS PGothic" charset="0"/>
                <a:cs typeface="Courier New" charset="0"/>
              </a:rPr>
              <a:t>true </a:t>
            </a:r>
            <a:r>
              <a:rPr lang="en-US" dirty="0">
                <a:latin typeface="Helvetica" charset="0"/>
                <a:ea typeface="MS PGothic" charset="0"/>
              </a:rPr>
              <a:t>then we know </a:t>
            </a:r>
            <a:r>
              <a:rPr lang="en-US" i="1" dirty="0">
                <a:latin typeface="Helvetica" charset="0"/>
                <a:ea typeface="MS PGothic" charset="0"/>
              </a:rPr>
              <a:t>m</a:t>
            </a:r>
            <a:r>
              <a:rPr lang="en-US" dirty="0">
                <a:latin typeface="Helvetica" charset="0"/>
                <a:ea typeface="MS PGothic" charset="0"/>
              </a:rPr>
              <a:t> has not been modified and that send of message has </a:t>
            </a:r>
            <a:r>
              <a:rPr lang="en-US" i="1" dirty="0">
                <a:latin typeface="Helvetica" charset="0"/>
                <a:ea typeface="MS PGothic" charset="0"/>
              </a:rPr>
              <a:t>k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If we share </a:t>
            </a:r>
            <a:r>
              <a:rPr lang="en-US" i="1" dirty="0">
                <a:latin typeface="Helvetica" charset="0"/>
                <a:ea typeface="MS PGothic" charset="0"/>
              </a:rPr>
              <a:t>k</a:t>
            </a:r>
            <a:r>
              <a:rPr lang="en-US" dirty="0">
                <a:latin typeface="Helvetica" charset="0"/>
                <a:ea typeface="MS PGothic" charset="0"/>
              </a:rPr>
              <a:t> with only one entity, know where the message originated </a:t>
            </a: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8C33-5C88-E64F-B0CC-ADA513AEA7FE}" type="datetime1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3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Authentication – Hash Functions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Basis of authentication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Creates small, fixed-size block of data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message digest</a:t>
            </a:r>
            <a:r>
              <a:rPr lang="en-US" dirty="0">
                <a:latin typeface="Helvetica" charset="0"/>
                <a:ea typeface="MS PGothic" charset="0"/>
              </a:rPr>
              <a:t> (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hash value)</a:t>
            </a:r>
            <a:r>
              <a:rPr lang="en-US" dirty="0">
                <a:latin typeface="Helvetica" charset="0"/>
                <a:ea typeface="MS PGothic" charset="0"/>
              </a:rPr>
              <a:t> from </a:t>
            </a:r>
            <a:r>
              <a:rPr lang="en-US" i="1" dirty="0">
                <a:latin typeface="Helvetica" charset="0"/>
                <a:ea typeface="MS PGothic" charset="0"/>
              </a:rPr>
              <a:t>m</a:t>
            </a:r>
            <a:endParaRPr lang="en-US" sz="800" i="1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Hash Function </a:t>
            </a:r>
            <a:r>
              <a:rPr lang="en-US" i="1" dirty="0">
                <a:latin typeface="Helvetica" charset="0"/>
                <a:ea typeface="MS PGothic" charset="0"/>
              </a:rPr>
              <a:t>H </a:t>
            </a:r>
            <a:r>
              <a:rPr lang="en-US" dirty="0">
                <a:latin typeface="Helvetica" charset="0"/>
                <a:ea typeface="MS PGothic" charset="0"/>
              </a:rPr>
              <a:t>must be collision resistant on </a:t>
            </a:r>
            <a:r>
              <a:rPr lang="en-US" i="1" dirty="0">
                <a:latin typeface="Helvetica" charset="0"/>
                <a:ea typeface="MS PGothic" charset="0"/>
              </a:rPr>
              <a:t>m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sz="1600" dirty="0">
                <a:latin typeface="Helvetica" charset="0"/>
                <a:ea typeface="MS PGothic" charset="0"/>
              </a:rPr>
              <a:t>Must be infeasible to find an </a:t>
            </a:r>
            <a:r>
              <a:rPr lang="en-US" sz="1600" i="1" dirty="0">
                <a:latin typeface="Helvetica" charset="0"/>
                <a:ea typeface="MS PGothic" charset="0"/>
              </a:rPr>
              <a:t>m</a:t>
            </a:r>
            <a:r>
              <a:rPr lang="ja-JP" altLang="en-US" sz="1600" i="1" dirty="0">
                <a:latin typeface="Helvetica" charset="0"/>
                <a:ea typeface="MS PGothic" charset="0"/>
              </a:rPr>
              <a:t>’</a:t>
            </a:r>
            <a:r>
              <a:rPr lang="en-US" altLang="ja-JP" sz="1600" dirty="0">
                <a:latin typeface="Helvetica" charset="0"/>
                <a:ea typeface="MS PGothic" charset="0"/>
              </a:rPr>
              <a:t> ≠ </a:t>
            </a:r>
            <a:r>
              <a:rPr lang="en-US" altLang="ja-JP" sz="1600" i="1" dirty="0">
                <a:latin typeface="Helvetica" charset="0"/>
                <a:ea typeface="MS PGothic" charset="0"/>
              </a:rPr>
              <a:t>m </a:t>
            </a:r>
            <a:r>
              <a:rPr lang="en-US" altLang="ja-JP" sz="1600" dirty="0">
                <a:latin typeface="Helvetica" charset="0"/>
                <a:ea typeface="MS PGothic" charset="0"/>
              </a:rPr>
              <a:t>such that </a:t>
            </a:r>
            <a:r>
              <a:rPr lang="en-US" altLang="ja-JP" sz="1600" i="1" dirty="0">
                <a:latin typeface="Helvetica" charset="0"/>
                <a:ea typeface="MS PGothic" charset="0"/>
              </a:rPr>
              <a:t>H</a:t>
            </a:r>
            <a:r>
              <a:rPr lang="en-US" altLang="ja-JP" sz="1600" dirty="0">
                <a:latin typeface="Helvetica" charset="0"/>
                <a:ea typeface="MS PGothic" charset="0"/>
              </a:rPr>
              <a:t>(</a:t>
            </a:r>
            <a:r>
              <a:rPr lang="en-US" altLang="ja-JP" sz="1600" i="1" dirty="0">
                <a:latin typeface="Helvetica" charset="0"/>
                <a:ea typeface="MS PGothic" charset="0"/>
              </a:rPr>
              <a:t>m</a:t>
            </a:r>
            <a:r>
              <a:rPr lang="en-US" altLang="ja-JP" sz="1600" dirty="0">
                <a:latin typeface="Helvetica" charset="0"/>
                <a:ea typeface="MS PGothic" charset="0"/>
              </a:rPr>
              <a:t>) = </a:t>
            </a:r>
            <a:r>
              <a:rPr lang="en-US" altLang="ja-JP" sz="1600" i="1" dirty="0">
                <a:latin typeface="Helvetica" charset="0"/>
                <a:ea typeface="MS PGothic" charset="0"/>
              </a:rPr>
              <a:t>H</a:t>
            </a:r>
            <a:r>
              <a:rPr lang="en-US" altLang="ja-JP" sz="1600" dirty="0">
                <a:latin typeface="Helvetica" charset="0"/>
                <a:ea typeface="MS PGothic" charset="0"/>
              </a:rPr>
              <a:t>(</a:t>
            </a:r>
            <a:r>
              <a:rPr lang="en-US" altLang="ja-JP" sz="1600" i="1" dirty="0">
                <a:latin typeface="Helvetica" charset="0"/>
                <a:ea typeface="MS PGothic" charset="0"/>
              </a:rPr>
              <a:t>m</a:t>
            </a:r>
            <a:r>
              <a:rPr lang="ja-JP" altLang="en-US" sz="1600" i="1" dirty="0">
                <a:latin typeface="Helvetica" charset="0"/>
                <a:ea typeface="MS PGothic" charset="0"/>
              </a:rPr>
              <a:t>’</a:t>
            </a:r>
            <a:r>
              <a:rPr lang="en-US" altLang="ja-JP" sz="1600" dirty="0">
                <a:latin typeface="Helvetica" charset="0"/>
                <a:ea typeface="MS PGothic" charset="0"/>
              </a:rPr>
              <a:t>)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If</a:t>
            </a:r>
            <a:r>
              <a:rPr lang="en-US" i="1" dirty="0">
                <a:latin typeface="Helvetica" charset="0"/>
                <a:ea typeface="MS PGothic" charset="0"/>
              </a:rPr>
              <a:t> H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i="1" dirty="0">
                <a:latin typeface="Helvetica" charset="0"/>
                <a:ea typeface="MS PGothic" charset="0"/>
              </a:rPr>
              <a:t>m</a:t>
            </a:r>
            <a:r>
              <a:rPr lang="en-US" dirty="0">
                <a:latin typeface="Helvetica" charset="0"/>
                <a:ea typeface="MS PGothic" charset="0"/>
              </a:rPr>
              <a:t>) = </a:t>
            </a:r>
            <a:r>
              <a:rPr lang="en-US" i="1" dirty="0">
                <a:latin typeface="Helvetica" charset="0"/>
                <a:ea typeface="MS PGothic" charset="0"/>
              </a:rPr>
              <a:t>H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i="1" dirty="0">
                <a:latin typeface="Helvetica" charset="0"/>
                <a:ea typeface="MS PGothic" charset="0"/>
              </a:rPr>
              <a:t>m</a:t>
            </a:r>
            <a:r>
              <a:rPr lang="ja-JP" altLang="en-US" i="1" dirty="0">
                <a:latin typeface="Helvetica" charset="0"/>
                <a:ea typeface="MS PGothic" charset="0"/>
              </a:rPr>
              <a:t>’</a:t>
            </a:r>
            <a:r>
              <a:rPr lang="en-US" altLang="ja-JP" dirty="0">
                <a:latin typeface="Helvetica" charset="0"/>
                <a:ea typeface="MS PGothic" charset="0"/>
              </a:rPr>
              <a:t>), then </a:t>
            </a:r>
            <a:r>
              <a:rPr lang="en-US" altLang="ja-JP" i="1" dirty="0">
                <a:latin typeface="Helvetica" charset="0"/>
                <a:ea typeface="MS PGothic" charset="0"/>
              </a:rPr>
              <a:t>m</a:t>
            </a:r>
            <a:r>
              <a:rPr lang="en-US" altLang="ja-JP" dirty="0">
                <a:latin typeface="Helvetica" charset="0"/>
                <a:ea typeface="MS PGothic" charset="0"/>
              </a:rPr>
              <a:t> = </a:t>
            </a:r>
            <a:r>
              <a:rPr lang="en-US" altLang="ja-JP" i="1" dirty="0">
                <a:latin typeface="Helvetica" charset="0"/>
                <a:ea typeface="MS PGothic" charset="0"/>
              </a:rPr>
              <a:t>m</a:t>
            </a:r>
            <a:r>
              <a:rPr lang="ja-JP" altLang="en-US" dirty="0">
                <a:latin typeface="Helvetica" charset="0"/>
                <a:ea typeface="MS PGothic" charset="0"/>
              </a:rPr>
              <a:t>’</a:t>
            </a:r>
            <a:endParaRPr lang="en-US" altLang="ja-JP" dirty="0">
              <a:latin typeface="Helvetica" charset="0"/>
              <a:ea typeface="MS PGothic" charset="0"/>
            </a:endParaRPr>
          </a:p>
          <a:p>
            <a:pPr lvl="1"/>
            <a:r>
              <a:rPr lang="en-US" sz="1600" dirty="0">
                <a:latin typeface="Helvetica" charset="0"/>
                <a:ea typeface="MS PGothic" charset="0"/>
              </a:rPr>
              <a:t>The message has not been modified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Common message-digest functions include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MD5</a:t>
            </a:r>
            <a:r>
              <a:rPr lang="en-US" dirty="0">
                <a:latin typeface="Helvetica" charset="0"/>
                <a:ea typeface="MS PGothic" charset="0"/>
              </a:rPr>
              <a:t>, which produces a 128-bit hash, and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SHA-1</a:t>
            </a:r>
            <a:r>
              <a:rPr lang="en-US" dirty="0">
                <a:latin typeface="Helvetica" charset="0"/>
                <a:ea typeface="MS PGothic" charset="0"/>
              </a:rPr>
              <a:t>, which outputs a 160-bit hash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Not useful as authenticators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For example </a:t>
            </a:r>
            <a:r>
              <a:rPr lang="en-US" i="1" dirty="0">
                <a:latin typeface="Helvetica" charset="0"/>
                <a:ea typeface="MS PGothic" charset="0"/>
              </a:rPr>
              <a:t>H(m</a:t>
            </a:r>
            <a:r>
              <a:rPr lang="en-US" dirty="0">
                <a:latin typeface="Helvetica" charset="0"/>
                <a:ea typeface="MS PGothic" charset="0"/>
              </a:rPr>
              <a:t>) can be sent with a message</a:t>
            </a:r>
          </a:p>
          <a:p>
            <a:pPr lvl="2"/>
            <a:r>
              <a:rPr lang="en-US" sz="1600" dirty="0">
                <a:latin typeface="Helvetica" charset="0"/>
                <a:ea typeface="MS PGothic" charset="0"/>
              </a:rPr>
              <a:t>But if </a:t>
            </a:r>
            <a:r>
              <a:rPr lang="en-US" sz="1600" i="1" dirty="0">
                <a:latin typeface="Helvetica" charset="0"/>
                <a:ea typeface="MS PGothic" charset="0"/>
              </a:rPr>
              <a:t>H</a:t>
            </a:r>
            <a:r>
              <a:rPr lang="en-US" sz="1600" dirty="0">
                <a:latin typeface="Helvetica" charset="0"/>
                <a:ea typeface="MS PGothic" charset="0"/>
              </a:rPr>
              <a:t> is known someone could modify </a:t>
            </a:r>
            <a:r>
              <a:rPr lang="en-US" sz="1600" i="1" dirty="0">
                <a:latin typeface="Helvetica" charset="0"/>
                <a:ea typeface="MS PGothic" charset="0"/>
              </a:rPr>
              <a:t>m</a:t>
            </a:r>
            <a:r>
              <a:rPr lang="en-US" sz="1600" dirty="0">
                <a:latin typeface="Helvetica" charset="0"/>
                <a:ea typeface="MS PGothic" charset="0"/>
              </a:rPr>
              <a:t> to </a:t>
            </a:r>
            <a:r>
              <a:rPr lang="en-US" sz="1600" i="1" dirty="0">
                <a:latin typeface="Helvetica" charset="0"/>
                <a:ea typeface="MS PGothic" charset="0"/>
              </a:rPr>
              <a:t>m’</a:t>
            </a:r>
            <a:r>
              <a:rPr lang="en-US" altLang="ja-JP" sz="1600" dirty="0">
                <a:latin typeface="Helvetica" charset="0"/>
                <a:ea typeface="MS PGothic" charset="0"/>
              </a:rPr>
              <a:t> and </a:t>
            </a:r>
            <a:r>
              <a:rPr lang="en-US" altLang="ja-JP" sz="1600" dirty="0" err="1">
                <a:latin typeface="Helvetica" charset="0"/>
                <a:ea typeface="MS PGothic" charset="0"/>
              </a:rPr>
              <a:t>recompute</a:t>
            </a:r>
            <a:r>
              <a:rPr lang="en-US" altLang="ja-JP" sz="1600" dirty="0">
                <a:latin typeface="Helvetica" charset="0"/>
                <a:ea typeface="MS PGothic" charset="0"/>
              </a:rPr>
              <a:t> </a:t>
            </a:r>
            <a:r>
              <a:rPr lang="en-US" altLang="ja-JP" sz="1600" i="1" dirty="0">
                <a:latin typeface="Helvetica" charset="0"/>
                <a:ea typeface="MS PGothic" charset="0"/>
              </a:rPr>
              <a:t>H(m</a:t>
            </a:r>
            <a:r>
              <a:rPr lang="en-US" sz="1600" i="1" dirty="0">
                <a:latin typeface="Helvetica" charset="0"/>
                <a:ea typeface="MS PGothic" charset="0"/>
              </a:rPr>
              <a:t>’</a:t>
            </a:r>
            <a:r>
              <a:rPr lang="en-US" altLang="ja-JP" sz="1600" i="1" dirty="0">
                <a:latin typeface="Helvetica" charset="0"/>
                <a:ea typeface="MS PGothic" charset="0"/>
              </a:rPr>
              <a:t>)</a:t>
            </a:r>
            <a:r>
              <a:rPr lang="en-US" altLang="ja-JP" sz="1600" dirty="0">
                <a:latin typeface="Helvetica" charset="0"/>
                <a:ea typeface="MS PGothic" charset="0"/>
              </a:rPr>
              <a:t> and modification not detected</a:t>
            </a:r>
          </a:p>
          <a:p>
            <a:pPr lvl="2"/>
            <a:r>
              <a:rPr lang="en-US" sz="1600" dirty="0">
                <a:latin typeface="Helvetica" charset="0"/>
                <a:ea typeface="MS PGothic" charset="0"/>
              </a:rPr>
              <a:t>So must authenticate </a:t>
            </a:r>
            <a:r>
              <a:rPr lang="en-US" sz="1600" i="1" dirty="0">
                <a:latin typeface="Helvetica" charset="0"/>
                <a:ea typeface="MS PGothic" charset="0"/>
              </a:rPr>
              <a:t>H(m)</a:t>
            </a:r>
            <a:endParaRPr lang="en-US" sz="1600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784E-C590-B14D-AB8A-0C87BB5D4B2A}" type="datetime1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6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MS PGothic" charset="0"/>
              </a:rPr>
              <a:t>Review: Protection</a:t>
            </a:r>
            <a:endParaRPr lang="en-US" dirty="0">
              <a:latin typeface="Arial" charset="0"/>
              <a:ea typeface="MS PGothic" charset="0"/>
            </a:endParaRPr>
          </a:p>
        </p:txBody>
      </p:sp>
      <p:sp>
        <p:nvSpPr>
          <p:cNvPr id="6147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Ensure each object accessed correctly and only by those processes allowed to do so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Objects: HW (e.g. CPU, memory, printers, storage), SW (e.g. files, programs, semaphores)</a:t>
            </a:r>
            <a:endParaRPr lang="en-US" dirty="0" smtClean="0">
              <a:latin typeface="Courier New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Guiding principle –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principle of least privilege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Programs, users and systems should be given just enough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privileges </a:t>
            </a:r>
            <a:r>
              <a:rPr lang="en-US" dirty="0">
                <a:latin typeface="Helvetica" charset="0"/>
                <a:ea typeface="MS PGothic" charset="0"/>
              </a:rPr>
              <a:t>to perform their </a:t>
            </a:r>
            <a:r>
              <a:rPr lang="en-US" dirty="0" smtClean="0">
                <a:latin typeface="Helvetica" charset="0"/>
                <a:ea typeface="MS PGothic" charset="0"/>
              </a:rPr>
              <a:t>tasks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Processes operate within domains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Collections of access rights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Access-right = &lt;</a:t>
            </a:r>
            <a:r>
              <a:rPr lang="en-US" i="1" dirty="0">
                <a:latin typeface="Helvetica" charset="0"/>
                <a:ea typeface="MS PGothic" charset="0"/>
              </a:rPr>
              <a:t>object-name</a:t>
            </a:r>
            <a:r>
              <a:rPr lang="en-US" dirty="0">
                <a:latin typeface="Helvetica" charset="0"/>
                <a:ea typeface="MS PGothic" charset="0"/>
              </a:rPr>
              <a:t>, </a:t>
            </a:r>
            <a:r>
              <a:rPr lang="en-US" i="1" dirty="0">
                <a:latin typeface="Helvetica" charset="0"/>
                <a:ea typeface="MS PGothic" charset="0"/>
              </a:rPr>
              <a:t>rights-set</a:t>
            </a:r>
            <a:r>
              <a:rPr lang="en-US" dirty="0">
                <a:latin typeface="Helvetica" charset="0"/>
                <a:ea typeface="MS PGothic" charset="0"/>
              </a:rPr>
              <a:t>&gt;</a:t>
            </a:r>
            <a:br>
              <a:rPr lang="en-US" dirty="0">
                <a:latin typeface="Helvetica" charset="0"/>
                <a:ea typeface="MS PGothic" charset="0"/>
              </a:rPr>
            </a:br>
            <a:r>
              <a:rPr lang="en-US" dirty="0">
                <a:latin typeface="Helvetica" charset="0"/>
                <a:ea typeface="MS PGothic" charset="0"/>
              </a:rPr>
              <a:t>where </a:t>
            </a:r>
            <a:r>
              <a:rPr lang="en-US" i="1" dirty="0">
                <a:latin typeface="Helvetica" charset="0"/>
                <a:ea typeface="MS PGothic" charset="0"/>
              </a:rPr>
              <a:t>rights-set</a:t>
            </a:r>
            <a:r>
              <a:rPr lang="en-US" dirty="0">
                <a:latin typeface="Helvetica" charset="0"/>
                <a:ea typeface="MS PGothic" charset="0"/>
              </a:rPr>
              <a:t> is a subset of all valid operations that can be performed on the object </a:t>
            </a:r>
          </a:p>
          <a:p>
            <a:pPr lvl="1"/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3C6A-EBEF-8F47-A8D9-01F7E1958184}" type="datetime1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9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Authentication - MAC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Symmetric encryption used in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message-authentication code 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MAC</a:t>
            </a:r>
            <a:r>
              <a:rPr lang="en-US" dirty="0">
                <a:latin typeface="Helvetica" charset="0"/>
                <a:ea typeface="MS PGothic" charset="0"/>
              </a:rPr>
              <a:t>) authentication algorithm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Cryptographic checksum generated from message using secret key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Can securely authenticate short values 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If used to authenticate </a:t>
            </a:r>
            <a:r>
              <a:rPr lang="en-US" i="1" dirty="0">
                <a:latin typeface="Helvetica" charset="0"/>
                <a:ea typeface="MS PGothic" charset="0"/>
              </a:rPr>
              <a:t>H(m)</a:t>
            </a:r>
            <a:r>
              <a:rPr lang="en-US" dirty="0">
                <a:latin typeface="Helvetica" charset="0"/>
                <a:ea typeface="MS PGothic" charset="0"/>
              </a:rPr>
              <a:t> for an </a:t>
            </a:r>
            <a:r>
              <a:rPr lang="en-US" i="1" dirty="0">
                <a:latin typeface="Helvetica" charset="0"/>
                <a:ea typeface="MS PGothic" charset="0"/>
              </a:rPr>
              <a:t>H</a:t>
            </a:r>
            <a:r>
              <a:rPr lang="en-US" dirty="0">
                <a:latin typeface="Helvetica" charset="0"/>
                <a:ea typeface="MS PGothic" charset="0"/>
              </a:rPr>
              <a:t> that is collision resistant, then obtain a way to securely authenticate long message by hashing them first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Note that </a:t>
            </a:r>
            <a:r>
              <a:rPr lang="en-US" i="1" dirty="0">
                <a:latin typeface="Helvetica" charset="0"/>
                <a:ea typeface="MS PGothic" charset="0"/>
              </a:rPr>
              <a:t>k </a:t>
            </a:r>
            <a:r>
              <a:rPr lang="en-US" dirty="0">
                <a:latin typeface="Helvetica" charset="0"/>
                <a:ea typeface="MS PGothic" charset="0"/>
              </a:rPr>
              <a:t>is needed to compute both </a:t>
            </a:r>
            <a:r>
              <a:rPr lang="en-US" i="1" dirty="0" err="1">
                <a:latin typeface="Helvetica" charset="0"/>
                <a:ea typeface="MS PGothic" charset="0"/>
              </a:rPr>
              <a:t>S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k</a:t>
            </a:r>
            <a:r>
              <a:rPr lang="en-US" i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and </a:t>
            </a:r>
            <a:r>
              <a:rPr lang="en-US" i="1" dirty="0" err="1">
                <a:latin typeface="Helvetica" charset="0"/>
                <a:ea typeface="MS PGothic" charset="0"/>
              </a:rPr>
              <a:t>V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k</a:t>
            </a:r>
            <a:r>
              <a:rPr lang="en-US" dirty="0">
                <a:latin typeface="Helvetica" charset="0"/>
                <a:ea typeface="MS PGothic" charset="0"/>
              </a:rPr>
              <a:t>, so anyone able to compute one can compute the other</a:t>
            </a:r>
          </a:p>
          <a:p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5755-BA4A-8647-9B2E-766495E00C0B}" type="datetime1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Authentication – Digital Signature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Based on asymmetric keys and digital signature algorithm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Authenticators produced are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digital signatures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Very useful – </a:t>
            </a:r>
            <a:r>
              <a:rPr lang="en-US" b="1" i="1" dirty="0">
                <a:latin typeface="Helvetica" charset="0"/>
                <a:ea typeface="MS PGothic" charset="0"/>
              </a:rPr>
              <a:t>anyone</a:t>
            </a:r>
            <a:r>
              <a:rPr lang="en-US" dirty="0">
                <a:latin typeface="Helvetica" charset="0"/>
                <a:ea typeface="MS PGothic" charset="0"/>
              </a:rPr>
              <a:t> can verify authenticity of a message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In a digital-signature algorithm, computationally infeasible to derive </a:t>
            </a:r>
            <a:r>
              <a:rPr lang="en-US" i="1" dirty="0" err="1">
                <a:latin typeface="Helvetica" charset="0"/>
                <a:ea typeface="MS PGothic" charset="0"/>
              </a:rPr>
              <a:t>k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s</a:t>
            </a:r>
            <a:r>
              <a:rPr lang="en-US" i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 from </a:t>
            </a:r>
            <a:r>
              <a:rPr lang="en-US" i="1" dirty="0" err="1">
                <a:latin typeface="Helvetica" charset="0"/>
                <a:ea typeface="MS PGothic" charset="0"/>
              </a:rPr>
              <a:t>k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v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i="1" dirty="0">
                <a:latin typeface="Helvetica" charset="0"/>
                <a:ea typeface="MS PGothic" charset="0"/>
              </a:rPr>
              <a:t>V </a:t>
            </a:r>
            <a:r>
              <a:rPr lang="en-US" dirty="0">
                <a:latin typeface="Helvetica" charset="0"/>
                <a:ea typeface="MS PGothic" charset="0"/>
              </a:rPr>
              <a:t>is a one-way function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Thus, </a:t>
            </a:r>
            <a:r>
              <a:rPr lang="en-US" i="1" dirty="0" err="1">
                <a:latin typeface="Helvetica" charset="0"/>
                <a:ea typeface="MS PGothic" charset="0"/>
              </a:rPr>
              <a:t>k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v</a:t>
            </a:r>
            <a:r>
              <a:rPr lang="en-US" i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is the public key and </a:t>
            </a:r>
            <a:r>
              <a:rPr lang="en-US" i="1" dirty="0" err="1">
                <a:latin typeface="Helvetica" charset="0"/>
                <a:ea typeface="MS PGothic" charset="0"/>
              </a:rPr>
              <a:t>k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s</a:t>
            </a:r>
            <a:r>
              <a:rPr lang="en-US" i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is the private key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Consider the RSA digital-signature algorithm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Similar to the RSA encryption algorithm, but the key use is reversed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Digital signature of message </a:t>
            </a:r>
            <a:r>
              <a:rPr lang="en-US" i="1" dirty="0" err="1">
                <a:latin typeface="Helvetica" charset="0"/>
                <a:ea typeface="MS PGothic" charset="0"/>
              </a:rPr>
              <a:t>S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ks</a:t>
            </a:r>
            <a:r>
              <a:rPr lang="en-US" i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i="1" dirty="0">
                <a:latin typeface="Helvetica" charset="0"/>
                <a:ea typeface="MS PGothic" charset="0"/>
              </a:rPr>
              <a:t>m</a:t>
            </a:r>
            <a:r>
              <a:rPr lang="en-US" dirty="0">
                <a:latin typeface="Helvetica" charset="0"/>
                <a:ea typeface="MS PGothic" charset="0"/>
              </a:rPr>
              <a:t>) = </a:t>
            </a:r>
            <a:r>
              <a:rPr lang="en-US" i="1" dirty="0">
                <a:latin typeface="Helvetica" charset="0"/>
                <a:ea typeface="MS PGothic" charset="0"/>
              </a:rPr>
              <a:t>H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i="1" dirty="0">
                <a:latin typeface="Helvetica" charset="0"/>
                <a:ea typeface="MS PGothic" charset="0"/>
              </a:rPr>
              <a:t>m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  <a:r>
              <a:rPr lang="en-US" i="1" baseline="30000" dirty="0" err="1">
                <a:latin typeface="Helvetica" charset="0"/>
                <a:ea typeface="MS PGothic" charset="0"/>
              </a:rPr>
              <a:t>k</a:t>
            </a:r>
            <a:r>
              <a:rPr lang="en-US" i="1" baseline="12000" dirty="0" err="1">
                <a:latin typeface="Helvetica" charset="0"/>
                <a:ea typeface="MS PGothic" charset="0"/>
              </a:rPr>
              <a:t>s</a:t>
            </a:r>
            <a:r>
              <a:rPr lang="en-US" i="1" baseline="12000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mod </a:t>
            </a:r>
            <a:r>
              <a:rPr lang="en-US" i="1" dirty="0">
                <a:latin typeface="Helvetica" charset="0"/>
                <a:ea typeface="MS PGothic" charset="0"/>
              </a:rPr>
              <a:t>N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The key </a:t>
            </a:r>
            <a:r>
              <a:rPr lang="en-US" i="1" dirty="0" err="1">
                <a:latin typeface="Helvetica" charset="0"/>
                <a:ea typeface="MS PGothic" charset="0"/>
              </a:rPr>
              <a:t>k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s</a:t>
            </a:r>
            <a:r>
              <a:rPr lang="en-US" i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again is a pair (</a:t>
            </a:r>
            <a:r>
              <a:rPr lang="en-US" i="1" dirty="0">
                <a:latin typeface="Helvetica" charset="0"/>
                <a:ea typeface="MS PGothic" charset="0"/>
              </a:rPr>
              <a:t>d, N</a:t>
            </a:r>
            <a:r>
              <a:rPr lang="en-US" dirty="0">
                <a:latin typeface="Helvetica" charset="0"/>
                <a:ea typeface="MS PGothic" charset="0"/>
              </a:rPr>
              <a:t>), where </a:t>
            </a:r>
            <a:r>
              <a:rPr lang="en-US" i="1" dirty="0">
                <a:latin typeface="Helvetica" charset="0"/>
                <a:ea typeface="MS PGothic" charset="0"/>
              </a:rPr>
              <a:t>N </a:t>
            </a:r>
            <a:r>
              <a:rPr lang="en-US" dirty="0">
                <a:latin typeface="Helvetica" charset="0"/>
                <a:ea typeface="MS PGothic" charset="0"/>
              </a:rPr>
              <a:t>is the product of two large, randomly chosen prime numbers </a:t>
            </a:r>
            <a:r>
              <a:rPr lang="en-US" i="1" dirty="0">
                <a:latin typeface="Helvetica" charset="0"/>
                <a:ea typeface="MS PGothic" charset="0"/>
              </a:rPr>
              <a:t>p </a:t>
            </a:r>
            <a:r>
              <a:rPr lang="en-US" dirty="0">
                <a:latin typeface="Helvetica" charset="0"/>
                <a:ea typeface="MS PGothic" charset="0"/>
              </a:rPr>
              <a:t>and </a:t>
            </a:r>
            <a:r>
              <a:rPr lang="en-US" i="1" dirty="0">
                <a:latin typeface="Helvetica" charset="0"/>
                <a:ea typeface="MS PGothic" charset="0"/>
              </a:rPr>
              <a:t>q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Verification algorithm is </a:t>
            </a:r>
            <a:r>
              <a:rPr lang="en-US" i="1" dirty="0" err="1">
                <a:latin typeface="Helvetica" charset="0"/>
                <a:ea typeface="MS PGothic" charset="0"/>
              </a:rPr>
              <a:t>V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kv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i="1" dirty="0">
                <a:latin typeface="Helvetica" charset="0"/>
                <a:ea typeface="MS PGothic" charset="0"/>
              </a:rPr>
              <a:t>m, a</a:t>
            </a:r>
            <a:r>
              <a:rPr lang="en-US" dirty="0">
                <a:latin typeface="Helvetica" charset="0"/>
                <a:ea typeface="MS PGothic" charset="0"/>
              </a:rPr>
              <a:t>)    (</a:t>
            </a:r>
            <a:r>
              <a:rPr lang="en-US" i="1" dirty="0" err="1">
                <a:latin typeface="Helvetica" charset="0"/>
                <a:ea typeface="MS PGothic" charset="0"/>
              </a:rPr>
              <a:t>a</a:t>
            </a:r>
            <a:r>
              <a:rPr lang="en-US" i="1" baseline="30000" dirty="0" err="1">
                <a:latin typeface="Helvetica" charset="0"/>
                <a:ea typeface="MS PGothic" charset="0"/>
              </a:rPr>
              <a:t>k</a:t>
            </a:r>
            <a:r>
              <a:rPr lang="en-US" i="1" baseline="10000" dirty="0" err="1">
                <a:latin typeface="Helvetica" charset="0"/>
                <a:ea typeface="MS PGothic" charset="0"/>
              </a:rPr>
              <a:t>v</a:t>
            </a:r>
            <a:r>
              <a:rPr lang="en-US" i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mod </a:t>
            </a:r>
            <a:r>
              <a:rPr lang="en-US" i="1" dirty="0">
                <a:latin typeface="Helvetica" charset="0"/>
                <a:ea typeface="MS PGothic" charset="0"/>
              </a:rPr>
              <a:t>N </a:t>
            </a:r>
            <a:r>
              <a:rPr lang="en-US" dirty="0">
                <a:latin typeface="Helvetica" charset="0"/>
                <a:ea typeface="MS PGothic" charset="0"/>
              </a:rPr>
              <a:t>= </a:t>
            </a:r>
            <a:r>
              <a:rPr lang="en-US" i="1" dirty="0">
                <a:latin typeface="Helvetica" charset="0"/>
                <a:ea typeface="MS PGothic" charset="0"/>
              </a:rPr>
              <a:t>H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i="1" dirty="0">
                <a:latin typeface="Helvetica" charset="0"/>
                <a:ea typeface="MS PGothic" charset="0"/>
              </a:rPr>
              <a:t>m</a:t>
            </a:r>
            <a:r>
              <a:rPr lang="en-US" dirty="0">
                <a:latin typeface="Helvetica" charset="0"/>
                <a:ea typeface="MS PGothic" charset="0"/>
              </a:rPr>
              <a:t>))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Where </a:t>
            </a:r>
            <a:r>
              <a:rPr lang="en-US" i="1" dirty="0" err="1">
                <a:latin typeface="Helvetica" charset="0"/>
                <a:ea typeface="MS PGothic" charset="0"/>
              </a:rPr>
              <a:t>k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v</a:t>
            </a:r>
            <a:r>
              <a:rPr lang="en-US" i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satisfies </a:t>
            </a:r>
            <a:r>
              <a:rPr lang="en-US" i="1" dirty="0" err="1">
                <a:latin typeface="Helvetica" charset="0"/>
                <a:ea typeface="MS PGothic" charset="0"/>
              </a:rPr>
              <a:t>k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v</a:t>
            </a:r>
            <a:r>
              <a:rPr lang="en-US" i="1" dirty="0" err="1">
                <a:latin typeface="Helvetica" charset="0"/>
                <a:ea typeface="MS PGothic" charset="0"/>
              </a:rPr>
              <a:t>k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s</a:t>
            </a:r>
            <a:r>
              <a:rPr lang="en-US" i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mod (</a:t>
            </a:r>
            <a:r>
              <a:rPr lang="en-US" i="1" dirty="0">
                <a:latin typeface="Helvetica" charset="0"/>
                <a:ea typeface="MS PGothic" charset="0"/>
              </a:rPr>
              <a:t>p </a:t>
            </a:r>
            <a:r>
              <a:rPr lang="en-US" dirty="0">
                <a:latin typeface="Helvetica" charset="0"/>
                <a:ea typeface="MS PGothic" charset="0"/>
              </a:rPr>
              <a:t>− 1)(</a:t>
            </a:r>
            <a:r>
              <a:rPr lang="en-US" i="1" dirty="0">
                <a:latin typeface="Helvetica" charset="0"/>
                <a:ea typeface="MS PGothic" charset="0"/>
              </a:rPr>
              <a:t>q </a:t>
            </a:r>
            <a:r>
              <a:rPr lang="en-US" dirty="0">
                <a:latin typeface="Helvetica" charset="0"/>
                <a:ea typeface="MS PGothic" charset="0"/>
              </a:rPr>
              <a:t>− 1) = 1</a:t>
            </a:r>
          </a:p>
        </p:txBody>
      </p:sp>
      <p:pic>
        <p:nvPicPr>
          <p:cNvPr id="44036" name="Picture 1" descr="Screen Shot 2013-02-18 at 6.47.48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5391150"/>
            <a:ext cx="1270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EC6D-4FD4-6F41-A8B7-85E92E9B16CD}" type="datetime1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3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Authentication (Cont.)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Why authentication if a subset of encryption?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Fewer computations (except for RSA digital signatures)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Authenticator usually shorter than message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Sometimes want authentication but not confidentiality</a:t>
            </a:r>
          </a:p>
          <a:p>
            <a:pPr lvl="2"/>
            <a:r>
              <a:rPr lang="en-US">
                <a:latin typeface="Helvetica" charset="0"/>
                <a:ea typeface="MS PGothic" charset="0"/>
              </a:rPr>
              <a:t>Signed patches et al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Can be basis for</a:t>
            </a:r>
            <a:r>
              <a:rPr lang="en-US" b="1">
                <a:latin typeface="Helvetica" charset="0"/>
                <a:ea typeface="MS PGothic" charset="0"/>
              </a:rPr>
              <a:t> </a:t>
            </a:r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non-repudiation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E24A-90C7-AD4E-8560-7A8C338D9A9C}" type="datetime1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1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Key Distribution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Delivery of symmetric key is huge challenge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Sometimes done</a:t>
            </a:r>
            <a:r>
              <a:rPr lang="en-US" b="1">
                <a:latin typeface="Helvetica" charset="0"/>
                <a:ea typeface="MS PGothic" charset="0"/>
              </a:rPr>
              <a:t> </a:t>
            </a:r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out-of-band</a:t>
            </a:r>
          </a:p>
          <a:p>
            <a:r>
              <a:rPr lang="en-US">
                <a:latin typeface="Helvetica" charset="0"/>
                <a:ea typeface="MS PGothic" charset="0"/>
              </a:rPr>
              <a:t>Asymmetric keys can proliferate – stored on </a:t>
            </a:r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key ring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Even asymmetric key distribution needs care – man-in-the-middle attack</a:t>
            </a:r>
          </a:p>
          <a:p>
            <a:pPr lvl="1"/>
            <a:endParaRPr lang="en-US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75E1-1AAD-F148-B202-D91C101FCB56}" type="datetime1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time: Case studies</a:t>
            </a:r>
            <a:endParaRPr lang="en-US" i="1" dirty="0" smtClean="0"/>
          </a:p>
          <a:p>
            <a:endParaRPr lang="en-US" i="1" dirty="0"/>
          </a:p>
          <a:p>
            <a:r>
              <a:rPr lang="en-US" dirty="0" smtClean="0"/>
              <a:t>Reminders</a:t>
            </a:r>
          </a:p>
          <a:p>
            <a:pPr lvl="1"/>
            <a:r>
              <a:rPr lang="en-US" dirty="0" smtClean="0"/>
              <a:t>Program </a:t>
            </a:r>
            <a:r>
              <a:rPr lang="en-US" dirty="0"/>
              <a:t>1 due 4/26</a:t>
            </a:r>
          </a:p>
          <a:p>
            <a:pPr lvl="1"/>
            <a:r>
              <a:rPr lang="en-US" dirty="0"/>
              <a:t>Simple test programs, test outputs to be posted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BBA3688-CEDF-2042-85A5-8ED0AE9F9221}" type="datetime1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the following sources:</a:t>
            </a:r>
          </a:p>
          <a:p>
            <a:pPr lvl="1"/>
            <a:r>
              <a:rPr lang="en-US" dirty="0" err="1" smtClean="0"/>
              <a:t>Silberschatz</a:t>
            </a:r>
            <a:r>
              <a:rPr lang="en-US" dirty="0" smtClean="0"/>
              <a:t>, Galvin, &amp; Gagne, </a:t>
            </a:r>
            <a:r>
              <a:rPr lang="en-US" i="1" dirty="0" smtClean="0"/>
              <a:t>Operating Systems Concepts</a:t>
            </a:r>
            <a:r>
              <a:rPr lang="en-US" dirty="0" smtClean="0"/>
              <a:t>,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Anderson &amp; </a:t>
            </a:r>
            <a:r>
              <a:rPr lang="en-US" dirty="0" err="1" smtClean="0"/>
              <a:t>Dahlin</a:t>
            </a:r>
            <a:r>
              <a:rPr lang="en-US" dirty="0" smtClean="0"/>
              <a:t>, </a:t>
            </a:r>
            <a:r>
              <a:rPr lang="en-US" i="1" dirty="0" smtClean="0"/>
              <a:t>Operating Systems: Principles and Practice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Chen &amp; </a:t>
            </a:r>
            <a:r>
              <a:rPr lang="en-US" dirty="0" err="1" smtClean="0"/>
              <a:t>Madhyastha</a:t>
            </a:r>
            <a:r>
              <a:rPr lang="en-US" dirty="0" smtClean="0"/>
              <a:t>, EECS 482 lecture notes, University of Michigan, Fall 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025B-C647-9A40-ACBB-E7D4A614D042}" type="datetime1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MS PGothic" charset="0"/>
              </a:rPr>
              <a:t>Review: Access </a:t>
            </a:r>
            <a:r>
              <a:rPr lang="en-US" dirty="0">
                <a:latin typeface="Arial" charset="0"/>
                <a:ea typeface="MS PGothic" charset="0"/>
              </a:rPr>
              <a:t>Matrix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2285999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View protection as a matrix (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access matrix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Rows represent domains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Columns represent objects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b="1" dirty="0">
                <a:latin typeface="Courier New" charset="0"/>
                <a:ea typeface="MS PGothic" charset="0"/>
                <a:cs typeface="Courier New" charset="0"/>
              </a:rPr>
              <a:t>Access(</a:t>
            </a:r>
            <a:r>
              <a:rPr lang="en-US" b="1" dirty="0" err="1">
                <a:latin typeface="Courier New" charset="0"/>
                <a:ea typeface="MS PGothic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MS PGothic" charset="0"/>
                <a:cs typeface="Courier New" charset="0"/>
              </a:rPr>
              <a:t>, j) </a:t>
            </a:r>
            <a:r>
              <a:rPr lang="en-US" dirty="0">
                <a:latin typeface="Helvetica" charset="0"/>
                <a:ea typeface="MS PGothic" charset="0"/>
              </a:rPr>
              <a:t>is the set of operations that a process executing in </a:t>
            </a:r>
            <a:r>
              <a:rPr lang="en-US" dirty="0" err="1">
                <a:latin typeface="Helvetica" charset="0"/>
                <a:ea typeface="MS PGothic" charset="0"/>
              </a:rPr>
              <a:t>Domain</a:t>
            </a:r>
            <a:r>
              <a:rPr lang="en-US" b="1" baseline="-25000" dirty="0" err="1">
                <a:latin typeface="Helvetica" charset="0"/>
                <a:ea typeface="MS PGothic" charset="0"/>
              </a:rPr>
              <a:t>i</a:t>
            </a:r>
            <a:r>
              <a:rPr lang="en-US" dirty="0">
                <a:latin typeface="Helvetica" charset="0"/>
                <a:ea typeface="MS PGothic" charset="0"/>
              </a:rPr>
              <a:t> can invoke on </a:t>
            </a:r>
            <a:r>
              <a:rPr lang="en-US" dirty="0" err="1" smtClean="0">
                <a:latin typeface="Helvetica" charset="0"/>
                <a:ea typeface="MS PGothic" charset="0"/>
              </a:rPr>
              <a:t>Object</a:t>
            </a:r>
            <a:r>
              <a:rPr lang="en-US" b="1" baseline="-25000" dirty="0" err="1" smtClean="0">
                <a:latin typeface="Helvetica" charset="0"/>
                <a:ea typeface="MS PGothic" charset="0"/>
              </a:rPr>
              <a:t>j</a:t>
            </a:r>
            <a:endParaRPr lang="en-US" b="1" baseline="-25000" dirty="0" smtClean="0">
              <a:latin typeface="Helvetica" charset="0"/>
              <a:ea typeface="MS PGothic" charset="0"/>
            </a:endParaRPr>
          </a:p>
          <a:p>
            <a:r>
              <a:rPr lang="en-US" dirty="0" smtClean="0">
                <a:latin typeface="Helvetica" charset="0"/>
                <a:ea typeface="MS PGothic" charset="0"/>
              </a:rPr>
              <a:t>Control change through copy, owner, control rights</a:t>
            </a:r>
            <a:endParaRPr lang="en-US" b="1" baseline="-25000" dirty="0" smtClean="0">
              <a:latin typeface="Helvetica" charset="0"/>
              <a:ea typeface="MS PGothic" charset="0"/>
            </a:endParaRPr>
          </a:p>
        </p:txBody>
      </p:sp>
      <p:pic>
        <p:nvPicPr>
          <p:cNvPr id="13316" name="Picture 1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87" y="3565525"/>
            <a:ext cx="4087813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D4A9-262E-B84E-B7ED-F646FE7B97E1}" type="datetime1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8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MS PGothic" charset="0"/>
              </a:rPr>
              <a:t>Review: </a:t>
            </a:r>
            <a:r>
              <a:rPr lang="en-US" i="1" dirty="0" smtClean="0">
                <a:latin typeface="Arial" charset="0"/>
                <a:ea typeface="MS PGothic" charset="0"/>
              </a:rPr>
              <a:t>Copy</a:t>
            </a:r>
            <a:r>
              <a:rPr lang="en-US" dirty="0" smtClean="0">
                <a:latin typeface="Arial" charset="0"/>
                <a:ea typeface="MS PGothic" charset="0"/>
              </a:rPr>
              <a:t> </a:t>
            </a:r>
            <a:r>
              <a:rPr lang="en-US" dirty="0">
                <a:latin typeface="Arial" charset="0"/>
                <a:ea typeface="MS PGothic" charset="0"/>
              </a:rPr>
              <a:t>Rights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10200"/>
            <a:ext cx="8229600" cy="720726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Copy rights used on per-object basis</a:t>
            </a:r>
          </a:p>
          <a:p>
            <a:r>
              <a:rPr lang="en-US" dirty="0" smtClean="0"/>
              <a:t>Allows processes in one domain to share rights with others</a:t>
            </a:r>
          </a:p>
          <a:p>
            <a:r>
              <a:rPr lang="en-US" dirty="0" smtClean="0"/>
              <a:t>Variants: transfer of rights, limit copy propagation</a:t>
            </a:r>
            <a:endParaRPr lang="en-US" dirty="0"/>
          </a:p>
        </p:txBody>
      </p:sp>
      <p:pic>
        <p:nvPicPr>
          <p:cNvPr id="17411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725" y="990600"/>
            <a:ext cx="4256088" cy="448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B332-BE21-7B4E-97F9-E7E4562325BD}" type="datetime1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Access Matrix With </a:t>
            </a:r>
            <a:r>
              <a:rPr lang="en-US" i="1">
                <a:latin typeface="Arial" charset="0"/>
                <a:ea typeface="MS PGothic" charset="0"/>
              </a:rPr>
              <a:t>Owner</a:t>
            </a:r>
            <a:r>
              <a:rPr lang="en-US">
                <a:latin typeface="Arial" charset="0"/>
                <a:ea typeface="MS PGothic" charset="0"/>
              </a:rPr>
              <a:t> Rights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562600"/>
            <a:ext cx="8229600" cy="56832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Owner domain can add/subtract any rights in given column</a:t>
            </a:r>
            <a:endParaRPr lang="en-US" dirty="0"/>
          </a:p>
        </p:txBody>
      </p:sp>
      <p:pic>
        <p:nvPicPr>
          <p:cNvPr id="18435" name="Picture 5" descr="1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990600"/>
            <a:ext cx="35655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87ED-211B-814E-8D9D-916F3F639944}" type="datetime1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9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Arial" charset="0"/>
                <a:ea typeface="MS PGothic" charset="0"/>
              </a:rPr>
              <a:t>Control rights</a:t>
            </a:r>
            <a:endParaRPr lang="en-US" dirty="0">
              <a:latin typeface="Arial" charset="0"/>
              <a:ea typeface="MS PGothic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63512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Control right gives processes in one domain ability to add/remove rights from other domains</a:t>
            </a:r>
          </a:p>
          <a:p>
            <a:r>
              <a:rPr lang="en-US" dirty="0" smtClean="0"/>
              <a:t>Copy/owner rights on column-by-column basis; control rights row-by-row</a:t>
            </a:r>
            <a:endParaRPr lang="en-US" dirty="0"/>
          </a:p>
        </p:txBody>
      </p:sp>
      <p:pic>
        <p:nvPicPr>
          <p:cNvPr id="19459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1392238"/>
            <a:ext cx="6953250" cy="295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138D-38B4-4C45-9ADB-6A2A78B9AE87}" type="datetime1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Arial" charset="0"/>
                <a:ea typeface="MS PGothic" charset="0"/>
              </a:rPr>
              <a:t>Review: Access list implementations</a:t>
            </a:r>
            <a:endParaRPr lang="en-US" sz="2800" dirty="0">
              <a:latin typeface="Arial" charset="0"/>
              <a:ea typeface="MS PGothic" charset="0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Global </a:t>
            </a:r>
            <a:r>
              <a:rPr lang="en-US" dirty="0">
                <a:latin typeface="Helvetica" charset="0"/>
                <a:ea typeface="MS PGothic" charset="0"/>
              </a:rPr>
              <a:t>table is simple, but can be </a:t>
            </a:r>
            <a:r>
              <a:rPr lang="en-US" dirty="0" smtClean="0">
                <a:latin typeface="Helvetica" charset="0"/>
                <a:ea typeface="MS PGothic" charset="0"/>
              </a:rPr>
              <a:t>large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Can’t group objects/domains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Access lists correspond to needs of users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Per-object list of domains, privileges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Capability lists useful for localizing information for a given process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Per-domain list of objects, privileges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Lock-key effective and flexible, keys can be passed freely from domain to domain, easy revocation </a:t>
            </a:r>
            <a:endParaRPr lang="en-US" dirty="0" smtClean="0">
              <a:latin typeface="Helvetica" charset="0"/>
              <a:ea typeface="MS PGothic" charset="0"/>
            </a:endParaRP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Object holds lock patterns, domain has keys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8294-088B-774B-8F3A-CB59ED962B58}" type="datetime1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20664</TotalTime>
  <Words>3246</Words>
  <Application>Microsoft Office PowerPoint</Application>
  <PresentationFormat>On-screen Show (4:3)</PresentationFormat>
  <Paragraphs>544</Paragraphs>
  <Slides>45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Edge</vt:lpstr>
      <vt:lpstr>EECE.4810/EECE.5730 Operating Systems</vt:lpstr>
      <vt:lpstr>Lecture outline</vt:lpstr>
      <vt:lpstr>Review: Distributed File Systems</vt:lpstr>
      <vt:lpstr>Review: Protection</vt:lpstr>
      <vt:lpstr>Review: Access Matrix</vt:lpstr>
      <vt:lpstr>Review: Copy Rights</vt:lpstr>
      <vt:lpstr>Access Matrix With Owner Rights</vt:lpstr>
      <vt:lpstr>Control rights</vt:lpstr>
      <vt:lpstr>Review: Access list implementations</vt:lpstr>
      <vt:lpstr>The Security Problem</vt:lpstr>
      <vt:lpstr>Security Violation Categories</vt:lpstr>
      <vt:lpstr>Security Violation Methods</vt:lpstr>
      <vt:lpstr>Security Measure Levels</vt:lpstr>
      <vt:lpstr>Program Threats</vt:lpstr>
      <vt:lpstr>Program Threats (Cont.)</vt:lpstr>
      <vt:lpstr>C Program with Buffer-overflow Condition</vt:lpstr>
      <vt:lpstr>Layout of Typical Stack Frame</vt:lpstr>
      <vt:lpstr>Modified Shell Code</vt:lpstr>
      <vt:lpstr>Hypothetical Stack Frame</vt:lpstr>
      <vt:lpstr>Great Programming Required?</vt:lpstr>
      <vt:lpstr>Program Threats (Cont.)</vt:lpstr>
      <vt:lpstr>Program Threats (Cont.)</vt:lpstr>
      <vt:lpstr>System and Network Threats</vt:lpstr>
      <vt:lpstr>System and Network Threats (Cont.)</vt:lpstr>
      <vt:lpstr>The Morris Internet Worm</vt:lpstr>
      <vt:lpstr>System and Network Threats (Cont.)</vt:lpstr>
      <vt:lpstr>System and Network Threats (Cont.)</vt:lpstr>
      <vt:lpstr>Cryptography as a Security Tool</vt:lpstr>
      <vt:lpstr>Cryptography</vt:lpstr>
      <vt:lpstr>Encryption</vt:lpstr>
      <vt:lpstr>Encryption (Cont.)</vt:lpstr>
      <vt:lpstr>Symmetric Encryption</vt:lpstr>
      <vt:lpstr>Asymmetric Encryption</vt:lpstr>
      <vt:lpstr>Asymmetric Encryption (Cont.)</vt:lpstr>
      <vt:lpstr>Asymmetric Encryption Example</vt:lpstr>
      <vt:lpstr>Cryptography (Cont.)</vt:lpstr>
      <vt:lpstr>Authentication</vt:lpstr>
      <vt:lpstr>Authentication (Cont.)</vt:lpstr>
      <vt:lpstr>Authentication – Hash Functions</vt:lpstr>
      <vt:lpstr>Authentication - MAC</vt:lpstr>
      <vt:lpstr>Authentication – Digital Signature</vt:lpstr>
      <vt:lpstr>Authentication (Cont.)</vt:lpstr>
      <vt:lpstr>Key Distribution</vt:lpstr>
      <vt:lpstr>Final notes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J. Geiger</cp:lastModifiedBy>
  <cp:revision>4809</cp:revision>
  <cp:lastPrinted>2017-04-19T12:55:17Z</cp:lastPrinted>
  <dcterms:created xsi:type="dcterms:W3CDTF">2006-04-03T05:03:01Z</dcterms:created>
  <dcterms:modified xsi:type="dcterms:W3CDTF">2017-04-21T18:42:59Z</dcterms:modified>
</cp:coreProperties>
</file>