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98"/>
  </p:notesMasterIdLst>
  <p:handoutMasterIdLst>
    <p:handoutMasterId r:id="rId99"/>
  </p:handoutMasterIdLst>
  <p:sldIdLst>
    <p:sldId id="256" r:id="rId2"/>
    <p:sldId id="257" r:id="rId3"/>
    <p:sldId id="857" r:id="rId4"/>
    <p:sldId id="880" r:id="rId5"/>
    <p:sldId id="890" r:id="rId6"/>
    <p:sldId id="897" r:id="rId7"/>
    <p:sldId id="898" r:id="rId8"/>
    <p:sldId id="899" r:id="rId9"/>
    <p:sldId id="900" r:id="rId10"/>
    <p:sldId id="901" r:id="rId11"/>
    <p:sldId id="903" r:id="rId12"/>
    <p:sldId id="904" r:id="rId13"/>
    <p:sldId id="905" r:id="rId14"/>
    <p:sldId id="906" r:id="rId15"/>
    <p:sldId id="907" r:id="rId16"/>
    <p:sldId id="908" r:id="rId17"/>
    <p:sldId id="909" r:id="rId18"/>
    <p:sldId id="910" r:id="rId19"/>
    <p:sldId id="911" r:id="rId20"/>
    <p:sldId id="912" r:id="rId21"/>
    <p:sldId id="913" r:id="rId22"/>
    <p:sldId id="914" r:id="rId23"/>
    <p:sldId id="915" r:id="rId24"/>
    <p:sldId id="916" r:id="rId25"/>
    <p:sldId id="917" r:id="rId26"/>
    <p:sldId id="918" r:id="rId27"/>
    <p:sldId id="919" r:id="rId28"/>
    <p:sldId id="925" r:id="rId29"/>
    <p:sldId id="926" r:id="rId30"/>
    <p:sldId id="928" r:id="rId31"/>
    <p:sldId id="927" r:id="rId32"/>
    <p:sldId id="929" r:id="rId33"/>
    <p:sldId id="930" r:id="rId34"/>
    <p:sldId id="931" r:id="rId35"/>
    <p:sldId id="932" r:id="rId36"/>
    <p:sldId id="933" r:id="rId37"/>
    <p:sldId id="934" r:id="rId38"/>
    <p:sldId id="939" r:id="rId39"/>
    <p:sldId id="940" r:id="rId40"/>
    <p:sldId id="941" r:id="rId41"/>
    <p:sldId id="942" r:id="rId42"/>
    <p:sldId id="943" r:id="rId43"/>
    <p:sldId id="944" r:id="rId44"/>
    <p:sldId id="945" r:id="rId45"/>
    <p:sldId id="946" r:id="rId46"/>
    <p:sldId id="947" r:id="rId47"/>
    <p:sldId id="948" r:id="rId48"/>
    <p:sldId id="949" r:id="rId49"/>
    <p:sldId id="950" r:id="rId50"/>
    <p:sldId id="951" r:id="rId51"/>
    <p:sldId id="952" r:id="rId52"/>
    <p:sldId id="953" r:id="rId53"/>
    <p:sldId id="954" r:id="rId54"/>
    <p:sldId id="955" r:id="rId55"/>
    <p:sldId id="957" r:id="rId56"/>
    <p:sldId id="959" r:id="rId57"/>
    <p:sldId id="960" r:id="rId58"/>
    <p:sldId id="961" r:id="rId59"/>
    <p:sldId id="962" r:id="rId60"/>
    <p:sldId id="963" r:id="rId61"/>
    <p:sldId id="964" r:id="rId62"/>
    <p:sldId id="965" r:id="rId63"/>
    <p:sldId id="966" r:id="rId64"/>
    <p:sldId id="969" r:id="rId65"/>
    <p:sldId id="970" r:id="rId66"/>
    <p:sldId id="971" r:id="rId67"/>
    <p:sldId id="972" r:id="rId68"/>
    <p:sldId id="973" r:id="rId69"/>
    <p:sldId id="974" r:id="rId70"/>
    <p:sldId id="975" r:id="rId71"/>
    <p:sldId id="976" r:id="rId72"/>
    <p:sldId id="977" r:id="rId73"/>
    <p:sldId id="978" r:id="rId74"/>
    <p:sldId id="979" r:id="rId75"/>
    <p:sldId id="985" r:id="rId76"/>
    <p:sldId id="986" r:id="rId77"/>
    <p:sldId id="987" r:id="rId78"/>
    <p:sldId id="988" r:id="rId79"/>
    <p:sldId id="989" r:id="rId80"/>
    <p:sldId id="990" r:id="rId81"/>
    <p:sldId id="991" r:id="rId82"/>
    <p:sldId id="992" r:id="rId83"/>
    <p:sldId id="993" r:id="rId84"/>
    <p:sldId id="994" r:id="rId85"/>
    <p:sldId id="995" r:id="rId86"/>
    <p:sldId id="996" r:id="rId87"/>
    <p:sldId id="1008" r:id="rId88"/>
    <p:sldId id="1009" r:id="rId89"/>
    <p:sldId id="1010" r:id="rId90"/>
    <p:sldId id="1011" r:id="rId91"/>
    <p:sldId id="1012" r:id="rId92"/>
    <p:sldId id="1013" r:id="rId93"/>
    <p:sldId id="1014" r:id="rId94"/>
    <p:sldId id="1015" r:id="rId95"/>
    <p:sldId id="620" r:id="rId96"/>
    <p:sldId id="547" r:id="rId97"/>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7" autoAdjust="0"/>
    <p:restoredTop sz="89537" autoAdjust="0"/>
  </p:normalViewPr>
  <p:slideViewPr>
    <p:cSldViewPr>
      <p:cViewPr>
        <p:scale>
          <a:sx n="80" d="100"/>
          <a:sy n="80" d="100"/>
        </p:scale>
        <p:origin x="-1032" y="6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548"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BA2F21-F15B-E342-9114-50BEDBE0508E}" type="slidenum">
              <a:rPr lang="en-US"/>
              <a:pPr/>
              <a:t>‹#›</a:t>
            </a:fld>
            <a:endParaRPr lang="en-US"/>
          </a:p>
        </p:txBody>
      </p:sp>
    </p:spTree>
    <p:extLst>
      <p:ext uri="{BB962C8B-B14F-4D97-AF65-F5344CB8AC3E}">
        <p14:creationId xmlns:p14="http://schemas.microsoft.com/office/powerpoint/2010/main" val="21244965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813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D8D728-0E1B-5948-9614-5C28E8BA371C}" type="slidenum">
              <a:rPr lang="en-US"/>
              <a:pPr/>
              <a:t>‹#›</a:t>
            </a:fld>
            <a:endParaRPr lang="en-US"/>
          </a:p>
        </p:txBody>
      </p:sp>
    </p:spTree>
    <p:extLst>
      <p:ext uri="{BB962C8B-B14F-4D97-AF65-F5344CB8AC3E}">
        <p14:creationId xmlns:p14="http://schemas.microsoft.com/office/powerpoint/2010/main" val="3905601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371192DB-C40F-5747-9547-ACED72E03579}" type="slidenum">
              <a:rPr lang="en-US"/>
              <a:pPr/>
              <a:t>2</a:t>
            </a:fld>
            <a:endParaRPr lang="en-US"/>
          </a:p>
        </p:txBody>
      </p:sp>
      <p:sp>
        <p:nvSpPr>
          <p:cNvPr id="27651" name="Rectangle 2"/>
          <p:cNvSpPr>
            <a:spLocks noGrp="1" noRot="1" noChangeAspect="1" noChangeArrowheads="1" noTextEdit="1"/>
          </p:cNvSpPr>
          <p:nvPr>
            <p:ph type="sldImg"/>
          </p:nvPr>
        </p:nvSpPr>
        <p:spPr>
          <a:xfrm>
            <a:off x="2857500" y="514350"/>
            <a:ext cx="3429000" cy="257175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D19981D4-E92D-1D4C-B619-763E7DD76E35}" type="slidenum">
              <a:rPr lang="en-US">
                <a:latin typeface="Helvetica" charset="0"/>
              </a:rPr>
              <a:pPr/>
              <a:t>12</a:t>
            </a:fld>
            <a:endParaRPr lang="en-US">
              <a:latin typeface="Helvetica"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B40BFB75-733C-C748-9D03-7B94E00DDF79}" type="slidenum">
              <a:rPr lang="en-US">
                <a:latin typeface="Helvetica" charset="0"/>
              </a:rPr>
              <a:pPr/>
              <a:t>13</a:t>
            </a:fld>
            <a:endParaRPr lang="en-US">
              <a:latin typeface="Helvetica"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E9FC5097-011A-B744-BEFC-3AED85B90A29}" type="slidenum">
              <a:rPr lang="en-US">
                <a:latin typeface="Helvetica" charset="0"/>
              </a:rPr>
              <a:pPr/>
              <a:t>14</a:t>
            </a:fld>
            <a:endParaRPr lang="en-US">
              <a:latin typeface="Helvetica"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4BBEEFC6-AC43-1548-AA05-55BBD5CD5DD5}" type="slidenum">
              <a:rPr lang="en-US">
                <a:latin typeface="Helvetica" charset="0"/>
              </a:rPr>
              <a:pPr/>
              <a:t>15</a:t>
            </a:fld>
            <a:endParaRPr lang="en-US">
              <a:latin typeface="Helvetica"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6B5F5508-1763-9E45-9890-684B440FFAE0}" type="slidenum">
              <a:rPr lang="en-US">
                <a:latin typeface="Helvetica" charset="0"/>
              </a:rPr>
              <a:pPr/>
              <a:t>16</a:t>
            </a:fld>
            <a:endParaRPr lang="en-US">
              <a:latin typeface="Helvetica"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CA7331F4-30FA-AC4A-82EA-A352800C3D0E}" type="slidenum">
              <a:rPr lang="en-US">
                <a:latin typeface="Helvetica" charset="0"/>
              </a:rPr>
              <a:pPr/>
              <a:t>17</a:t>
            </a:fld>
            <a:endParaRPr lang="en-US">
              <a:latin typeface="Helvetica"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5DCC81A9-CB4C-5940-84E2-FC2953E2C176}" type="slidenum">
              <a:rPr lang="en-US">
                <a:latin typeface="Helvetica" charset="0"/>
              </a:rPr>
              <a:pPr/>
              <a:t>18</a:t>
            </a:fld>
            <a:endParaRPr lang="en-US">
              <a:latin typeface="Helvetica"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7A779D2C-738C-9F4C-959F-862274B0F13B}" type="slidenum">
              <a:rPr lang="en-US">
                <a:latin typeface="Helvetica" charset="0"/>
              </a:rPr>
              <a:pPr/>
              <a:t>19</a:t>
            </a:fld>
            <a:endParaRPr lang="en-US">
              <a:latin typeface="Helvetica"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A51122C6-2287-254B-9643-D5614F6CA9CA}" type="slidenum">
              <a:rPr lang="en-US">
                <a:latin typeface="Helvetica" charset="0"/>
              </a:rPr>
              <a:pPr/>
              <a:t>20</a:t>
            </a:fld>
            <a:endParaRPr lang="en-US">
              <a:latin typeface="Helvetica"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15898C77-402E-1144-B88C-76F1F5F29B16}" type="slidenum">
              <a:rPr lang="en-US">
                <a:latin typeface="Helvetica" charset="0"/>
              </a:rPr>
              <a:pPr/>
              <a:t>21</a:t>
            </a:fld>
            <a:endParaRPr lang="en-US">
              <a:latin typeface="Helvetica"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7A77812-E2E1-4A44-85C4-62BBC9420F77}" type="slidenum">
              <a:rPr lang="en-US" sz="1300">
                <a:latin typeface="Helvetica" charset="0"/>
              </a:rPr>
              <a:pPr/>
              <a:t>3</a:t>
            </a:fld>
            <a:endParaRPr lang="en-US" sz="1300">
              <a:latin typeface="Helvetica"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13B9CE7-34E9-5449-8EFF-215F26E3DA97}" type="slidenum">
              <a:rPr lang="en-US">
                <a:latin typeface="Helvetica" charset="0"/>
              </a:rPr>
              <a:pPr/>
              <a:t>22</a:t>
            </a:fld>
            <a:endParaRPr lang="en-US">
              <a:latin typeface="Helvetica"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E5836857-37E6-D14A-AA01-EEE32F79D8CC}" type="slidenum">
              <a:rPr lang="en-US">
                <a:latin typeface="Helvetica" charset="0"/>
              </a:rPr>
              <a:pPr/>
              <a:t>23</a:t>
            </a:fld>
            <a:endParaRPr lang="en-US">
              <a:latin typeface="Helvetica"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1FD9877D-015F-474D-AFBA-A3DF5E8FACBB}" type="slidenum">
              <a:rPr lang="en-US">
                <a:latin typeface="Helvetica" charset="0"/>
              </a:rPr>
              <a:pPr/>
              <a:t>24</a:t>
            </a:fld>
            <a:endParaRPr lang="en-US">
              <a:latin typeface="Helvetica"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21E85004-5635-3947-91C4-C9B4BC6DD60D}" type="slidenum">
              <a:rPr lang="en-US">
                <a:latin typeface="Helvetica" charset="0"/>
              </a:rPr>
              <a:pPr/>
              <a:t>25</a:t>
            </a:fld>
            <a:endParaRPr lang="en-US">
              <a:latin typeface="Helvetica"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2C20B70-7F22-9748-98ED-AF0B4165CDC8}" type="slidenum">
              <a:rPr lang="en-US">
                <a:latin typeface="Helvetica" charset="0"/>
              </a:rPr>
              <a:pPr/>
              <a:t>26</a:t>
            </a:fld>
            <a:endParaRPr lang="en-US">
              <a:latin typeface="Helvetica"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827866A-382D-6748-8AC3-EDCBF447396D}" type="slidenum">
              <a:rPr lang="en-US">
                <a:latin typeface="Helvetica" charset="0"/>
              </a:rPr>
              <a:pPr/>
              <a:t>27</a:t>
            </a:fld>
            <a:endParaRPr lang="en-US">
              <a:latin typeface="Helvetica"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5740B63E-8AC6-E84B-954C-506BDBCCE459}" type="slidenum">
              <a:rPr lang="en-US">
                <a:latin typeface="Helvetica" charset="0"/>
              </a:rPr>
              <a:pPr/>
              <a:t>28</a:t>
            </a:fld>
            <a:endParaRPr lang="en-US">
              <a:latin typeface="Helvetica"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7DC8E1C4-00F1-5D4F-8707-7DD54F66C831}" type="slidenum">
              <a:rPr lang="en-US">
                <a:latin typeface="Helvetica" charset="0"/>
              </a:rPr>
              <a:pPr/>
              <a:t>29</a:t>
            </a:fld>
            <a:endParaRPr lang="en-US">
              <a:latin typeface="Helvetica"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6CAD195B-ED62-4743-B9E7-A865F1EA8A4E}" type="slidenum">
              <a:rPr lang="en-US">
                <a:latin typeface="Helvetica" charset="0"/>
              </a:rPr>
              <a:pPr/>
              <a:t>30</a:t>
            </a:fld>
            <a:endParaRPr lang="en-US">
              <a:latin typeface="Helvetica"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CB784607-7991-DE48-9968-2E9A52F4B237}" type="slidenum">
              <a:rPr lang="en-US">
                <a:latin typeface="Helvetica" charset="0"/>
              </a:rPr>
              <a:pPr/>
              <a:t>31</a:t>
            </a:fld>
            <a:endParaRPr lang="en-US">
              <a:latin typeface="Helvetica"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E83FE015-AC7F-0D49-A444-7DF4DF562FCF}" type="slidenum">
              <a:rPr lang="en-US" sz="1300">
                <a:latin typeface="Helvetica" charset="0"/>
              </a:rPr>
              <a:pPr/>
              <a:t>5</a:t>
            </a:fld>
            <a:endParaRPr lang="en-US" sz="1300">
              <a:latin typeface="Helvetica"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1E71C38-AB9A-3C49-9456-CF75C8C70033}" type="slidenum">
              <a:rPr lang="en-US">
                <a:latin typeface="Helvetica" charset="0"/>
              </a:rPr>
              <a:pPr/>
              <a:t>32</a:t>
            </a:fld>
            <a:endParaRPr lang="en-US">
              <a:latin typeface="Helvetica"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6ABCEAC3-BCFE-ED4C-9D0C-190280D6712C}" type="slidenum">
              <a:rPr lang="en-US">
                <a:latin typeface="Helvetica" charset="0"/>
              </a:rPr>
              <a:pPr/>
              <a:t>33</a:t>
            </a:fld>
            <a:endParaRPr lang="en-US">
              <a:latin typeface="Helvetica"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5C1B5446-2A46-DD4D-807C-527D3ADE6727}" type="slidenum">
              <a:rPr lang="en-US">
                <a:latin typeface="Helvetica" charset="0"/>
              </a:rPr>
              <a:pPr/>
              <a:t>34</a:t>
            </a:fld>
            <a:endParaRPr lang="en-US">
              <a:latin typeface="Helvetica"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F5A03F0E-C6D3-BC4C-BDA3-FEA29972A620}" type="slidenum">
              <a:rPr lang="en-US">
                <a:latin typeface="Helvetica" charset="0"/>
              </a:rPr>
              <a:pPr/>
              <a:t>35</a:t>
            </a:fld>
            <a:endParaRPr lang="en-US">
              <a:latin typeface="Helvetica"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546812FC-69A0-7F49-8E4B-7DC662B6C9C3}" type="slidenum">
              <a:rPr lang="en-US">
                <a:latin typeface="Helvetica" charset="0"/>
              </a:rPr>
              <a:pPr/>
              <a:t>36</a:t>
            </a:fld>
            <a:endParaRPr lang="en-US">
              <a:latin typeface="Helvetica"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68585A03-1699-C049-84D5-8CD21CF79AED}" type="slidenum">
              <a:rPr lang="en-US">
                <a:latin typeface="Helvetica" charset="0"/>
              </a:rPr>
              <a:pPr/>
              <a:t>37</a:t>
            </a:fld>
            <a:endParaRPr lang="en-US">
              <a:latin typeface="Helvetica"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859CB1BE-B045-CC40-BB96-784696FD1951}" type="slidenum">
              <a:rPr lang="en-US">
                <a:latin typeface="Helvetica" charset="0"/>
              </a:rPr>
              <a:pPr/>
              <a:t>38</a:t>
            </a:fld>
            <a:endParaRPr lang="en-US">
              <a:latin typeface="Helvetica"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AAC6733-4B43-B34B-84FD-87B924B6AC89}" type="slidenum">
              <a:rPr lang="en-US">
                <a:latin typeface="Helvetica" charset="0"/>
              </a:rPr>
              <a:pPr/>
              <a:t>39</a:t>
            </a:fld>
            <a:endParaRPr lang="en-US">
              <a:latin typeface="Helvetica"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79B05C6B-17BF-004D-A406-34C86BB5C8E6}" type="slidenum">
              <a:rPr lang="en-US">
                <a:latin typeface="Helvetica" charset="0"/>
              </a:rPr>
              <a:pPr/>
              <a:t>40</a:t>
            </a:fld>
            <a:endParaRPr lang="en-US">
              <a:latin typeface="Helvetica"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E09EFFF7-C0E1-CB41-8ECE-739A34DAACA5}" type="slidenum">
              <a:rPr lang="en-US">
                <a:latin typeface="Helvetica" charset="0"/>
              </a:rPr>
              <a:pPr/>
              <a:t>41</a:t>
            </a:fld>
            <a:endParaRPr lang="en-US">
              <a:latin typeface="Helvetica"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22905029-257A-D541-954E-60A4906251F1}" type="slidenum">
              <a:rPr lang="en-US">
                <a:latin typeface="Helvetica" charset="0"/>
              </a:rPr>
              <a:pPr/>
              <a:t>6</a:t>
            </a:fld>
            <a:endParaRPr lang="en-US">
              <a:latin typeface="Helvetica"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19AAD921-0075-024E-AE29-8D49B35524BF}" type="slidenum">
              <a:rPr lang="en-US">
                <a:latin typeface="Helvetica" charset="0"/>
              </a:rPr>
              <a:pPr/>
              <a:t>42</a:t>
            </a:fld>
            <a:endParaRPr lang="en-US">
              <a:latin typeface="Helvetica"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28B1322D-A063-D64B-9C82-4A969D5BA96D}" type="slidenum">
              <a:rPr lang="en-US">
                <a:latin typeface="Helvetica" charset="0"/>
              </a:rPr>
              <a:pPr/>
              <a:t>43</a:t>
            </a:fld>
            <a:endParaRPr lang="en-US">
              <a:latin typeface="Helvetica"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FE5E5EB4-11FD-764E-B858-C87AF32A11D0}" type="slidenum">
              <a:rPr lang="en-US">
                <a:latin typeface="Helvetica" charset="0"/>
              </a:rPr>
              <a:pPr/>
              <a:t>44</a:t>
            </a:fld>
            <a:endParaRPr lang="en-US">
              <a:latin typeface="Helvetica"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FF114001-B98A-1C4D-AFCF-F24ED585AB47}" type="slidenum">
              <a:rPr lang="en-US">
                <a:latin typeface="Helvetica" charset="0"/>
              </a:rPr>
              <a:pPr/>
              <a:t>45</a:t>
            </a:fld>
            <a:endParaRPr lang="en-US">
              <a:latin typeface="Helvetica"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D8A8F449-8878-5A4F-A4B5-2FA74B8672C5}" type="slidenum">
              <a:rPr lang="en-US">
                <a:latin typeface="Helvetica" charset="0"/>
              </a:rPr>
              <a:pPr/>
              <a:t>46</a:t>
            </a:fld>
            <a:endParaRPr lang="en-US">
              <a:latin typeface="Helvetica"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2D6F7A8C-5FE6-C842-9056-51B63F229262}" type="slidenum">
              <a:rPr lang="en-US">
                <a:latin typeface="Helvetica" charset="0"/>
              </a:rPr>
              <a:pPr/>
              <a:t>47</a:t>
            </a:fld>
            <a:endParaRPr lang="en-US">
              <a:latin typeface="Helvetica"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02C30C98-CACF-B74F-810A-D73E87038DF9}" type="slidenum">
              <a:rPr lang="en-US">
                <a:latin typeface="Helvetica" charset="0"/>
              </a:rPr>
              <a:pPr/>
              <a:t>48</a:t>
            </a:fld>
            <a:endParaRPr lang="en-US">
              <a:latin typeface="Helvetica"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BB0911A-2C79-8D4E-B0D1-56D84831754B}" type="slidenum">
              <a:rPr lang="en-US">
                <a:latin typeface="Helvetica" charset="0"/>
              </a:rPr>
              <a:pPr/>
              <a:t>49</a:t>
            </a:fld>
            <a:endParaRPr lang="en-US">
              <a:latin typeface="Helvetica"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4CAB4C8-B99E-A743-B732-41273B7D0A91}" type="slidenum">
              <a:rPr lang="en-US">
                <a:latin typeface="Helvetica" charset="0"/>
              </a:rPr>
              <a:pPr/>
              <a:t>50</a:t>
            </a:fld>
            <a:endParaRPr lang="en-US">
              <a:latin typeface="Helvetica"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A55E8F68-CBBC-6F4B-9F61-D67164507756}" type="slidenum">
              <a:rPr lang="en-US">
                <a:latin typeface="Helvetica" charset="0"/>
              </a:rPr>
              <a:pPr/>
              <a:t>51</a:t>
            </a:fld>
            <a:endParaRPr lang="en-US">
              <a:latin typeface="Helvetica"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8220F4B4-FFFD-6443-9BBD-43AA88CAA374}" type="slidenum">
              <a:rPr lang="en-US">
                <a:latin typeface="Helvetica" charset="0"/>
              </a:rPr>
              <a:pPr/>
              <a:t>7</a:t>
            </a:fld>
            <a:endParaRPr lang="en-US">
              <a:latin typeface="Helvetica"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8F7995D-C892-A84E-8C14-8BC859262BD5}" type="slidenum">
              <a:rPr lang="en-US">
                <a:latin typeface="Helvetica" charset="0"/>
              </a:rPr>
              <a:pPr/>
              <a:t>52</a:t>
            </a:fld>
            <a:endParaRPr lang="en-US">
              <a:latin typeface="Helvetica"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2964423F-7A95-714F-9C6F-C50377CAACEA}" type="slidenum">
              <a:rPr lang="en-US">
                <a:latin typeface="Helvetica" charset="0"/>
              </a:rPr>
              <a:pPr/>
              <a:t>53</a:t>
            </a:fld>
            <a:endParaRPr lang="en-US">
              <a:latin typeface="Helvetica"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A17C478-C297-C944-AA76-65288290D2C0}" type="slidenum">
              <a:rPr lang="en-US">
                <a:latin typeface="Helvetica" charset="0"/>
              </a:rPr>
              <a:pPr/>
              <a:t>54</a:t>
            </a:fld>
            <a:endParaRPr lang="en-US">
              <a:latin typeface="Helvetica"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BD4E67F1-0E5A-134F-A041-D8D68C6A4938}" type="slidenum">
              <a:rPr lang="en-US">
                <a:latin typeface="Times New Roman" charset="0"/>
              </a:rPr>
              <a:pPr/>
              <a:t>55</a:t>
            </a:fld>
            <a:endParaRPr lang="en-US">
              <a:latin typeface="Times New Roman"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FEFFCA3F-E183-1A4D-B35E-7BFFF1D78024}" type="slidenum">
              <a:rPr lang="en-US">
                <a:latin typeface="Times New Roman" charset="0"/>
              </a:rPr>
              <a:pPr/>
              <a:t>56</a:t>
            </a:fld>
            <a:endParaRPr lang="en-US">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DFFE05CA-969C-5F45-96EC-513A6F1F425F}" type="slidenum">
              <a:rPr lang="en-US">
                <a:latin typeface="Times New Roman" charset="0"/>
              </a:rPr>
              <a:pPr/>
              <a:t>57</a:t>
            </a:fld>
            <a:endParaRPr lang="en-US">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51565B2E-77D2-4F43-8937-2AC23D242E81}" type="slidenum">
              <a:rPr lang="en-US">
                <a:latin typeface="Times New Roman" charset="0"/>
              </a:rPr>
              <a:pPr/>
              <a:t>58</a:t>
            </a:fld>
            <a:endParaRPr lang="en-US">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AD6CCCC0-1749-6B44-BA8E-A937385BE65B}" type="slidenum">
              <a:rPr lang="en-US">
                <a:latin typeface="Times New Roman" charset="0"/>
              </a:rPr>
              <a:pPr/>
              <a:t>59</a:t>
            </a:fld>
            <a:endParaRPr lang="en-US">
              <a:latin typeface="Times New Roman"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85188E2-68B1-424A-96E9-F0CB166256C0}" type="slidenum">
              <a:rPr lang="en-US">
                <a:latin typeface="Times New Roman" charset="0"/>
              </a:rPr>
              <a:pPr/>
              <a:t>60</a:t>
            </a:fld>
            <a:endParaRPr lang="en-US">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752D2D66-FFB1-E94D-B29F-2344EEB771D0}" type="slidenum">
              <a:rPr lang="en-US">
                <a:latin typeface="Times New Roman" charset="0"/>
              </a:rPr>
              <a:pPr/>
              <a:t>61</a:t>
            </a:fld>
            <a:endParaRPr lang="en-US">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A92AECB-3DB4-AC49-99EF-5B83BFDC9DEF}" type="slidenum">
              <a:rPr lang="en-US">
                <a:latin typeface="Helvetica" charset="0"/>
              </a:rPr>
              <a:pPr/>
              <a:t>8</a:t>
            </a:fld>
            <a:endParaRPr lang="en-US">
              <a:latin typeface="Helvetica"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50CBCE7-8730-3B4B-8D4D-BDF803C0245C}" type="slidenum">
              <a:rPr lang="en-US">
                <a:latin typeface="Times New Roman" charset="0"/>
              </a:rPr>
              <a:pPr/>
              <a:t>62</a:t>
            </a:fld>
            <a:endParaRPr lang="en-US">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EC527BEF-6DA3-B44F-8533-D609AFBC2D64}" type="slidenum">
              <a:rPr lang="en-US">
                <a:latin typeface="Times New Roman" charset="0"/>
              </a:rPr>
              <a:pPr/>
              <a:t>63</a:t>
            </a:fld>
            <a:endParaRPr lang="en-US">
              <a:latin typeface="Times New Roman"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D3B20E69-0C48-E741-9708-BD80FE27E4F2}" type="slidenum">
              <a:rPr lang="en-US">
                <a:latin typeface="Times New Roman" charset="0"/>
              </a:rPr>
              <a:pPr/>
              <a:t>64</a:t>
            </a:fld>
            <a:endParaRPr lang="en-US">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8F02E3C6-2FEF-9449-94DB-57BDC6F4EB32}" type="slidenum">
              <a:rPr lang="en-US">
                <a:latin typeface="Times New Roman" charset="0"/>
              </a:rPr>
              <a:pPr/>
              <a:t>65</a:t>
            </a:fld>
            <a:endParaRPr lang="en-US">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B2043BBA-0BE5-9144-86E0-C56E19DA1B56}" type="slidenum">
              <a:rPr lang="en-US">
                <a:latin typeface="Times New Roman" charset="0"/>
              </a:rPr>
              <a:pPr/>
              <a:t>66</a:t>
            </a:fld>
            <a:endParaRPr lang="en-US">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D3C4C869-CCD6-7A45-9883-409953B7D6D7}" type="slidenum">
              <a:rPr lang="en-US">
                <a:latin typeface="Times New Roman" charset="0"/>
              </a:rPr>
              <a:pPr/>
              <a:t>67</a:t>
            </a:fld>
            <a:endParaRPr lang="en-US">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F59BFDC9-EBD3-1A41-B66D-1A688E225807}" type="slidenum">
              <a:rPr lang="en-US">
                <a:latin typeface="Times New Roman" charset="0"/>
              </a:rPr>
              <a:pPr/>
              <a:t>68</a:t>
            </a:fld>
            <a:endParaRPr lang="en-US">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463EBC37-5DD4-6B4A-A800-F4D14460BD7D}" type="slidenum">
              <a:rPr lang="en-US">
                <a:latin typeface="Times New Roman" charset="0"/>
              </a:rPr>
              <a:pPr/>
              <a:t>69</a:t>
            </a:fld>
            <a:endParaRPr lang="en-US">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4B3C53EF-531A-0044-B4D2-07A0C043E40B}" type="slidenum">
              <a:rPr lang="en-US">
                <a:latin typeface="Times New Roman" charset="0"/>
              </a:rPr>
              <a:pPr/>
              <a:t>70</a:t>
            </a:fld>
            <a:endParaRPr lang="en-US">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6C32F0E0-677C-6444-BA79-817B9D2AD7A8}" type="slidenum">
              <a:rPr lang="en-US">
                <a:latin typeface="Times New Roman" charset="0"/>
              </a:rPr>
              <a:pPr/>
              <a:t>71</a:t>
            </a:fld>
            <a:endParaRPr lang="en-US">
              <a:latin typeface="Times New Roman"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8C6E060F-141A-3242-8189-9E97F8985D38}" type="slidenum">
              <a:rPr lang="en-US">
                <a:latin typeface="Helvetica" charset="0"/>
              </a:rPr>
              <a:pPr/>
              <a:t>9</a:t>
            </a:fld>
            <a:endParaRPr lang="en-US">
              <a:latin typeface="Helvetica"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D549CD0-3CFE-E042-9C5F-9DE81AE6A335}" type="slidenum">
              <a:rPr lang="en-US">
                <a:latin typeface="Times New Roman" charset="0"/>
              </a:rPr>
              <a:pPr/>
              <a:t>72</a:t>
            </a:fld>
            <a:endParaRPr lang="en-US">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48D8AEF2-B03F-0843-8323-EE23659EB430}" type="slidenum">
              <a:rPr lang="en-US">
                <a:latin typeface="Times New Roman" charset="0"/>
              </a:rPr>
              <a:pPr/>
              <a:t>73</a:t>
            </a:fld>
            <a:endParaRPr lang="en-US">
              <a:latin typeface="Times New Roman"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0C67E59B-2578-F047-BED7-5D9428928998}" type="slidenum">
              <a:rPr lang="en-US">
                <a:latin typeface="Times New Roman" charset="0"/>
              </a:rPr>
              <a:pPr/>
              <a:t>74</a:t>
            </a:fld>
            <a:endParaRPr lang="en-US">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75006ECA-E7B2-AB47-9548-5BD2F4C5668F}" type="slidenum">
              <a:rPr lang="en-US">
                <a:latin typeface="Times New Roman" charset="0"/>
              </a:rPr>
              <a:pPr/>
              <a:t>75</a:t>
            </a:fld>
            <a:endParaRPr lang="en-US">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A40945F5-5167-3546-BC94-6D7B3CBFCCFC}" type="slidenum">
              <a:rPr lang="en-US">
                <a:latin typeface="Times New Roman" charset="0"/>
              </a:rPr>
              <a:pPr/>
              <a:t>76</a:t>
            </a:fld>
            <a:endParaRPr lang="en-US">
              <a:latin typeface="Times New Roman"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BC33A55D-6608-2449-A438-D383994436AD}" type="slidenum">
              <a:rPr lang="en-US">
                <a:latin typeface="Times New Roman" charset="0"/>
              </a:rPr>
              <a:pPr/>
              <a:t>77</a:t>
            </a:fld>
            <a:endParaRPr lang="en-US">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90E68280-B92B-4847-857A-BCE40F136AE2}" type="slidenum">
              <a:rPr lang="en-US">
                <a:latin typeface="Times New Roman" charset="0"/>
              </a:rPr>
              <a:pPr/>
              <a:t>78</a:t>
            </a:fld>
            <a:endParaRPr lang="en-US">
              <a:latin typeface="Times New Roman"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BD029C0E-D832-AD44-AEAC-0F2674EAD9FE}" type="slidenum">
              <a:rPr lang="en-US">
                <a:latin typeface="Times New Roman" charset="0"/>
              </a:rPr>
              <a:pPr/>
              <a:t>79</a:t>
            </a:fld>
            <a:endParaRPr lang="en-US">
              <a:latin typeface="Times New Roman"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CFD5744-6481-8B45-8EDC-DC2A27188AF6}" type="slidenum">
              <a:rPr lang="en-US">
                <a:latin typeface="Times New Roman" charset="0"/>
              </a:rPr>
              <a:pPr/>
              <a:t>80</a:t>
            </a:fld>
            <a:endParaRPr lang="en-US">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77CB8E95-64C9-6D4D-BD1C-C25288CE29EF}" type="slidenum">
              <a:rPr lang="en-US">
                <a:latin typeface="Times New Roman" charset="0"/>
              </a:rPr>
              <a:pPr/>
              <a:t>81</a:t>
            </a:fld>
            <a:endParaRPr lang="en-US">
              <a:latin typeface="Times New Roman"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CFAA28C2-9046-3940-A8E6-16A7ABC0FD84}" type="slidenum">
              <a:rPr lang="en-US">
                <a:latin typeface="Helvetica" charset="0"/>
              </a:rPr>
              <a:pPr/>
              <a:t>10</a:t>
            </a:fld>
            <a:endParaRPr lang="en-US">
              <a:latin typeface="Helvetica"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4F038474-40D3-234E-8687-4193E094DE49}" type="slidenum">
              <a:rPr lang="en-US">
                <a:latin typeface="Times New Roman" charset="0"/>
              </a:rPr>
              <a:pPr/>
              <a:t>82</a:t>
            </a:fld>
            <a:endParaRPr lang="en-US">
              <a:latin typeface="Times New Roman"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1805A05-4D30-184D-8FDE-415C4AA77848}" type="slidenum">
              <a:rPr lang="en-US">
                <a:latin typeface="Times New Roman" charset="0"/>
              </a:rPr>
              <a:pPr/>
              <a:t>83</a:t>
            </a:fld>
            <a:endParaRPr lang="en-US">
              <a:latin typeface="Times New Roman"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DA020BEA-EFDE-6C4D-A3F1-80740892B7ED}" type="slidenum">
              <a:rPr lang="en-US">
                <a:latin typeface="Times New Roman" charset="0"/>
              </a:rPr>
              <a:pPr/>
              <a:t>84</a:t>
            </a:fld>
            <a:endParaRPr lang="en-US">
              <a:latin typeface="Times New Roman"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0226DFEA-A444-B945-8114-CBC866BEFC08}" type="slidenum">
              <a:rPr lang="en-US">
                <a:latin typeface="Times New Roman" charset="0"/>
              </a:rPr>
              <a:pPr/>
              <a:t>85</a:t>
            </a:fld>
            <a:endParaRPr lang="en-US">
              <a:latin typeface="Times New Roman"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6FC5D2E4-D355-3045-B61D-7672E81ED29E}" type="slidenum">
              <a:rPr lang="en-US">
                <a:latin typeface="Times New Roman" charset="0"/>
              </a:rPr>
              <a:pPr/>
              <a:t>86</a:t>
            </a:fld>
            <a:endParaRPr lang="en-US">
              <a:latin typeface="Times New Roman"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FF324596-716E-4E4D-863D-4C13DB25C114}" type="slidenum">
              <a:rPr lang="en-US">
                <a:latin typeface="Times New Roman" charset="0"/>
              </a:rPr>
              <a:pPr/>
              <a:t>87</a:t>
            </a:fld>
            <a:endParaRPr lang="en-US">
              <a:latin typeface="Times New Roman"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67F9D902-A04D-DD4E-85AC-10EA5B502CDA}" type="slidenum">
              <a:rPr lang="en-US">
                <a:latin typeface="Times New Roman" charset="0"/>
              </a:rPr>
              <a:pPr/>
              <a:t>88</a:t>
            </a:fld>
            <a:endParaRPr lang="en-US">
              <a:latin typeface="Times New Roman"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3DEB47E5-5333-8448-8C45-459A1444709C}" type="slidenum">
              <a:rPr lang="en-US">
                <a:latin typeface="Times New Roman" charset="0"/>
              </a:rPr>
              <a:pPr/>
              <a:t>89</a:t>
            </a:fld>
            <a:endParaRPr lang="en-US">
              <a:latin typeface="Times New Roman"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C7FFE5D2-C4AD-5A4D-81EB-A3EB046E00ED}" type="slidenum">
              <a:rPr lang="en-US">
                <a:latin typeface="Times New Roman" charset="0"/>
              </a:rPr>
              <a:pPr/>
              <a:t>90</a:t>
            </a:fld>
            <a:endParaRPr lang="en-US">
              <a:latin typeface="Times New Roma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EBA721AE-3A5C-B242-91DC-FF7511818518}" type="slidenum">
              <a:rPr lang="en-US">
                <a:latin typeface="Times New Roman" charset="0"/>
              </a:rPr>
              <a:pPr/>
              <a:t>91</a:t>
            </a:fld>
            <a:endParaRPr lang="en-US">
              <a:latin typeface="Times New Roma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84B648FE-0CF7-0244-A51B-744E634E4801}" type="slidenum">
              <a:rPr lang="en-US">
                <a:latin typeface="Helvetica" charset="0"/>
              </a:rPr>
              <a:pPr/>
              <a:t>11</a:t>
            </a:fld>
            <a:endParaRPr lang="en-US">
              <a:latin typeface="Helvetica"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D2726785-EA0A-2340-A817-EC0D9FB68EAC}" type="slidenum">
              <a:rPr lang="en-US">
                <a:latin typeface="Times New Roman" charset="0"/>
              </a:rPr>
              <a:pPr/>
              <a:t>92</a:t>
            </a:fld>
            <a:endParaRPr lang="en-US">
              <a:latin typeface="Times New Roman"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818F9133-43AA-124B-B812-532B9C19AA52}" type="slidenum">
              <a:rPr lang="en-US">
                <a:latin typeface="Times New Roman" charset="0"/>
              </a:rPr>
              <a:pPr/>
              <a:t>93</a:t>
            </a:fld>
            <a:endParaRPr lang="en-US">
              <a:latin typeface="Times New Roman"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0"/>
                <a:cs typeface="MS PGothic" charset="0"/>
              </a:defRPr>
            </a:lvl1pPr>
            <a:lvl2pPr marL="742950" indent="-285750" defTabSz="939800">
              <a:defRPr>
                <a:solidFill>
                  <a:schemeClr val="tx1"/>
                </a:solidFill>
                <a:latin typeface="Verdana" charset="0"/>
                <a:ea typeface="MS PGothic" charset="0"/>
                <a:cs typeface="MS PGothic" charset="0"/>
              </a:defRPr>
            </a:lvl2pPr>
            <a:lvl3pPr marL="1143000" indent="-228600" defTabSz="939800">
              <a:defRPr>
                <a:solidFill>
                  <a:schemeClr val="tx1"/>
                </a:solidFill>
                <a:latin typeface="Verdana" charset="0"/>
                <a:ea typeface="MS PGothic" charset="0"/>
                <a:cs typeface="MS PGothic" charset="0"/>
              </a:defRPr>
            </a:lvl3pPr>
            <a:lvl4pPr marL="1600200" indent="-228600" defTabSz="939800">
              <a:defRPr>
                <a:solidFill>
                  <a:schemeClr val="tx1"/>
                </a:solidFill>
                <a:latin typeface="Verdana" charset="0"/>
                <a:ea typeface="MS PGothic" charset="0"/>
                <a:cs typeface="MS PGothic" charset="0"/>
              </a:defRPr>
            </a:lvl4pPr>
            <a:lvl5pPr marL="2057400" indent="-228600" defTabSz="939800">
              <a:defRPr>
                <a:solidFill>
                  <a:schemeClr val="tx1"/>
                </a:solidFill>
                <a:latin typeface="Verdana" charset="0"/>
                <a:ea typeface="MS PGothic" charset="0"/>
                <a:cs typeface="MS PGothic" charset="0"/>
              </a:defRPr>
            </a:lvl5pPr>
            <a:lvl6pPr marL="25146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9800" eaLnBrk="0" fontAlgn="base" hangingPunct="0">
              <a:spcBef>
                <a:spcPct val="0"/>
              </a:spcBef>
              <a:spcAft>
                <a:spcPct val="0"/>
              </a:spcAft>
              <a:defRPr>
                <a:solidFill>
                  <a:schemeClr val="tx1"/>
                </a:solidFill>
                <a:latin typeface="Verdana" charset="0"/>
                <a:ea typeface="MS PGothic" charset="0"/>
                <a:cs typeface="MS PGothic" charset="0"/>
              </a:defRPr>
            </a:lvl9pPr>
          </a:lstStyle>
          <a:p>
            <a:fld id="{C50EA98E-4293-BA44-B549-41B64CC38C7F}" type="slidenum">
              <a:rPr lang="en-US">
                <a:latin typeface="Times New Roman" charset="0"/>
              </a:rPr>
              <a:pPr/>
              <a:t>94</a:t>
            </a:fld>
            <a:endParaRPr lang="en-US">
              <a:latin typeface="Times New Roman"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4290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682" name="Rectangle 2"/>
          <p:cNvSpPr>
            <a:spLocks noGrp="1" noChangeArrowheads="1"/>
          </p:cNvSpPr>
          <p:nvPr>
            <p:ph type="ctrTitle"/>
          </p:nvPr>
        </p:nvSpPr>
        <p:spPr>
          <a:xfrm>
            <a:off x="914402" y="1524000"/>
            <a:ext cx="7623175" cy="1752600"/>
          </a:xfrm>
        </p:spPr>
        <p:txBody>
          <a:bodyPr/>
          <a:lstStyle>
            <a:lvl1pPr>
              <a:defRPr sz="5000"/>
            </a:lvl1pPr>
          </a:lstStyle>
          <a:p>
            <a:r>
              <a:rPr lang="en-US" altLang="en-US"/>
              <a:t>Click to edit Master title style</a:t>
            </a:r>
          </a:p>
        </p:txBody>
      </p:sp>
      <p:sp>
        <p:nvSpPr>
          <p:cNvPr id="327683" name="Rectangle 3"/>
          <p:cNvSpPr>
            <a:spLocks noGrp="1" noChangeArrowheads="1"/>
          </p:cNvSpPr>
          <p:nvPr>
            <p:ph type="subTitle" idx="1"/>
          </p:nvPr>
        </p:nvSpPr>
        <p:spPr>
          <a:xfrm>
            <a:off x="1981200" y="35052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D1A2E27E-A335-3346-9767-E4FCE76EDB6F}" type="datetime1">
              <a:rPr lang="en-US" smtClean="0"/>
              <a:t>4/24/2017</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Operating Systems: Lecture 23</a:t>
            </a:r>
            <a:endParaRPr lang="en-US" altLang="en-US"/>
          </a:p>
        </p:txBody>
      </p:sp>
      <p:sp>
        <p:nvSpPr>
          <p:cNvPr id="8" name="Rectangle 6"/>
          <p:cNvSpPr>
            <a:spLocks noGrp="1" noChangeArrowheads="1"/>
          </p:cNvSpPr>
          <p:nvPr>
            <p:ph type="sldNum" sz="quarter" idx="12"/>
          </p:nvPr>
        </p:nvSpPr>
        <p:spPr/>
        <p:txBody>
          <a:bodyPr/>
          <a:lstStyle>
            <a:lvl1pPr>
              <a:defRPr/>
            </a:lvl1pPr>
          </a:lstStyle>
          <a:p>
            <a:fld id="{A0EB30DB-1162-9C49-B8C5-04F23F6D3300}" type="slidenum">
              <a:rPr lang="en-US"/>
              <a:pPr/>
              <a:t>‹#›</a:t>
            </a:fld>
            <a:endParaRPr lang="en-US"/>
          </a:p>
        </p:txBody>
      </p:sp>
    </p:spTree>
    <p:extLst>
      <p:ext uri="{BB962C8B-B14F-4D97-AF65-F5344CB8AC3E}">
        <p14:creationId xmlns:p14="http://schemas.microsoft.com/office/powerpoint/2010/main" val="38405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B0CEAEE-0156-A343-9740-3B04B0E33BC1}" type="datetime1">
              <a:rPr lang="en-US" smtClean="0"/>
              <a:t>4/24/2017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0E88C0B-2D3D-8F4F-8D58-E142EF8FCAE8}" type="slidenum">
              <a:rPr lang="en-US"/>
              <a:pPr/>
              <a:t>‹#›</a:t>
            </a:fld>
            <a:endParaRPr lang="en-US"/>
          </a:p>
        </p:txBody>
      </p:sp>
    </p:spTree>
    <p:extLst>
      <p:ext uri="{BB962C8B-B14F-4D97-AF65-F5344CB8AC3E}">
        <p14:creationId xmlns:p14="http://schemas.microsoft.com/office/powerpoint/2010/main" val="332376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4"/>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4"/>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545FDBA-6CEC-6E4A-9814-75AAE0D9CD57}" type="datetime1">
              <a:rPr lang="en-US" smtClean="0"/>
              <a:t>4/24/2017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8077AC6-D456-C645-9D18-CB10EBB2F823}" type="slidenum">
              <a:rPr lang="en-US"/>
              <a:pPr/>
              <a:t>‹#›</a:t>
            </a:fld>
            <a:endParaRPr lang="en-US"/>
          </a:p>
        </p:txBody>
      </p:sp>
    </p:spTree>
    <p:extLst>
      <p:ext uri="{BB962C8B-B14F-4D97-AF65-F5344CB8AC3E}">
        <p14:creationId xmlns:p14="http://schemas.microsoft.com/office/powerpoint/2010/main" val="415471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8229600"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713164"/>
            <a:ext cx="8229600"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24C087E-FD3C-3B42-9965-9B7731925B4E}" type="datetime1">
              <a:rPr lang="en-US" smtClean="0"/>
              <a:t>4/24/2017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F1BE0F1F-2016-AB47-89E8-85EB545AF702}" type="slidenum">
              <a:rPr lang="en-US"/>
              <a:pPr/>
              <a:t>‹#›</a:t>
            </a:fld>
            <a:endParaRPr lang="en-US"/>
          </a:p>
        </p:txBody>
      </p:sp>
    </p:spTree>
    <p:extLst>
      <p:ext uri="{BB962C8B-B14F-4D97-AF65-F5344CB8AC3E}">
        <p14:creationId xmlns:p14="http://schemas.microsoft.com/office/powerpoint/2010/main" val="30871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143001"/>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4D4436EB-9094-BA45-B7F6-E3573BBF7D0A}" type="datetime1">
              <a:rPr lang="en-US" smtClean="0"/>
              <a:t>4/24/2017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CF41C28-608F-1744-BA7B-883A698450F4}" type="slidenum">
              <a:rPr lang="en-US"/>
              <a:pPr/>
              <a:t>‹#›</a:t>
            </a:fld>
            <a:endParaRPr lang="en-US"/>
          </a:p>
        </p:txBody>
      </p:sp>
    </p:spTree>
    <p:extLst>
      <p:ext uri="{BB962C8B-B14F-4D97-AF65-F5344CB8AC3E}">
        <p14:creationId xmlns:p14="http://schemas.microsoft.com/office/powerpoint/2010/main" val="281943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513C638C-0705-3740-A19E-C5B376F30009}" type="datetime1">
              <a:rPr lang="en-US" smtClean="0"/>
              <a:t>4/24/2017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907D84A-D9E1-964C-B1EF-5C5C24A64F29}" type="slidenum">
              <a:rPr lang="en-US"/>
              <a:pPr/>
              <a:t>‹#›</a:t>
            </a:fld>
            <a:endParaRPr lang="en-US"/>
          </a:p>
        </p:txBody>
      </p:sp>
    </p:spTree>
    <p:extLst>
      <p:ext uri="{BB962C8B-B14F-4D97-AF65-F5344CB8AC3E}">
        <p14:creationId xmlns:p14="http://schemas.microsoft.com/office/powerpoint/2010/main" val="85168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B044CA7-F94B-954E-AE0C-EBDA5B0D7F8F}" type="datetime1">
              <a:rPr lang="en-US" smtClean="0"/>
              <a:t>4/24/2017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65128F6-75BF-EB48-B5DF-6B7193C54925}" type="slidenum">
              <a:rPr lang="en-US"/>
              <a:pPr/>
              <a:t>‹#›</a:t>
            </a:fld>
            <a:endParaRPr lang="en-US"/>
          </a:p>
        </p:txBody>
      </p:sp>
    </p:spTree>
    <p:extLst>
      <p:ext uri="{BB962C8B-B14F-4D97-AF65-F5344CB8AC3E}">
        <p14:creationId xmlns:p14="http://schemas.microsoft.com/office/powerpoint/2010/main" val="629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1"/>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B3EA52F9-80E6-AE46-BC6E-3397EE0C17CC}" type="datetime1">
              <a:rPr lang="en-US" smtClean="0"/>
              <a:t>4/24/2017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2B5766FD-8371-0D43-B157-ACE940524EBF}" type="slidenum">
              <a:rPr lang="en-US"/>
              <a:pPr/>
              <a:t>‹#›</a:t>
            </a:fld>
            <a:endParaRPr lang="en-US"/>
          </a:p>
        </p:txBody>
      </p:sp>
    </p:spTree>
    <p:extLst>
      <p:ext uri="{BB962C8B-B14F-4D97-AF65-F5344CB8AC3E}">
        <p14:creationId xmlns:p14="http://schemas.microsoft.com/office/powerpoint/2010/main" val="404478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7DBDDC0F-99D0-C440-A78C-B94969178F9A}" type="datetime1">
              <a:rPr lang="en-US" smtClean="0"/>
              <a:t>4/24/2017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A1C9DFB4-BB63-2E4C-98DC-E7560E7AE711}" type="slidenum">
              <a:rPr lang="en-US"/>
              <a:pPr/>
              <a:t>‹#›</a:t>
            </a:fld>
            <a:endParaRPr lang="en-US"/>
          </a:p>
        </p:txBody>
      </p:sp>
    </p:spTree>
    <p:extLst>
      <p:ext uri="{BB962C8B-B14F-4D97-AF65-F5344CB8AC3E}">
        <p14:creationId xmlns:p14="http://schemas.microsoft.com/office/powerpoint/2010/main" val="407417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5713ED6D-63E7-1447-8AA5-834AE9793A4B}" type="datetime1">
              <a:rPr lang="en-US" smtClean="0"/>
              <a:t>4/24/2017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3428733E-2813-BD40-9E9A-9C3DDCF59C73}" type="slidenum">
              <a:rPr lang="en-US"/>
              <a:pPr/>
              <a:t>‹#›</a:t>
            </a:fld>
            <a:endParaRPr lang="en-US"/>
          </a:p>
        </p:txBody>
      </p:sp>
    </p:spTree>
    <p:extLst>
      <p:ext uri="{BB962C8B-B14F-4D97-AF65-F5344CB8AC3E}">
        <p14:creationId xmlns:p14="http://schemas.microsoft.com/office/powerpoint/2010/main" val="224546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2C21252C-46E7-9A43-9442-EA95558D7818}" type="datetime1">
              <a:rPr lang="en-US" smtClean="0"/>
              <a:t>4/24/2017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CCA1AEF5-A6D0-8343-8DB9-986E296C3402}" type="slidenum">
              <a:rPr lang="en-US"/>
              <a:pPr/>
              <a:t>‹#›</a:t>
            </a:fld>
            <a:endParaRPr lang="en-US"/>
          </a:p>
        </p:txBody>
      </p:sp>
    </p:spTree>
    <p:extLst>
      <p:ext uri="{BB962C8B-B14F-4D97-AF65-F5344CB8AC3E}">
        <p14:creationId xmlns:p14="http://schemas.microsoft.com/office/powerpoint/2010/main" val="2758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AE9D432-38F2-F648-90A3-0F695D3D2150}" type="datetime1">
              <a:rPr lang="en-US" smtClean="0"/>
              <a:t>4/24/2017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7CED29A-583A-E14B-925A-0EBF63183D84}" type="slidenum">
              <a:rPr lang="en-US"/>
              <a:pPr/>
              <a:t>‹#›</a:t>
            </a:fld>
            <a:endParaRPr lang="en-US"/>
          </a:p>
        </p:txBody>
      </p:sp>
    </p:spTree>
    <p:extLst>
      <p:ext uri="{BB962C8B-B14F-4D97-AF65-F5344CB8AC3E}">
        <p14:creationId xmlns:p14="http://schemas.microsoft.com/office/powerpoint/2010/main" val="53227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4FA3CE3E-1736-044E-AE9E-B2FA92C87D3D}" type="datetime1">
              <a:rPr lang="en-US" smtClean="0"/>
              <a:t>4/24/2017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23</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8792EE8-07C5-384F-B825-8DA5A1E4B676}" type="slidenum">
              <a:rPr lang="en-US"/>
              <a:pPr/>
              <a:t>‹#›</a:t>
            </a:fld>
            <a:endParaRPr lang="en-US"/>
          </a:p>
        </p:txBody>
      </p:sp>
    </p:spTree>
    <p:extLst>
      <p:ext uri="{BB962C8B-B14F-4D97-AF65-F5344CB8AC3E}">
        <p14:creationId xmlns:p14="http://schemas.microsoft.com/office/powerpoint/2010/main" val="141419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4"/>
            <a:ext cx="8229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1"/>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66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fld id="{56817307-6E52-A547-BADC-8921DD8C5F85}" type="datetime1">
              <a:rPr lang="en-US" smtClean="0"/>
              <a:t>4/24/2017</a:t>
            </a:fld>
            <a:endParaRPr lang="en-US"/>
          </a:p>
        </p:txBody>
      </p:sp>
      <p:sp>
        <p:nvSpPr>
          <p:cNvPr id="3266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mn-ea"/>
                <a:cs typeface="Arial" charset="0"/>
              </a:defRPr>
            </a:lvl1pPr>
          </a:lstStyle>
          <a:p>
            <a:pPr>
              <a:defRPr/>
            </a:pPr>
            <a:r>
              <a:rPr lang="en-US" altLang="en-US" smtClean="0"/>
              <a:t>Operating Systems: Lecture 23</a:t>
            </a:r>
            <a:endParaRPr lang="en-US" altLang="en-US"/>
          </a:p>
        </p:txBody>
      </p:sp>
      <p:sp>
        <p:nvSpPr>
          <p:cNvPr id="3266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fld id="{FEFDC01F-0D3D-ED42-A821-F35DC9695E9B}" type="slidenum">
              <a:rPr lang="en-US"/>
              <a:pPr/>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93"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ＭＳ Ｐゴシック" charset="0"/>
          <a:cs typeface="+mj-cs"/>
        </a:defRPr>
      </a:lvl1pPr>
      <a:lvl2pPr algn="l" rtl="0" eaLnBrk="0" fontAlgn="base" hangingPunct="0">
        <a:spcBef>
          <a:spcPct val="0"/>
        </a:spcBef>
        <a:spcAft>
          <a:spcPct val="0"/>
        </a:spcAft>
        <a:defRPr sz="4200">
          <a:solidFill>
            <a:schemeClr val="tx2"/>
          </a:solidFill>
          <a:latin typeface="Garamond" pitchFamily="18" charset="0"/>
          <a:ea typeface="ＭＳ Ｐゴシック" charset="0"/>
        </a:defRPr>
      </a:lvl2pPr>
      <a:lvl3pPr algn="l" rtl="0" eaLnBrk="0" fontAlgn="base" hangingPunct="0">
        <a:spcBef>
          <a:spcPct val="0"/>
        </a:spcBef>
        <a:spcAft>
          <a:spcPct val="0"/>
        </a:spcAft>
        <a:defRPr sz="4200">
          <a:solidFill>
            <a:schemeClr val="tx2"/>
          </a:solidFill>
          <a:latin typeface="Garamond" pitchFamily="18" charset="0"/>
          <a:ea typeface="ＭＳ Ｐゴシック" charset="0"/>
        </a:defRPr>
      </a:lvl3pPr>
      <a:lvl4pPr algn="l" rtl="0" eaLnBrk="0" fontAlgn="base" hangingPunct="0">
        <a:spcBef>
          <a:spcPct val="0"/>
        </a:spcBef>
        <a:spcAft>
          <a:spcPct val="0"/>
        </a:spcAft>
        <a:defRPr sz="4200">
          <a:solidFill>
            <a:schemeClr val="tx2"/>
          </a:solidFill>
          <a:latin typeface="Garamond" pitchFamily="18" charset="0"/>
          <a:ea typeface="ＭＳ Ｐゴシック" charset="0"/>
        </a:defRPr>
      </a:lvl4pPr>
      <a:lvl5pPr algn="l" rtl="0" eaLnBrk="0" fontAlgn="base" hangingPunct="0">
        <a:spcBef>
          <a:spcPct val="0"/>
        </a:spcBef>
        <a:spcAft>
          <a:spcPct val="0"/>
        </a:spcAft>
        <a:defRPr sz="4200">
          <a:solidFill>
            <a:schemeClr val="tx2"/>
          </a:solidFill>
          <a:latin typeface="Garamond" pitchFamily="18" charset="0"/>
          <a:ea typeface="ＭＳ Ｐゴシック"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3000">
          <a:solidFill>
            <a:schemeClr val="tx1"/>
          </a:solidFill>
          <a:latin typeface="+mn-lt"/>
          <a:ea typeface="ＭＳ Ｐゴシック" charset="0"/>
          <a:cs typeface="+mn-cs"/>
        </a:defRPr>
      </a:lvl1pPr>
      <a:lvl2pPr marL="669925" indent="-325438" algn="l" rtl="0" eaLnBrk="0" fontAlgn="base" hangingPunct="0">
        <a:spcBef>
          <a:spcPct val="20000"/>
        </a:spcBef>
        <a:spcAft>
          <a:spcPct val="0"/>
        </a:spcAft>
        <a:buClr>
          <a:schemeClr val="accent2"/>
        </a:buClr>
        <a:buSzPct val="60000"/>
        <a:buFont typeface="Wingdings" charset="0"/>
        <a:buChar char="q"/>
        <a:defRPr sz="26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2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sz="2000">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2" y="1295400"/>
            <a:ext cx="7623175" cy="2133600"/>
          </a:xfrm>
        </p:spPr>
        <p:txBody>
          <a:bodyPr/>
          <a:lstStyle/>
          <a:p>
            <a:pPr algn="ctr" eaLnBrk="1" hangingPunct="1"/>
            <a:r>
              <a:rPr lang="en-US" sz="4600" dirty="0" smtClean="0">
                <a:latin typeface="Garamond" charset="0"/>
              </a:rPr>
              <a:t>EECE.4810/EECE.5730</a:t>
            </a:r>
            <a:r>
              <a:rPr lang="en-US" sz="4600" dirty="0">
                <a:latin typeface="Garamond" charset="0"/>
              </a:rPr>
              <a:t/>
            </a:r>
            <a:br>
              <a:rPr lang="en-US" sz="4600" dirty="0">
                <a:latin typeface="Garamond" charset="0"/>
              </a:rPr>
            </a:br>
            <a:r>
              <a:rPr lang="en-US" sz="4600" dirty="0" smtClean="0">
                <a:latin typeface="Garamond" charset="0"/>
              </a:rPr>
              <a:t>Operating Systems</a:t>
            </a:r>
            <a:endParaRPr lang="en-US" sz="4600" dirty="0">
              <a:latin typeface="Garamond" charset="0"/>
            </a:endParaRPr>
          </a:p>
        </p:txBody>
      </p:sp>
      <p:sp>
        <p:nvSpPr>
          <p:cNvPr id="3075" name="Rectangle 3"/>
          <p:cNvSpPr>
            <a:spLocks noGrp="1" noChangeArrowheads="1"/>
          </p:cNvSpPr>
          <p:nvPr>
            <p:ph type="subTitle" idx="1"/>
          </p:nvPr>
        </p:nvSpPr>
        <p:spPr>
          <a:xfrm>
            <a:off x="0" y="3505200"/>
            <a:ext cx="9144000" cy="3048000"/>
          </a:xfrm>
        </p:spPr>
        <p:txBody>
          <a:bodyPr>
            <a:normAutofit/>
          </a:bodyPr>
          <a:lstStyle/>
          <a:p>
            <a:pPr algn="ctr" eaLnBrk="1" hangingPunct="1">
              <a:lnSpc>
                <a:spcPct val="90000"/>
              </a:lnSpc>
              <a:buFont typeface="Wingdings" charset="0"/>
              <a:buNone/>
            </a:pPr>
            <a:r>
              <a:rPr lang="en-US" dirty="0" smtClean="0">
                <a:latin typeface="Arial" charset="0"/>
              </a:rPr>
              <a:t>Instructor:  </a:t>
            </a:r>
          </a:p>
          <a:p>
            <a:pPr algn="ctr" eaLnBrk="1" hangingPunct="1">
              <a:lnSpc>
                <a:spcPct val="90000"/>
              </a:lnSpc>
              <a:buFont typeface="Wingdings" charset="0"/>
              <a:buNone/>
            </a:pPr>
            <a:r>
              <a:rPr lang="en-US" dirty="0" smtClean="0">
                <a:latin typeface="Arial" charset="0"/>
              </a:rPr>
              <a:t>Dr</a:t>
            </a:r>
            <a:r>
              <a:rPr lang="en-US" dirty="0">
                <a:latin typeface="Arial" charset="0"/>
              </a:rPr>
              <a:t>. Michael </a:t>
            </a:r>
            <a:r>
              <a:rPr lang="en-US" dirty="0" smtClean="0">
                <a:latin typeface="Arial" charset="0"/>
              </a:rPr>
              <a:t>Geiger</a:t>
            </a:r>
            <a:endParaRPr lang="en-US" dirty="0">
              <a:latin typeface="Arial" charset="0"/>
            </a:endParaRPr>
          </a:p>
          <a:p>
            <a:pPr algn="ctr" eaLnBrk="1" hangingPunct="1">
              <a:lnSpc>
                <a:spcPct val="90000"/>
              </a:lnSpc>
              <a:buFont typeface="Wingdings" charset="0"/>
              <a:buNone/>
            </a:pPr>
            <a:r>
              <a:rPr lang="en-US" dirty="0" smtClean="0">
                <a:latin typeface="Arial" charset="0"/>
              </a:rPr>
              <a:t>Spring 2017</a:t>
            </a:r>
            <a:endParaRPr lang="en-US" dirty="0">
              <a:latin typeface="Arial" charset="0"/>
            </a:endParaRPr>
          </a:p>
          <a:p>
            <a:pPr algn="ctr" eaLnBrk="1" hangingPunct="1">
              <a:lnSpc>
                <a:spcPct val="90000"/>
              </a:lnSpc>
              <a:buFont typeface="Wingdings" charset="0"/>
              <a:buNone/>
            </a:pPr>
            <a:endParaRPr lang="en-US" dirty="0">
              <a:latin typeface="Arial" charset="0"/>
            </a:endParaRPr>
          </a:p>
          <a:p>
            <a:pPr algn="ctr" eaLnBrk="1" hangingPunct="1">
              <a:lnSpc>
                <a:spcPct val="90000"/>
              </a:lnSpc>
              <a:buFont typeface="Wingdings" charset="0"/>
              <a:buNone/>
            </a:pPr>
            <a:r>
              <a:rPr lang="en-US" b="1" dirty="0">
                <a:solidFill>
                  <a:srgbClr val="0000FF"/>
                </a:solidFill>
                <a:latin typeface="Arial" charset="0"/>
              </a:rPr>
              <a:t>Lecture </a:t>
            </a:r>
            <a:r>
              <a:rPr lang="en-US" b="1" dirty="0" smtClean="0">
                <a:solidFill>
                  <a:srgbClr val="0000FF"/>
                </a:solidFill>
                <a:latin typeface="Arial" charset="0"/>
              </a:rPr>
              <a:t>23:</a:t>
            </a:r>
            <a:endParaRPr lang="en-US" b="1" dirty="0">
              <a:solidFill>
                <a:srgbClr val="0000FF"/>
              </a:solidFill>
              <a:latin typeface="Arial" charset="0"/>
            </a:endParaRPr>
          </a:p>
          <a:p>
            <a:pPr algn="ctr" eaLnBrk="1" hangingPunct="1">
              <a:lnSpc>
                <a:spcPct val="90000"/>
              </a:lnSpc>
              <a:buFont typeface="Wingdings" charset="0"/>
              <a:buNone/>
            </a:pPr>
            <a:r>
              <a:rPr lang="en-US" dirty="0" smtClean="0">
                <a:latin typeface="Arial" charset="0"/>
              </a:rPr>
              <a:t>Case studies</a:t>
            </a:r>
            <a:endParaRPr lang="en-US" dirty="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ea typeface="MS PGothic" charset="0"/>
              </a:rPr>
              <a:t>Linux Distributions</a:t>
            </a:r>
          </a:p>
        </p:txBody>
      </p:sp>
      <p:sp>
        <p:nvSpPr>
          <p:cNvPr id="10243"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Standard, precompiled sets of packages, or </a:t>
            </a:r>
            <a:r>
              <a:rPr lang="en-US" b="1" dirty="0">
                <a:solidFill>
                  <a:srgbClr val="3366FF"/>
                </a:solidFill>
                <a:latin typeface="Helvetica" charset="0"/>
                <a:ea typeface="MS PGothic" charset="0"/>
              </a:rPr>
              <a:t>distributions</a:t>
            </a:r>
            <a:r>
              <a:rPr lang="en-US" dirty="0">
                <a:latin typeface="Helvetica" charset="0"/>
                <a:ea typeface="MS PGothic" charset="0"/>
              </a:rPr>
              <a:t>, include the basic Linux system, system installation and management utilities, and ready-to-install packages of common UNIX tools</a:t>
            </a:r>
          </a:p>
          <a:p>
            <a:r>
              <a:rPr lang="en-US" dirty="0">
                <a:latin typeface="Helvetica" charset="0"/>
                <a:ea typeface="MS PGothic" charset="0"/>
              </a:rPr>
              <a:t>The first distributions managed these packages by simply providing a means of unpacking all the files into the appropriate places; modern distributions include advanced package management</a:t>
            </a:r>
          </a:p>
          <a:p>
            <a:r>
              <a:rPr lang="en-US" dirty="0">
                <a:latin typeface="Helvetica" charset="0"/>
                <a:ea typeface="MS PGothic" charset="0"/>
              </a:rPr>
              <a:t>Early distributions included SLS and </a:t>
            </a:r>
            <a:r>
              <a:rPr lang="en-US" dirty="0" err="1">
                <a:latin typeface="Helvetica" charset="0"/>
                <a:ea typeface="MS PGothic" charset="0"/>
              </a:rPr>
              <a:t>Slackware</a:t>
            </a:r>
            <a:r>
              <a:rPr lang="en-US" dirty="0">
                <a:latin typeface="Helvetica" charset="0"/>
                <a:ea typeface="MS PGothic" charset="0"/>
              </a:rPr>
              <a:t> </a:t>
            </a:r>
          </a:p>
          <a:p>
            <a:pPr lvl="1"/>
            <a:r>
              <a:rPr lang="en-US" b="1" dirty="0">
                <a:solidFill>
                  <a:srgbClr val="3366FF"/>
                </a:solidFill>
                <a:latin typeface="Helvetica" charset="0"/>
                <a:ea typeface="MS PGothic" charset="0"/>
              </a:rPr>
              <a:t>Red Hat</a:t>
            </a:r>
            <a:r>
              <a:rPr lang="en-US" dirty="0">
                <a:solidFill>
                  <a:srgbClr val="3366FF"/>
                </a:solidFill>
                <a:latin typeface="Helvetica" charset="0"/>
                <a:ea typeface="MS PGothic" charset="0"/>
              </a:rPr>
              <a:t> </a:t>
            </a:r>
            <a:r>
              <a:rPr lang="en-US" dirty="0">
                <a:latin typeface="Helvetica" charset="0"/>
                <a:ea typeface="MS PGothic" charset="0"/>
              </a:rPr>
              <a:t>and</a:t>
            </a:r>
            <a:r>
              <a:rPr lang="en-US" b="1" dirty="0">
                <a:latin typeface="Helvetica" charset="0"/>
                <a:ea typeface="MS PGothic" charset="0"/>
              </a:rPr>
              <a:t> </a:t>
            </a:r>
            <a:r>
              <a:rPr lang="en-US" b="1" dirty="0" err="1">
                <a:solidFill>
                  <a:srgbClr val="3366FF"/>
                </a:solidFill>
                <a:latin typeface="Helvetica" charset="0"/>
                <a:ea typeface="MS PGothic" charset="0"/>
              </a:rPr>
              <a:t>Debian</a:t>
            </a:r>
            <a:r>
              <a:rPr lang="en-US" dirty="0">
                <a:latin typeface="Helvetica" charset="0"/>
                <a:ea typeface="MS PGothic" charset="0"/>
              </a:rPr>
              <a:t> are popular distributions from commercial and noncommercial sources, respectively, others include </a:t>
            </a:r>
            <a:r>
              <a:rPr lang="en-US" b="1" dirty="0">
                <a:solidFill>
                  <a:srgbClr val="3366FF"/>
                </a:solidFill>
                <a:latin typeface="Helvetica" charset="0"/>
                <a:ea typeface="MS PGothic" charset="0"/>
              </a:rPr>
              <a:t>Canonical</a:t>
            </a:r>
            <a:r>
              <a:rPr lang="en-US" dirty="0">
                <a:latin typeface="Helvetica" charset="0"/>
                <a:ea typeface="MS PGothic" charset="0"/>
              </a:rPr>
              <a:t> and </a:t>
            </a:r>
            <a:r>
              <a:rPr lang="en-US" b="1" dirty="0" err="1">
                <a:solidFill>
                  <a:srgbClr val="3366FF"/>
                </a:solidFill>
                <a:latin typeface="Helvetica" charset="0"/>
                <a:ea typeface="MS PGothic" charset="0"/>
              </a:rPr>
              <a:t>SuSE</a:t>
            </a:r>
            <a:endParaRPr lang="en-US" b="1" dirty="0">
              <a:solidFill>
                <a:srgbClr val="3366FF"/>
              </a:solidFill>
              <a:latin typeface="Helvetica" charset="0"/>
              <a:ea typeface="MS PGothic" charset="0"/>
            </a:endParaRPr>
          </a:p>
          <a:p>
            <a:r>
              <a:rPr lang="en-US" dirty="0">
                <a:latin typeface="Helvetica" charset="0"/>
                <a:ea typeface="MS PGothic" charset="0"/>
              </a:rPr>
              <a:t>The RPM Package file format permits compatibility among the various Linux distributions</a:t>
            </a:r>
          </a:p>
        </p:txBody>
      </p:sp>
      <p:sp>
        <p:nvSpPr>
          <p:cNvPr id="2" name="Date Placeholder 1"/>
          <p:cNvSpPr>
            <a:spLocks noGrp="1"/>
          </p:cNvSpPr>
          <p:nvPr>
            <p:ph type="dt" sz="half" idx="10"/>
          </p:nvPr>
        </p:nvSpPr>
        <p:spPr/>
        <p:txBody>
          <a:bodyPr/>
          <a:lstStyle/>
          <a:p>
            <a:fld id="{83561BF8-A293-154A-9C5E-EBC7022C01EF}"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10</a:t>
            </a:fld>
            <a:endParaRPr lang="en-US"/>
          </a:p>
        </p:txBody>
      </p:sp>
    </p:spTree>
    <p:extLst>
      <p:ext uri="{BB962C8B-B14F-4D97-AF65-F5344CB8AC3E}">
        <p14:creationId xmlns:p14="http://schemas.microsoft.com/office/powerpoint/2010/main" val="3304752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Design Principles</a:t>
            </a:r>
            <a:endParaRPr lang="en-US"/>
          </a:p>
        </p:txBody>
      </p:sp>
      <p:sp>
        <p:nvSpPr>
          <p:cNvPr id="12291" name="Rectangle 3"/>
          <p:cNvSpPr>
            <a:spLocks noGrp="1" noChangeArrowheads="1"/>
          </p:cNvSpPr>
          <p:nvPr>
            <p:ph idx="1"/>
          </p:nvPr>
        </p:nvSpPr>
        <p:spPr/>
        <p:txBody>
          <a:bodyPr>
            <a:normAutofit fontScale="70000" lnSpcReduction="20000"/>
          </a:bodyPr>
          <a:lstStyle/>
          <a:p>
            <a:r>
              <a:rPr lang="en-US" dirty="0" smtClean="0"/>
              <a:t>Linux is a multiuser, multitasking system with a full set of UNIX-compatible tools</a:t>
            </a:r>
          </a:p>
          <a:p>
            <a:r>
              <a:rPr lang="en-US" dirty="0" smtClean="0"/>
              <a:t>Its file system adheres to traditional UNIX semantics, and it fully implements the standard UNIX networking model</a:t>
            </a:r>
          </a:p>
          <a:p>
            <a:pPr lvl="1"/>
            <a:r>
              <a:rPr lang="en-US" dirty="0" smtClean="0"/>
              <a:t>Modular set of simple tools providing limited, well-defined function</a:t>
            </a:r>
          </a:p>
          <a:p>
            <a:pPr lvl="1"/>
            <a:r>
              <a:rPr lang="en-US" dirty="0" smtClean="0"/>
              <a:t>Unified file system as main means of communication</a:t>
            </a:r>
          </a:p>
          <a:p>
            <a:pPr lvl="1"/>
            <a:r>
              <a:rPr lang="en-US" dirty="0" smtClean="0"/>
              <a:t>Shell scripting/command language combines tools for complex workflow</a:t>
            </a:r>
          </a:p>
          <a:p>
            <a:r>
              <a:rPr lang="en-US" dirty="0" smtClean="0"/>
              <a:t>Main design goals are speed, efficiency, and standardization</a:t>
            </a:r>
          </a:p>
          <a:p>
            <a:r>
              <a:rPr lang="en-US" dirty="0" smtClean="0"/>
              <a:t>Linux is designed to be compliant with the relevant POSIX documents; at least two Linux distributions have achieved official POSIX certification</a:t>
            </a:r>
          </a:p>
          <a:p>
            <a:pPr lvl="1"/>
            <a:r>
              <a:rPr lang="en-US" dirty="0" smtClean="0"/>
              <a:t>POSIX = Portable Operating System Interface</a:t>
            </a:r>
          </a:p>
          <a:p>
            <a:pPr lvl="2"/>
            <a:r>
              <a:rPr lang="en-US" dirty="0" smtClean="0"/>
              <a:t>IEEE-specified standards for OS compatibility</a:t>
            </a:r>
          </a:p>
          <a:p>
            <a:pPr lvl="1"/>
            <a:r>
              <a:rPr lang="en-US" dirty="0" smtClean="0"/>
              <a:t>Supports </a:t>
            </a:r>
            <a:r>
              <a:rPr lang="en-US" dirty="0" err="1" smtClean="0"/>
              <a:t>Pthreads</a:t>
            </a:r>
            <a:r>
              <a:rPr lang="en-US" dirty="0" smtClean="0"/>
              <a:t> and a subset of POSIX real-time process control</a:t>
            </a:r>
          </a:p>
          <a:p>
            <a:r>
              <a:rPr lang="en-US" dirty="0" smtClean="0"/>
              <a:t>The Linux programming interface adheres to the SVR4 UNIX semantics, rather than to BSD behavior</a:t>
            </a:r>
          </a:p>
          <a:p>
            <a:endParaRPr lang="en-US" dirty="0"/>
          </a:p>
        </p:txBody>
      </p:sp>
      <p:sp>
        <p:nvSpPr>
          <p:cNvPr id="2" name="Date Placeholder 1"/>
          <p:cNvSpPr>
            <a:spLocks noGrp="1"/>
          </p:cNvSpPr>
          <p:nvPr>
            <p:ph type="dt" sz="half" idx="10"/>
          </p:nvPr>
        </p:nvSpPr>
        <p:spPr/>
        <p:txBody>
          <a:bodyPr/>
          <a:lstStyle/>
          <a:p>
            <a:fld id="{82350C21-37B3-E346-99D2-CABCB2ABB90B}" type="datetime1">
              <a:rPr lang="en-US" smtClean="0"/>
              <a:pPr/>
              <a:t>4/24/2017</a:t>
            </a:fld>
            <a:endParaRPr lang="en-US"/>
          </a:p>
        </p:txBody>
      </p:sp>
      <p:sp>
        <p:nvSpPr>
          <p:cNvPr id="3" name="Footer Placeholder 2"/>
          <p:cNvSpPr>
            <a:spLocks noGrp="1"/>
          </p:cNvSpPr>
          <p:nvPr>
            <p:ph type="ftr" sz="quarter" idx="11"/>
          </p:nvPr>
        </p:nvSpPr>
        <p:spPr/>
        <p:txBody>
          <a:bodyPr/>
          <a:lstStyle/>
          <a:p>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11</a:t>
            </a:fld>
            <a:endParaRPr lang="en-US"/>
          </a:p>
        </p:txBody>
      </p:sp>
    </p:spTree>
    <p:extLst>
      <p:ext uri="{BB962C8B-B14F-4D97-AF65-F5344CB8AC3E}">
        <p14:creationId xmlns:p14="http://schemas.microsoft.com/office/powerpoint/2010/main" val="2240088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Arial" charset="0"/>
                <a:ea typeface="MS PGothic" charset="0"/>
              </a:rPr>
              <a:t>Components of a Linux System</a:t>
            </a:r>
          </a:p>
        </p:txBody>
      </p:sp>
      <p:pic>
        <p:nvPicPr>
          <p:cNvPr id="13315" name="Picture 1" descr="18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1381125"/>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0D26EC8D-C7F3-EC4B-B886-74997BBEF409}" type="datetime1">
              <a:rPr lang="en-US" smtClean="0"/>
              <a:t>4/24/2017</a:t>
            </a:fld>
            <a:endParaRPr lang="en-US"/>
          </a:p>
        </p:txBody>
      </p:sp>
      <p:sp>
        <p:nvSpPr>
          <p:cNvPr id="4" name="Footer Placeholder 3"/>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5" name="Slide Number Placeholder 4"/>
          <p:cNvSpPr>
            <a:spLocks noGrp="1"/>
          </p:cNvSpPr>
          <p:nvPr>
            <p:ph type="sldNum" sz="quarter" idx="12"/>
          </p:nvPr>
        </p:nvSpPr>
        <p:spPr/>
        <p:txBody>
          <a:bodyPr/>
          <a:lstStyle/>
          <a:p>
            <a:fld id="{2907D84A-D9E1-964C-B1EF-5C5C24A64F29}" type="slidenum">
              <a:rPr lang="en-US" smtClean="0"/>
              <a:pPr/>
              <a:t>12</a:t>
            </a:fld>
            <a:endParaRPr lang="en-US"/>
          </a:p>
        </p:txBody>
      </p:sp>
    </p:spTree>
    <p:extLst>
      <p:ext uri="{BB962C8B-B14F-4D97-AF65-F5344CB8AC3E}">
        <p14:creationId xmlns:p14="http://schemas.microsoft.com/office/powerpoint/2010/main" val="1881904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2800">
                <a:latin typeface="Arial" charset="0"/>
                <a:ea typeface="MS PGothic" charset="0"/>
              </a:rPr>
              <a:t>Components of a Linux System</a:t>
            </a:r>
          </a:p>
        </p:txBody>
      </p:sp>
      <p:sp>
        <p:nvSpPr>
          <p:cNvPr id="15363" name="Rectangle 3"/>
          <p:cNvSpPr>
            <a:spLocks noGrp="1" noChangeArrowheads="1"/>
          </p:cNvSpPr>
          <p:nvPr>
            <p:ph idx="1"/>
          </p:nvPr>
        </p:nvSpPr>
        <p:spPr/>
        <p:txBody>
          <a:bodyPr>
            <a:normAutofit fontScale="92500"/>
          </a:bodyPr>
          <a:lstStyle/>
          <a:p>
            <a:pPr>
              <a:defRPr/>
            </a:pPr>
            <a:r>
              <a:rPr lang="en-US" dirty="0" smtClean="0">
                <a:ea typeface="ＭＳ Ｐゴシック" charset="0"/>
                <a:cs typeface="ＭＳ Ｐゴシック" charset="0"/>
              </a:rPr>
              <a:t>Like most UNIX implementations, Linux is composed of three main bodies of code; the most important distinction between the kernel and all other components.</a:t>
            </a:r>
            <a:endParaRPr lang="en-US" sz="800" dirty="0" smtClean="0">
              <a:ea typeface="ＭＳ Ｐゴシック" charset="0"/>
              <a:cs typeface="ＭＳ Ｐゴシック" charset="0"/>
            </a:endParaRPr>
          </a:p>
          <a:p>
            <a:pPr>
              <a:defRPr/>
            </a:pPr>
            <a:r>
              <a:rPr lang="en-US" dirty="0" smtClean="0">
                <a:ea typeface="ＭＳ Ｐゴシック" charset="0"/>
                <a:cs typeface="ＭＳ Ｐゴシック" charset="0"/>
              </a:rPr>
              <a:t>The </a:t>
            </a:r>
            <a:r>
              <a:rPr lang="en-US" b="1" dirty="0">
                <a:solidFill>
                  <a:srgbClr val="3366FF"/>
                </a:solidFill>
                <a:ea typeface="ＭＳ Ｐゴシック" charset="0"/>
                <a:cs typeface="ＭＳ Ｐゴシック" charset="0"/>
              </a:rPr>
              <a:t>kernel</a:t>
            </a:r>
            <a:r>
              <a:rPr lang="en-US" dirty="0">
                <a:solidFill>
                  <a:srgbClr val="3366FF"/>
                </a:solidFill>
                <a:ea typeface="ＭＳ Ｐゴシック" charset="0"/>
                <a:cs typeface="ＭＳ Ｐゴシック" charset="0"/>
              </a:rPr>
              <a:t> </a:t>
            </a:r>
            <a:r>
              <a:rPr lang="en-US" dirty="0">
                <a:ea typeface="ＭＳ Ｐゴシック" charset="0"/>
                <a:cs typeface="ＭＳ Ｐゴシック" charset="0"/>
              </a:rPr>
              <a:t>is responsible for maintaining the important abstractions of the operating system</a:t>
            </a:r>
          </a:p>
          <a:p>
            <a:pPr lvl="1">
              <a:defRPr/>
            </a:pPr>
            <a:r>
              <a:rPr lang="en-US" dirty="0">
                <a:ea typeface="ＭＳ Ｐゴシック" charset="0"/>
              </a:rPr>
              <a:t>Kernel code executes in </a:t>
            </a:r>
            <a:r>
              <a:rPr lang="en-US" i="1" dirty="0">
                <a:ea typeface="ＭＳ Ｐゴシック" charset="0"/>
              </a:rPr>
              <a:t>kernel mode</a:t>
            </a:r>
            <a:r>
              <a:rPr lang="en-US" dirty="0">
                <a:ea typeface="ＭＳ Ｐゴシック" charset="0"/>
              </a:rPr>
              <a:t> with full access to all the physical resources of the computer</a:t>
            </a:r>
          </a:p>
          <a:p>
            <a:pPr lvl="1">
              <a:defRPr/>
            </a:pPr>
            <a:r>
              <a:rPr lang="en-US" dirty="0">
                <a:ea typeface="ＭＳ Ｐゴシック" charset="0"/>
              </a:rPr>
              <a:t>All kernel code and data structures are kept in the same single address </a:t>
            </a:r>
            <a:r>
              <a:rPr lang="en-US" dirty="0" smtClean="0">
                <a:ea typeface="ＭＳ Ｐゴシック" charset="0"/>
              </a:rPr>
              <a:t>space</a:t>
            </a:r>
          </a:p>
          <a:p>
            <a:pPr marL="456723" lvl="1" indent="0">
              <a:buFont typeface="Monotype Sorts" pitchFamily="-84" charset="2"/>
              <a:buNone/>
              <a:defRPr/>
            </a:pPr>
            <a:endParaRPr lang="en-US" dirty="0">
              <a:ea typeface="ＭＳ Ｐゴシック" charset="0"/>
            </a:endParaRPr>
          </a:p>
        </p:txBody>
      </p:sp>
      <p:sp>
        <p:nvSpPr>
          <p:cNvPr id="2" name="Date Placeholder 1"/>
          <p:cNvSpPr>
            <a:spLocks noGrp="1"/>
          </p:cNvSpPr>
          <p:nvPr>
            <p:ph type="dt" sz="half" idx="10"/>
          </p:nvPr>
        </p:nvSpPr>
        <p:spPr/>
        <p:txBody>
          <a:bodyPr/>
          <a:lstStyle/>
          <a:p>
            <a:fld id="{8C6DFA77-7D31-D545-8B0D-523431809E20}"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13</a:t>
            </a:fld>
            <a:endParaRPr lang="en-US"/>
          </a:p>
        </p:txBody>
      </p:sp>
    </p:spTree>
    <p:extLst>
      <p:ext uri="{BB962C8B-B14F-4D97-AF65-F5344CB8AC3E}">
        <p14:creationId xmlns:p14="http://schemas.microsoft.com/office/powerpoint/2010/main" val="1351685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2800">
                <a:latin typeface="Arial" charset="0"/>
                <a:ea typeface="MS PGothic" charset="0"/>
              </a:rPr>
              <a:t>Components of a Linux System (Cont.)</a:t>
            </a:r>
          </a:p>
        </p:txBody>
      </p:sp>
      <p:sp>
        <p:nvSpPr>
          <p:cNvPr id="15363" name="Rectangle 3"/>
          <p:cNvSpPr>
            <a:spLocks noGrp="1" noChangeArrowheads="1"/>
          </p:cNvSpPr>
          <p:nvPr>
            <p:ph idx="1"/>
          </p:nvPr>
        </p:nvSpPr>
        <p:spPr/>
        <p:txBody>
          <a:bodyPr>
            <a:normAutofit lnSpcReduction="10000"/>
          </a:bodyPr>
          <a:lstStyle/>
          <a:p>
            <a:r>
              <a:rPr lang="en-US" dirty="0">
                <a:latin typeface="Helvetica" charset="0"/>
                <a:ea typeface="MS PGothic" charset="0"/>
              </a:rPr>
              <a:t>The </a:t>
            </a:r>
            <a:r>
              <a:rPr lang="en-US" b="1" dirty="0">
                <a:solidFill>
                  <a:srgbClr val="3366FF"/>
                </a:solidFill>
                <a:latin typeface="Helvetica" charset="0"/>
                <a:ea typeface="MS PGothic" charset="0"/>
              </a:rPr>
              <a:t>system libraries</a:t>
            </a:r>
            <a:r>
              <a:rPr lang="en-US" dirty="0">
                <a:solidFill>
                  <a:srgbClr val="3366FF"/>
                </a:solidFill>
                <a:latin typeface="Helvetica" charset="0"/>
                <a:ea typeface="MS PGothic" charset="0"/>
              </a:rPr>
              <a:t> </a:t>
            </a:r>
            <a:r>
              <a:rPr lang="en-US" dirty="0">
                <a:latin typeface="Helvetica" charset="0"/>
                <a:ea typeface="MS PGothic" charset="0"/>
              </a:rPr>
              <a:t>define a standard set of functions through which applications interact with the kernel, and which implement much of the operating-system functionality that does not need the full privileges of kernel code</a:t>
            </a:r>
            <a:endParaRPr lang="en-US" sz="800" dirty="0">
              <a:latin typeface="Helvetica" charset="0"/>
              <a:ea typeface="MS PGothic" charset="0"/>
            </a:endParaRPr>
          </a:p>
          <a:p>
            <a:r>
              <a:rPr lang="en-US" dirty="0">
                <a:latin typeface="Helvetica" charset="0"/>
                <a:ea typeface="MS PGothic" charset="0"/>
              </a:rPr>
              <a:t>The </a:t>
            </a:r>
            <a:r>
              <a:rPr lang="en-US" b="1" dirty="0">
                <a:solidFill>
                  <a:srgbClr val="3366FF"/>
                </a:solidFill>
                <a:latin typeface="Helvetica" charset="0"/>
                <a:ea typeface="MS PGothic" charset="0"/>
              </a:rPr>
              <a:t>system utilities </a:t>
            </a:r>
            <a:r>
              <a:rPr lang="en-US" dirty="0">
                <a:latin typeface="Helvetica" charset="0"/>
                <a:ea typeface="MS PGothic" charset="0"/>
              </a:rPr>
              <a:t>perform individual specialized management tasks</a:t>
            </a:r>
            <a:endParaRPr lang="en-US" sz="800" dirty="0">
              <a:latin typeface="Helvetica" charset="0"/>
              <a:ea typeface="MS PGothic" charset="0"/>
            </a:endParaRPr>
          </a:p>
          <a:p>
            <a:r>
              <a:rPr lang="en-US" dirty="0">
                <a:latin typeface="Helvetica" charset="0"/>
                <a:ea typeface="MS PGothic" charset="0"/>
              </a:rPr>
              <a:t>User-mode programs rich and varied, including multiple </a:t>
            </a:r>
            <a:r>
              <a:rPr lang="en-US" b="1" dirty="0">
                <a:solidFill>
                  <a:srgbClr val="3366FF"/>
                </a:solidFill>
                <a:latin typeface="Helvetica" charset="0"/>
                <a:ea typeface="MS PGothic" charset="0"/>
              </a:rPr>
              <a:t>shells</a:t>
            </a:r>
            <a:r>
              <a:rPr lang="en-US" dirty="0">
                <a:latin typeface="Helvetica" charset="0"/>
                <a:ea typeface="MS PGothic" charset="0"/>
              </a:rPr>
              <a:t> like the </a:t>
            </a:r>
            <a:r>
              <a:rPr lang="en-US" b="1" dirty="0" err="1">
                <a:solidFill>
                  <a:srgbClr val="3366FF"/>
                </a:solidFill>
                <a:latin typeface="Helvetica" charset="0"/>
                <a:ea typeface="MS PGothic" charset="0"/>
              </a:rPr>
              <a:t>bourne</a:t>
            </a:r>
            <a:r>
              <a:rPr lang="en-US" b="1" dirty="0">
                <a:solidFill>
                  <a:srgbClr val="3366FF"/>
                </a:solidFill>
                <a:latin typeface="Helvetica" charset="0"/>
                <a:ea typeface="MS PGothic" charset="0"/>
              </a:rPr>
              <a:t>-again </a:t>
            </a:r>
            <a:r>
              <a:rPr lang="en-US" dirty="0">
                <a:latin typeface="Helvetica" charset="0"/>
                <a:ea typeface="MS PGothic" charset="0"/>
              </a:rPr>
              <a:t>(</a:t>
            </a:r>
            <a:r>
              <a:rPr lang="en-US" b="1" dirty="0">
                <a:solidFill>
                  <a:srgbClr val="3366FF"/>
                </a:solidFill>
                <a:latin typeface="Helvetica" charset="0"/>
                <a:ea typeface="MS PGothic" charset="0"/>
              </a:rPr>
              <a:t>bash</a:t>
            </a:r>
            <a:r>
              <a:rPr lang="en-US" dirty="0">
                <a:latin typeface="Helvetica" charset="0"/>
                <a:ea typeface="MS PGothic" charset="0"/>
              </a:rPr>
              <a:t>)</a:t>
            </a:r>
          </a:p>
          <a:p>
            <a:pPr marL="455613" lvl="1" indent="0">
              <a:buFont typeface="Monotype Sorts" charset="0"/>
              <a:buNone/>
            </a:pP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9B60F13C-5D5F-814F-9C2A-8A3AB3A26E98}"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14</a:t>
            </a:fld>
            <a:endParaRPr lang="en-US"/>
          </a:p>
        </p:txBody>
      </p:sp>
    </p:spTree>
    <p:extLst>
      <p:ext uri="{BB962C8B-B14F-4D97-AF65-F5344CB8AC3E}">
        <p14:creationId xmlns:p14="http://schemas.microsoft.com/office/powerpoint/2010/main" val="3844290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Kernel Modules</a:t>
            </a:r>
            <a:endParaRPr lang="en-US"/>
          </a:p>
        </p:txBody>
      </p:sp>
      <p:sp>
        <p:nvSpPr>
          <p:cNvPr id="16387" name="Rectangle 3"/>
          <p:cNvSpPr>
            <a:spLocks noGrp="1" noChangeArrowheads="1"/>
          </p:cNvSpPr>
          <p:nvPr>
            <p:ph idx="1"/>
          </p:nvPr>
        </p:nvSpPr>
        <p:spPr/>
        <p:txBody>
          <a:bodyPr>
            <a:normAutofit fontScale="77500" lnSpcReduction="20000"/>
          </a:bodyPr>
          <a:lstStyle/>
          <a:p>
            <a:r>
              <a:rPr lang="en-US" dirty="0" smtClean="0"/>
              <a:t>Sections of kernel code that can be compiled, loaded, and unloaded independent of the rest of the kernel.</a:t>
            </a:r>
          </a:p>
          <a:p>
            <a:r>
              <a:rPr lang="en-US" dirty="0" smtClean="0"/>
              <a:t>A kernel module may typically implement a device driver, a file system, or a networking protocol</a:t>
            </a:r>
          </a:p>
          <a:p>
            <a:r>
              <a:rPr lang="en-US" dirty="0" smtClean="0"/>
              <a:t>The module interface allows third parties to write and distribute, on their own terms, device drivers or file systems that could not be distributed under the GPL.</a:t>
            </a:r>
          </a:p>
          <a:p>
            <a:r>
              <a:rPr lang="en-US" dirty="0" smtClean="0"/>
              <a:t>Kernel modules allow a Linux system to be set up with a standard, minimal kernel, without any extra device drivers built in.</a:t>
            </a:r>
          </a:p>
          <a:p>
            <a:r>
              <a:rPr lang="en-US" dirty="0" smtClean="0"/>
              <a:t>Four components to Linux module support:</a:t>
            </a:r>
          </a:p>
          <a:p>
            <a:pPr lvl="1"/>
            <a:r>
              <a:rPr lang="en-US" dirty="0" smtClean="0"/>
              <a:t>module-management system</a:t>
            </a:r>
          </a:p>
          <a:p>
            <a:pPr lvl="1"/>
            <a:r>
              <a:rPr lang="en-US" dirty="0" smtClean="0"/>
              <a:t>module loader and </a:t>
            </a:r>
            <a:r>
              <a:rPr lang="en-US" dirty="0" err="1" smtClean="0"/>
              <a:t>unloader</a:t>
            </a:r>
            <a:endParaRPr lang="en-US" dirty="0" smtClean="0"/>
          </a:p>
          <a:p>
            <a:pPr lvl="1"/>
            <a:r>
              <a:rPr lang="en-US" dirty="0" smtClean="0"/>
              <a:t>driver-registration system</a:t>
            </a:r>
          </a:p>
          <a:p>
            <a:pPr lvl="1"/>
            <a:r>
              <a:rPr lang="en-US" dirty="0" smtClean="0"/>
              <a:t>conflict-resolution mechanism</a:t>
            </a:r>
            <a:endParaRPr lang="en-US" dirty="0"/>
          </a:p>
        </p:txBody>
      </p:sp>
      <p:sp>
        <p:nvSpPr>
          <p:cNvPr id="4" name="Date Placeholder 3"/>
          <p:cNvSpPr>
            <a:spLocks noGrp="1"/>
          </p:cNvSpPr>
          <p:nvPr>
            <p:ph type="dt" sz="half" idx="10"/>
          </p:nvPr>
        </p:nvSpPr>
        <p:spPr/>
        <p:txBody>
          <a:bodyPr/>
          <a:lstStyle/>
          <a:p>
            <a:fld id="{BFCB5E73-7FC5-1346-A715-5456379DC7A3}" type="datetime1">
              <a:rPr lang="en-US" smtClean="0"/>
              <a:t>4/24/2017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15</a:t>
            </a:fld>
            <a:endParaRPr lang="en-US"/>
          </a:p>
        </p:txBody>
      </p:sp>
    </p:spTree>
    <p:extLst>
      <p:ext uri="{BB962C8B-B14F-4D97-AF65-F5344CB8AC3E}">
        <p14:creationId xmlns:p14="http://schemas.microsoft.com/office/powerpoint/2010/main" val="2167844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ea typeface="MS PGothic" charset="0"/>
              </a:rPr>
              <a:t>Module Management</a:t>
            </a:r>
          </a:p>
        </p:txBody>
      </p:sp>
      <p:sp>
        <p:nvSpPr>
          <p:cNvPr id="17411"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Supports loading modules into memory and letting them talk to the rest of the kernel</a:t>
            </a:r>
          </a:p>
          <a:p>
            <a:r>
              <a:rPr lang="en-US" dirty="0">
                <a:latin typeface="Helvetica" charset="0"/>
                <a:ea typeface="MS PGothic" charset="0"/>
              </a:rPr>
              <a:t>Module loading is split into two separate sections:</a:t>
            </a:r>
          </a:p>
          <a:p>
            <a:pPr lvl="1"/>
            <a:r>
              <a:rPr lang="en-US" dirty="0">
                <a:latin typeface="Helvetica" charset="0"/>
                <a:ea typeface="MS PGothic" charset="0"/>
              </a:rPr>
              <a:t>Managing sections of module code in kernel memory</a:t>
            </a:r>
          </a:p>
          <a:p>
            <a:pPr lvl="1"/>
            <a:r>
              <a:rPr lang="en-US" dirty="0">
                <a:latin typeface="Helvetica" charset="0"/>
                <a:ea typeface="MS PGothic" charset="0"/>
              </a:rPr>
              <a:t>Handling symbols that modules are allowed to reference</a:t>
            </a:r>
          </a:p>
          <a:p>
            <a:r>
              <a:rPr lang="en-US" dirty="0">
                <a:latin typeface="Helvetica" charset="0"/>
                <a:ea typeface="MS PGothic" charset="0"/>
              </a:rPr>
              <a:t>The module requestor manages loading requested, but currently unloaded, modules; it also regularly queries the kernel to see whether a dynamically loaded module is still in use, and will unload it when it is no longer actively needed</a:t>
            </a:r>
          </a:p>
        </p:txBody>
      </p:sp>
      <p:sp>
        <p:nvSpPr>
          <p:cNvPr id="2" name="Date Placeholder 1"/>
          <p:cNvSpPr>
            <a:spLocks noGrp="1"/>
          </p:cNvSpPr>
          <p:nvPr>
            <p:ph type="dt" sz="half" idx="10"/>
          </p:nvPr>
        </p:nvSpPr>
        <p:spPr/>
        <p:txBody>
          <a:bodyPr/>
          <a:lstStyle/>
          <a:p>
            <a:fld id="{F0DA4158-D9BF-1849-A792-DD2C7A3E8F53}"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16</a:t>
            </a:fld>
            <a:endParaRPr lang="en-US"/>
          </a:p>
        </p:txBody>
      </p:sp>
    </p:spTree>
    <p:extLst>
      <p:ext uri="{BB962C8B-B14F-4D97-AF65-F5344CB8AC3E}">
        <p14:creationId xmlns:p14="http://schemas.microsoft.com/office/powerpoint/2010/main" val="3574522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ea typeface="MS PGothic" charset="0"/>
              </a:rPr>
              <a:t>Driver Registration</a:t>
            </a:r>
          </a:p>
        </p:txBody>
      </p:sp>
      <p:sp>
        <p:nvSpPr>
          <p:cNvPr id="18435"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Allows modules to tell the rest of the kernel that a new driver has become available</a:t>
            </a:r>
          </a:p>
          <a:p>
            <a:r>
              <a:rPr lang="en-US" dirty="0">
                <a:latin typeface="Helvetica" charset="0"/>
                <a:ea typeface="MS PGothic" charset="0"/>
              </a:rPr>
              <a:t>The kernel maintains dynamic tables of all known drivers, and provides a set of routines to allow drivers to be added to or removed from these tables at any time</a:t>
            </a:r>
          </a:p>
          <a:p>
            <a:r>
              <a:rPr lang="en-US" dirty="0">
                <a:latin typeface="Helvetica" charset="0"/>
                <a:ea typeface="MS PGothic" charset="0"/>
              </a:rPr>
              <a:t>Registration tables include the following items:  </a:t>
            </a:r>
          </a:p>
          <a:p>
            <a:pPr lvl="1"/>
            <a:r>
              <a:rPr lang="en-US" dirty="0">
                <a:latin typeface="Helvetica" charset="0"/>
                <a:ea typeface="MS PGothic" charset="0"/>
              </a:rPr>
              <a:t>Device drivers</a:t>
            </a:r>
          </a:p>
          <a:p>
            <a:pPr lvl="1"/>
            <a:r>
              <a:rPr lang="en-US" dirty="0">
                <a:latin typeface="Helvetica" charset="0"/>
                <a:ea typeface="MS PGothic" charset="0"/>
              </a:rPr>
              <a:t>File systems </a:t>
            </a:r>
          </a:p>
          <a:p>
            <a:pPr lvl="1"/>
            <a:r>
              <a:rPr lang="en-US" dirty="0">
                <a:latin typeface="Helvetica" charset="0"/>
                <a:ea typeface="MS PGothic" charset="0"/>
              </a:rPr>
              <a:t>Network protocols</a:t>
            </a:r>
          </a:p>
          <a:p>
            <a:pPr lvl="1"/>
            <a:r>
              <a:rPr lang="en-US" dirty="0">
                <a:latin typeface="Helvetica" charset="0"/>
                <a:ea typeface="MS PGothic" charset="0"/>
              </a:rPr>
              <a:t>Binary format</a:t>
            </a:r>
          </a:p>
        </p:txBody>
      </p:sp>
      <p:sp>
        <p:nvSpPr>
          <p:cNvPr id="2" name="Date Placeholder 1"/>
          <p:cNvSpPr>
            <a:spLocks noGrp="1"/>
          </p:cNvSpPr>
          <p:nvPr>
            <p:ph type="dt" sz="half" idx="10"/>
          </p:nvPr>
        </p:nvSpPr>
        <p:spPr/>
        <p:txBody>
          <a:bodyPr/>
          <a:lstStyle/>
          <a:p>
            <a:fld id="{4EE23B0F-314F-D048-B9EA-D6395CFF98AB}"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17</a:t>
            </a:fld>
            <a:endParaRPr lang="en-US"/>
          </a:p>
        </p:txBody>
      </p:sp>
    </p:spTree>
    <p:extLst>
      <p:ext uri="{BB962C8B-B14F-4D97-AF65-F5344CB8AC3E}">
        <p14:creationId xmlns:p14="http://schemas.microsoft.com/office/powerpoint/2010/main" val="3067557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ea typeface="MS PGothic" charset="0"/>
              </a:rPr>
              <a:t>Conflict Resolution</a:t>
            </a:r>
          </a:p>
        </p:txBody>
      </p:sp>
      <p:sp>
        <p:nvSpPr>
          <p:cNvPr id="19459" name="Rectangle 3"/>
          <p:cNvSpPr>
            <a:spLocks noGrp="1" noChangeArrowheads="1"/>
          </p:cNvSpPr>
          <p:nvPr>
            <p:ph idx="1"/>
          </p:nvPr>
        </p:nvSpPr>
        <p:spPr/>
        <p:txBody>
          <a:bodyPr>
            <a:normAutofit fontScale="85000" lnSpcReduction="10000"/>
          </a:bodyPr>
          <a:lstStyle/>
          <a:p>
            <a:r>
              <a:rPr lang="en-US" dirty="0">
                <a:latin typeface="Helvetica" charset="0"/>
                <a:ea typeface="MS PGothic" charset="0"/>
              </a:rPr>
              <a:t>A mechanism that allows different device drivers to reserve hardware resources and to protect those resources from accidental use by another driver.</a:t>
            </a:r>
          </a:p>
          <a:p>
            <a:r>
              <a:rPr lang="en-US" dirty="0">
                <a:latin typeface="Helvetica" charset="0"/>
                <a:ea typeface="MS PGothic" charset="0"/>
              </a:rPr>
              <a:t>The conflict resolution module aims to:</a:t>
            </a:r>
          </a:p>
          <a:p>
            <a:pPr lvl="1"/>
            <a:r>
              <a:rPr lang="en-US" dirty="0">
                <a:latin typeface="Helvetica" charset="0"/>
                <a:ea typeface="MS PGothic" charset="0"/>
              </a:rPr>
              <a:t>Prevent modules from clashing over access to hardware resources</a:t>
            </a:r>
          </a:p>
          <a:p>
            <a:pPr lvl="1"/>
            <a:r>
              <a:rPr lang="en-US" dirty="0">
                <a:latin typeface="Helvetica" charset="0"/>
                <a:ea typeface="MS PGothic" charset="0"/>
              </a:rPr>
              <a:t>Prevent </a:t>
            </a:r>
            <a:r>
              <a:rPr lang="en-US" b="1" dirty="0" err="1" smtClean="0">
                <a:solidFill>
                  <a:srgbClr val="3366FF"/>
                </a:solidFill>
                <a:latin typeface="Helvetica" charset="0"/>
                <a:ea typeface="MS PGothic" charset="0"/>
              </a:rPr>
              <a:t>autoprobes</a:t>
            </a:r>
            <a:r>
              <a:rPr lang="en-US" i="1" dirty="0" smtClean="0">
                <a:latin typeface="Helvetica" charset="0"/>
                <a:ea typeface="MS PGothic" charset="0"/>
              </a:rPr>
              <a:t> </a:t>
            </a:r>
            <a:r>
              <a:rPr lang="en-US" dirty="0" smtClean="0">
                <a:latin typeface="Helvetica" charset="0"/>
                <a:ea typeface="MS PGothic" charset="0"/>
              </a:rPr>
              <a:t>(driver probes that detect device configuration) from </a:t>
            </a:r>
            <a:r>
              <a:rPr lang="en-US" dirty="0">
                <a:latin typeface="Helvetica" charset="0"/>
                <a:ea typeface="MS PGothic" charset="0"/>
              </a:rPr>
              <a:t>interfering with existing device drivers</a:t>
            </a:r>
          </a:p>
          <a:p>
            <a:pPr lvl="1"/>
            <a:r>
              <a:rPr lang="en-US" dirty="0">
                <a:latin typeface="Helvetica" charset="0"/>
                <a:ea typeface="MS PGothic" charset="0"/>
              </a:rPr>
              <a:t>Resolve conflicts with multiple drivers trying to access the same hardware:</a:t>
            </a:r>
          </a:p>
          <a:p>
            <a:pPr lvl="2">
              <a:buFont typeface="Arial" charset="0"/>
              <a:buAutoNum type="arabicPeriod"/>
            </a:pPr>
            <a:r>
              <a:rPr lang="en-US" dirty="0">
                <a:latin typeface="Helvetica" charset="0"/>
                <a:ea typeface="MS PGothic" charset="0"/>
              </a:rPr>
              <a:t>Kernel maintains list of allocated HW resources</a:t>
            </a:r>
            <a:br>
              <a:rPr lang="en-US" dirty="0">
                <a:latin typeface="Helvetica" charset="0"/>
                <a:ea typeface="MS PGothic" charset="0"/>
              </a:rPr>
            </a:br>
            <a:endParaRPr lang="en-US" sz="800" dirty="0">
              <a:latin typeface="Helvetica" charset="0"/>
              <a:ea typeface="MS PGothic" charset="0"/>
            </a:endParaRPr>
          </a:p>
          <a:p>
            <a:pPr lvl="2">
              <a:buFont typeface="Arial" charset="0"/>
              <a:buAutoNum type="arabicPeriod"/>
            </a:pPr>
            <a:r>
              <a:rPr lang="en-US" dirty="0">
                <a:latin typeface="Helvetica" charset="0"/>
                <a:ea typeface="MS PGothic" charset="0"/>
              </a:rPr>
              <a:t>Driver reserves resources with kernel database first</a:t>
            </a:r>
            <a:br>
              <a:rPr lang="en-US" dirty="0">
                <a:latin typeface="Helvetica" charset="0"/>
                <a:ea typeface="MS PGothic" charset="0"/>
              </a:rPr>
            </a:br>
            <a:endParaRPr lang="en-US" sz="800" dirty="0">
              <a:latin typeface="Helvetica" charset="0"/>
              <a:ea typeface="MS PGothic" charset="0"/>
            </a:endParaRPr>
          </a:p>
          <a:p>
            <a:pPr lvl="2">
              <a:buFont typeface="Arial" charset="0"/>
              <a:buAutoNum type="arabicPeriod"/>
            </a:pPr>
            <a:r>
              <a:rPr lang="en-US" dirty="0">
                <a:latin typeface="Helvetica" charset="0"/>
                <a:ea typeface="MS PGothic" charset="0"/>
              </a:rPr>
              <a:t>Reservation request rejected if resource not available</a:t>
            </a:r>
          </a:p>
        </p:txBody>
      </p:sp>
      <p:sp>
        <p:nvSpPr>
          <p:cNvPr id="2" name="Date Placeholder 1"/>
          <p:cNvSpPr>
            <a:spLocks noGrp="1"/>
          </p:cNvSpPr>
          <p:nvPr>
            <p:ph type="dt" sz="half" idx="10"/>
          </p:nvPr>
        </p:nvSpPr>
        <p:spPr/>
        <p:txBody>
          <a:bodyPr/>
          <a:lstStyle/>
          <a:p>
            <a:fld id="{48AE6947-C14B-5849-B24F-62262BE1E66A}"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18</a:t>
            </a:fld>
            <a:endParaRPr lang="en-US"/>
          </a:p>
        </p:txBody>
      </p:sp>
    </p:spTree>
    <p:extLst>
      <p:ext uri="{BB962C8B-B14F-4D97-AF65-F5344CB8AC3E}">
        <p14:creationId xmlns:p14="http://schemas.microsoft.com/office/powerpoint/2010/main" val="2310565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ea typeface="MS PGothic" charset="0"/>
              </a:rPr>
              <a:t>Process Management</a:t>
            </a:r>
          </a:p>
        </p:txBody>
      </p:sp>
      <p:sp>
        <p:nvSpPr>
          <p:cNvPr id="20483"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UNIX process management separates the creation of processes and the running of a new program into two distinct operations.</a:t>
            </a:r>
          </a:p>
          <a:p>
            <a:pPr lvl="1"/>
            <a:r>
              <a:rPr lang="en-US" dirty="0">
                <a:latin typeface="Helvetica" charset="0"/>
                <a:ea typeface="MS PGothic" charset="0"/>
              </a:rPr>
              <a:t>The </a:t>
            </a:r>
            <a:r>
              <a:rPr lang="en-US" dirty="0">
                <a:latin typeface="Courier New" charset="0"/>
                <a:ea typeface="ＭＳ Ｐゴシック" charset="0"/>
                <a:cs typeface="Courier New" charset="0"/>
              </a:rPr>
              <a:t>fork() </a:t>
            </a:r>
            <a:r>
              <a:rPr lang="en-US" dirty="0">
                <a:latin typeface="Helvetica" charset="0"/>
                <a:ea typeface="MS PGothic" charset="0"/>
              </a:rPr>
              <a:t>system call creates a new process</a:t>
            </a:r>
          </a:p>
          <a:p>
            <a:pPr lvl="1"/>
            <a:r>
              <a:rPr lang="en-US" dirty="0">
                <a:latin typeface="Helvetica" charset="0"/>
                <a:ea typeface="MS PGothic" charset="0"/>
              </a:rPr>
              <a:t>A new program is run after a call to </a:t>
            </a:r>
            <a:r>
              <a:rPr lang="en-US" dirty="0">
                <a:latin typeface="Courier New" charset="0"/>
                <a:ea typeface="ＭＳ Ｐゴシック" charset="0"/>
                <a:cs typeface="Courier New" charset="0"/>
              </a:rPr>
              <a:t>exec()</a:t>
            </a:r>
          </a:p>
          <a:p>
            <a:r>
              <a:rPr lang="en-US" dirty="0">
                <a:latin typeface="Helvetica" charset="0"/>
                <a:ea typeface="MS PGothic" charset="0"/>
              </a:rPr>
              <a:t>Under UNIX, a process encompasses all the information that the operating system must maintain to track the context of a single execution of a single program</a:t>
            </a:r>
          </a:p>
          <a:p>
            <a:r>
              <a:rPr lang="en-US" dirty="0">
                <a:latin typeface="Helvetica" charset="0"/>
                <a:ea typeface="MS PGothic" charset="0"/>
              </a:rPr>
              <a:t>Under Linux, process properties fall into three groups:  the </a:t>
            </a:r>
            <a:r>
              <a:rPr lang="en-US" dirty="0" smtClean="0">
                <a:latin typeface="Helvetica" charset="0"/>
                <a:ea typeface="MS PGothic" charset="0"/>
              </a:rPr>
              <a:t>process’</a:t>
            </a:r>
            <a:r>
              <a:rPr lang="en-US" altLang="ja-JP" dirty="0" smtClean="0">
                <a:latin typeface="Helvetica" charset="0"/>
                <a:ea typeface="MS PGothic" charset="0"/>
              </a:rPr>
              <a:t>s </a:t>
            </a:r>
            <a:r>
              <a:rPr lang="en-US" altLang="ja-JP" dirty="0">
                <a:latin typeface="Helvetica" charset="0"/>
                <a:ea typeface="MS PGothic" charset="0"/>
              </a:rPr>
              <a:t>identity, environment, and context</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BF8B4CCA-5410-594B-9635-902B23632274}"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19</a:t>
            </a:fld>
            <a:endParaRPr lang="en-US"/>
          </a:p>
        </p:txBody>
      </p:sp>
    </p:spTree>
    <p:extLst>
      <p:ext uri="{BB962C8B-B14F-4D97-AF65-F5344CB8AC3E}">
        <p14:creationId xmlns:p14="http://schemas.microsoft.com/office/powerpoint/2010/main" val="2740704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smtClean="0"/>
              <a:t>Lecture outline</a:t>
            </a:r>
            <a:endParaRPr lang="en-US"/>
          </a:p>
        </p:txBody>
      </p:sp>
      <p:sp>
        <p:nvSpPr>
          <p:cNvPr id="4099" name="Rectangle 5"/>
          <p:cNvSpPr>
            <a:spLocks noGrp="1" noChangeArrowheads="1"/>
          </p:cNvSpPr>
          <p:nvPr>
            <p:ph idx="1"/>
          </p:nvPr>
        </p:nvSpPr>
        <p:spPr/>
        <p:txBody>
          <a:bodyPr>
            <a:normAutofit fontScale="92500" lnSpcReduction="10000"/>
          </a:bodyPr>
          <a:lstStyle/>
          <a:p>
            <a:r>
              <a:rPr lang="en-US" dirty="0" smtClean="0"/>
              <a:t>Announcements/reminders</a:t>
            </a:r>
          </a:p>
          <a:p>
            <a:pPr lvl="1"/>
            <a:r>
              <a:rPr lang="en-US" dirty="0" smtClean="0"/>
              <a:t>Program 1 due 4/26</a:t>
            </a:r>
          </a:p>
          <a:p>
            <a:pPr lvl="1"/>
            <a:r>
              <a:rPr lang="en-US" dirty="0" smtClean="0"/>
              <a:t>Simple test programs, test outputs </a:t>
            </a:r>
            <a:r>
              <a:rPr lang="en-US" dirty="0" smtClean="0"/>
              <a:t>posted</a:t>
            </a:r>
            <a:endParaRPr lang="en-US" dirty="0"/>
          </a:p>
          <a:p>
            <a:pPr lvl="1"/>
            <a:r>
              <a:rPr lang="en-US" dirty="0" smtClean="0"/>
              <a:t>Important clarification: child processes should execute </a:t>
            </a:r>
            <a:r>
              <a:rPr lang="en-US" u="sng" dirty="0" smtClean="0"/>
              <a:t>simultaneously</a:t>
            </a:r>
            <a:r>
              <a:rPr lang="en-US" dirty="0" smtClean="0"/>
              <a:t>, not sequentially</a:t>
            </a:r>
          </a:p>
          <a:p>
            <a:pPr lvl="2"/>
            <a:r>
              <a:rPr lang="en-US" dirty="0" smtClean="0"/>
              <a:t>Don’t wait for one child to finish before starting the next one</a:t>
            </a:r>
            <a:endParaRPr lang="en-US" dirty="0" smtClean="0"/>
          </a:p>
          <a:p>
            <a:r>
              <a:rPr lang="en-US" dirty="0" smtClean="0"/>
              <a:t>Today’s lecture</a:t>
            </a:r>
          </a:p>
          <a:p>
            <a:pPr lvl="1"/>
            <a:r>
              <a:rPr lang="en-US" dirty="0" smtClean="0"/>
              <a:t>Review</a:t>
            </a:r>
          </a:p>
          <a:p>
            <a:pPr lvl="2"/>
            <a:r>
              <a:rPr lang="en-US" dirty="0" smtClean="0"/>
              <a:t>Security</a:t>
            </a:r>
            <a:endParaRPr lang="en-US" dirty="0"/>
          </a:p>
          <a:p>
            <a:pPr lvl="1"/>
            <a:r>
              <a:rPr lang="en-US" dirty="0" smtClean="0"/>
              <a:t>Case studies</a:t>
            </a:r>
          </a:p>
          <a:p>
            <a:pPr lvl="2"/>
            <a:r>
              <a:rPr lang="en-US" dirty="0" smtClean="0"/>
              <a:t>Linux</a:t>
            </a:r>
          </a:p>
          <a:p>
            <a:pPr lvl="2"/>
            <a:r>
              <a:rPr lang="en-US" dirty="0" smtClean="0"/>
              <a:t>Windows 7</a:t>
            </a:r>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4DC20EF9-ECF7-6441-AC7C-38DE9C2E2FE6}" type="datetime1">
              <a:rPr lang="en-US" smtClean="0">
                <a:latin typeface="Garamond"/>
                <a:cs typeface="Garamond"/>
              </a:rPr>
              <a:t>4/24/2017</a:t>
            </a:fld>
            <a:endParaRPr lang="en-US" dirty="0">
              <a:latin typeface="Garamond"/>
              <a:cs typeface="Garamond"/>
            </a:endParaRPr>
          </a:p>
        </p:txBody>
      </p:sp>
      <p:sp>
        <p:nvSpPr>
          <p:cNvPr id="5" name="Footer Placeholder 4"/>
          <p:cNvSpPr>
            <a:spLocks noGrp="1"/>
          </p:cNvSpPr>
          <p:nvPr>
            <p:ph type="ftr" sz="quarter" idx="11"/>
          </p:nvPr>
        </p:nvSpPr>
        <p:spPr/>
        <p:txBody>
          <a:bodyPr/>
          <a:lstStyle/>
          <a:p>
            <a:r>
              <a:rPr lang="en-US" altLang="en-US" smtClean="0"/>
              <a:t>Operating Systems: Lecture 23</a:t>
            </a:r>
            <a:endParaRPr lang="en-US"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9D3E96A-8697-5D45-A3FC-286C4E3CE4E7}" type="slidenum">
              <a:rPr lang="en-US" smtClean="0">
                <a:latin typeface="Garamond"/>
                <a:cs typeface="Garamond"/>
              </a:rPr>
              <a:pPr/>
              <a:t>2</a:t>
            </a:fld>
            <a:endParaRPr lang="en-US" dirty="0">
              <a:latin typeface="Garamond"/>
              <a:cs typeface="Garamon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atin typeface="Arial" charset="0"/>
                <a:ea typeface="MS PGothic" charset="0"/>
              </a:rPr>
              <a:t>Process Identity</a:t>
            </a:r>
          </a:p>
        </p:txBody>
      </p:sp>
      <p:sp>
        <p:nvSpPr>
          <p:cNvPr id="21507" name="Rectangle 3"/>
          <p:cNvSpPr>
            <a:spLocks noGrp="1" noChangeArrowheads="1"/>
          </p:cNvSpPr>
          <p:nvPr>
            <p:ph idx="1"/>
          </p:nvPr>
        </p:nvSpPr>
        <p:spPr/>
        <p:txBody>
          <a:bodyPr>
            <a:normAutofit fontScale="77500" lnSpcReduction="20000"/>
          </a:bodyPr>
          <a:lstStyle/>
          <a:p>
            <a:pPr>
              <a:lnSpc>
                <a:spcPct val="90000"/>
              </a:lnSpc>
            </a:pPr>
            <a:r>
              <a:rPr lang="en-US" b="1" dirty="0">
                <a:latin typeface="Helvetica" charset="0"/>
                <a:ea typeface="MS PGothic" charset="0"/>
              </a:rPr>
              <a:t>Process ID (PID) </a:t>
            </a:r>
            <a:r>
              <a:rPr lang="en-US" dirty="0">
                <a:latin typeface="Helvetica" charset="0"/>
                <a:ea typeface="MS PGothic" charset="0"/>
              </a:rPr>
              <a:t>- The unique identifier for the process; used to specify processes to the operating system when an application makes a system call to signal, modify, or wait for another process</a:t>
            </a:r>
          </a:p>
          <a:p>
            <a:pPr>
              <a:lnSpc>
                <a:spcPct val="90000"/>
              </a:lnSpc>
            </a:pPr>
            <a:r>
              <a:rPr lang="en-US" b="1" dirty="0">
                <a:latin typeface="Helvetica" charset="0"/>
                <a:ea typeface="MS PGothic" charset="0"/>
              </a:rPr>
              <a:t>Credentials</a:t>
            </a:r>
            <a:r>
              <a:rPr lang="en-US" dirty="0">
                <a:latin typeface="Helvetica" charset="0"/>
                <a:ea typeface="MS PGothic" charset="0"/>
              </a:rPr>
              <a:t> -  Each process must have an associated user ID and one or more group IDs that determine the process</a:t>
            </a:r>
            <a:r>
              <a:rPr lang="ja-JP" altLang="en-US" dirty="0">
                <a:latin typeface="Helvetica" charset="0"/>
                <a:ea typeface="MS PGothic" charset="0"/>
              </a:rPr>
              <a:t>’</a:t>
            </a:r>
            <a:r>
              <a:rPr lang="en-US" altLang="ja-JP" dirty="0">
                <a:latin typeface="Helvetica" charset="0"/>
                <a:ea typeface="MS PGothic" charset="0"/>
              </a:rPr>
              <a:t>s rights to access system resources and files</a:t>
            </a:r>
            <a:endParaRPr lang="en-US" dirty="0">
              <a:latin typeface="Helvetica" charset="0"/>
              <a:ea typeface="MS PGothic" charset="0"/>
            </a:endParaRPr>
          </a:p>
          <a:p>
            <a:pPr>
              <a:lnSpc>
                <a:spcPct val="90000"/>
              </a:lnSpc>
            </a:pPr>
            <a:r>
              <a:rPr lang="en-US" b="1" dirty="0">
                <a:latin typeface="Helvetica" charset="0"/>
                <a:ea typeface="MS PGothic" charset="0"/>
              </a:rPr>
              <a:t>Personality</a:t>
            </a:r>
            <a:r>
              <a:rPr lang="en-US" dirty="0">
                <a:latin typeface="Helvetica" charset="0"/>
                <a:ea typeface="MS PGothic" charset="0"/>
              </a:rPr>
              <a:t> -  Not traditionally found on UNIX systems, but under Linux each process has an associated personality identifier that can slightly modify the semantics of certain system calls</a:t>
            </a:r>
          </a:p>
          <a:p>
            <a:pPr lvl="1">
              <a:lnSpc>
                <a:spcPct val="90000"/>
              </a:lnSpc>
            </a:pPr>
            <a:r>
              <a:rPr lang="en-US" dirty="0">
                <a:latin typeface="Helvetica" charset="0"/>
                <a:ea typeface="MS PGothic" charset="0"/>
              </a:rPr>
              <a:t>Used primarily by emulation libraries to request that system calls be compatible with certain specific flavors of UNIX</a:t>
            </a:r>
          </a:p>
          <a:p>
            <a:pPr>
              <a:lnSpc>
                <a:spcPct val="90000"/>
              </a:lnSpc>
            </a:pPr>
            <a:r>
              <a:rPr lang="en-US" b="1" dirty="0">
                <a:latin typeface="Helvetica" charset="0"/>
                <a:ea typeface="MS PGothic" charset="0"/>
              </a:rPr>
              <a:t>Namespace</a:t>
            </a:r>
            <a:r>
              <a:rPr lang="en-US" dirty="0">
                <a:latin typeface="Helvetica" charset="0"/>
                <a:ea typeface="MS PGothic" charset="0"/>
              </a:rPr>
              <a:t> – Specific view of file system hierarchy</a:t>
            </a:r>
          </a:p>
          <a:p>
            <a:pPr lvl="1">
              <a:lnSpc>
                <a:spcPct val="90000"/>
              </a:lnSpc>
            </a:pPr>
            <a:r>
              <a:rPr lang="en-US" dirty="0">
                <a:latin typeface="Helvetica" charset="0"/>
                <a:ea typeface="MS PGothic" charset="0"/>
              </a:rPr>
              <a:t>Most processes share common namespace and operate on a shared file-system hierarchy</a:t>
            </a:r>
          </a:p>
          <a:p>
            <a:pPr lvl="1">
              <a:lnSpc>
                <a:spcPct val="90000"/>
              </a:lnSpc>
            </a:pPr>
            <a:r>
              <a:rPr lang="en-US" dirty="0">
                <a:latin typeface="Helvetica" charset="0"/>
                <a:ea typeface="MS PGothic" charset="0"/>
              </a:rPr>
              <a:t>But each can have unique file-system hierarchy with its own root directory and set of mounted file systems</a:t>
            </a:r>
          </a:p>
          <a:p>
            <a:pPr>
              <a:lnSpc>
                <a:spcPct val="90000"/>
              </a:lnSpc>
            </a:pP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7E1802C7-EC7D-2C45-AE82-2220257EF395}"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20</a:t>
            </a:fld>
            <a:endParaRPr lang="en-US"/>
          </a:p>
        </p:txBody>
      </p:sp>
    </p:spTree>
    <p:extLst>
      <p:ext uri="{BB962C8B-B14F-4D97-AF65-F5344CB8AC3E}">
        <p14:creationId xmlns:p14="http://schemas.microsoft.com/office/powerpoint/2010/main" val="82342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atin typeface="Arial" charset="0"/>
                <a:ea typeface="MS PGothic" charset="0"/>
              </a:rPr>
              <a:t>Process Environment</a:t>
            </a:r>
          </a:p>
        </p:txBody>
      </p:sp>
      <p:sp>
        <p:nvSpPr>
          <p:cNvPr id="22531" name="Rectangle 3"/>
          <p:cNvSpPr>
            <a:spLocks noGrp="1" noChangeArrowheads="1"/>
          </p:cNvSpPr>
          <p:nvPr>
            <p:ph idx="1"/>
          </p:nvPr>
        </p:nvSpPr>
        <p:spPr>
          <a:noFill/>
        </p:spPr>
        <p:txBody>
          <a:bodyPr>
            <a:normAutofit fontScale="77500" lnSpcReduction="20000"/>
          </a:bodyPr>
          <a:lstStyle/>
          <a:p>
            <a:r>
              <a:rPr lang="en-US" dirty="0">
                <a:latin typeface="Helvetica" charset="0"/>
                <a:ea typeface="MS PGothic" charset="0"/>
              </a:rPr>
              <a:t>The </a:t>
            </a:r>
            <a:r>
              <a:rPr lang="en-US" dirty="0" smtClean="0">
                <a:latin typeface="Helvetica" charset="0"/>
                <a:ea typeface="MS PGothic" charset="0"/>
              </a:rPr>
              <a:t>process’</a:t>
            </a:r>
            <a:r>
              <a:rPr lang="en-US" altLang="ja-JP" dirty="0" smtClean="0">
                <a:latin typeface="Helvetica" charset="0"/>
                <a:ea typeface="MS PGothic" charset="0"/>
              </a:rPr>
              <a:t>s </a:t>
            </a:r>
            <a:r>
              <a:rPr lang="en-US" altLang="ja-JP" dirty="0">
                <a:latin typeface="Helvetica" charset="0"/>
                <a:ea typeface="MS PGothic" charset="0"/>
              </a:rPr>
              <a:t>environment is inherited from its parent, and is composed of two null-terminated vectors:</a:t>
            </a:r>
          </a:p>
          <a:p>
            <a:pPr lvl="1"/>
            <a:r>
              <a:rPr lang="en-US" dirty="0">
                <a:latin typeface="Helvetica" charset="0"/>
                <a:ea typeface="MS PGothic" charset="0"/>
              </a:rPr>
              <a:t>The </a:t>
            </a:r>
            <a:r>
              <a:rPr lang="en-US" b="1" dirty="0">
                <a:solidFill>
                  <a:srgbClr val="3366FF"/>
                </a:solidFill>
                <a:latin typeface="Helvetica" charset="0"/>
                <a:ea typeface="MS PGothic" charset="0"/>
              </a:rPr>
              <a:t>argument vector </a:t>
            </a:r>
            <a:r>
              <a:rPr lang="en-US" dirty="0">
                <a:latin typeface="Helvetica" charset="0"/>
                <a:ea typeface="MS PGothic" charset="0"/>
              </a:rPr>
              <a:t>lists the command-line arguments used to invoke the running program; conventionally starts with the name of the program itself.</a:t>
            </a:r>
          </a:p>
          <a:p>
            <a:pPr lvl="1"/>
            <a:r>
              <a:rPr lang="en-US" dirty="0">
                <a:latin typeface="Helvetica" charset="0"/>
                <a:ea typeface="MS PGothic" charset="0"/>
              </a:rPr>
              <a:t>The </a:t>
            </a:r>
            <a:r>
              <a:rPr lang="en-US" b="1" dirty="0">
                <a:solidFill>
                  <a:srgbClr val="3366FF"/>
                </a:solidFill>
                <a:latin typeface="Helvetica" charset="0"/>
                <a:ea typeface="MS PGothic" charset="0"/>
              </a:rPr>
              <a:t>environment vector </a:t>
            </a:r>
            <a:r>
              <a:rPr lang="en-US" dirty="0">
                <a:latin typeface="Helvetica" charset="0"/>
                <a:ea typeface="MS PGothic" charset="0"/>
              </a:rPr>
              <a:t>is a list of </a:t>
            </a:r>
            <a:r>
              <a:rPr lang="ja-JP" altLang="en-US" dirty="0">
                <a:latin typeface="Helvetica" charset="0"/>
                <a:ea typeface="MS PGothic" charset="0"/>
              </a:rPr>
              <a:t>“</a:t>
            </a:r>
            <a:r>
              <a:rPr lang="en-US" altLang="ja-JP" dirty="0">
                <a:latin typeface="Helvetica" charset="0"/>
                <a:ea typeface="MS PGothic" charset="0"/>
              </a:rPr>
              <a:t>NAME=VALUE</a:t>
            </a:r>
            <a:r>
              <a:rPr lang="ja-JP" altLang="en-US" dirty="0">
                <a:latin typeface="Helvetica" charset="0"/>
                <a:ea typeface="MS PGothic" charset="0"/>
              </a:rPr>
              <a:t>”</a:t>
            </a:r>
            <a:r>
              <a:rPr lang="en-US" altLang="ja-JP" dirty="0">
                <a:latin typeface="Helvetica" charset="0"/>
                <a:ea typeface="MS PGothic" charset="0"/>
              </a:rPr>
              <a:t> pairs that associates named environment variables with arbitrary textual values.</a:t>
            </a:r>
            <a:endParaRPr lang="en-US" sz="800" dirty="0">
              <a:latin typeface="Helvetica" charset="0"/>
              <a:ea typeface="MS PGothic" charset="0"/>
            </a:endParaRPr>
          </a:p>
          <a:p>
            <a:r>
              <a:rPr lang="en-US" dirty="0">
                <a:latin typeface="Helvetica" charset="0"/>
                <a:ea typeface="MS PGothic" charset="0"/>
              </a:rPr>
              <a:t>Passing environment variables among processes and inheriting variables by a </a:t>
            </a:r>
            <a:r>
              <a:rPr lang="en-US" dirty="0" smtClean="0">
                <a:latin typeface="Helvetica" charset="0"/>
                <a:ea typeface="MS PGothic" charset="0"/>
              </a:rPr>
              <a:t>process’</a:t>
            </a:r>
            <a:r>
              <a:rPr lang="en-US" altLang="ja-JP" dirty="0" smtClean="0">
                <a:latin typeface="Helvetica" charset="0"/>
                <a:ea typeface="MS PGothic" charset="0"/>
              </a:rPr>
              <a:t>s </a:t>
            </a:r>
            <a:r>
              <a:rPr lang="en-US" altLang="ja-JP" dirty="0">
                <a:latin typeface="Helvetica" charset="0"/>
                <a:ea typeface="MS PGothic" charset="0"/>
              </a:rPr>
              <a:t>children are flexible means of passing information to components of the user-mode system software.</a:t>
            </a:r>
            <a:endParaRPr lang="en-US" sz="800" dirty="0">
              <a:latin typeface="Helvetica" charset="0"/>
              <a:ea typeface="MS PGothic" charset="0"/>
            </a:endParaRPr>
          </a:p>
          <a:p>
            <a:r>
              <a:rPr lang="en-US" dirty="0">
                <a:latin typeface="Helvetica" charset="0"/>
                <a:ea typeface="MS PGothic" charset="0"/>
              </a:rPr>
              <a:t>The environment-variable mechanism provides a customization of the operating system that can be set on a per-process basis, rather than being configured for the system as a whole.</a:t>
            </a:r>
          </a:p>
        </p:txBody>
      </p:sp>
      <p:sp>
        <p:nvSpPr>
          <p:cNvPr id="2" name="Date Placeholder 1"/>
          <p:cNvSpPr>
            <a:spLocks noGrp="1"/>
          </p:cNvSpPr>
          <p:nvPr>
            <p:ph type="dt" sz="half" idx="10"/>
          </p:nvPr>
        </p:nvSpPr>
        <p:spPr/>
        <p:txBody>
          <a:bodyPr/>
          <a:lstStyle/>
          <a:p>
            <a:fld id="{BB5E88F7-15CF-8246-B0ED-1F97F275CC46}"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21</a:t>
            </a:fld>
            <a:endParaRPr lang="en-US"/>
          </a:p>
        </p:txBody>
      </p:sp>
    </p:spTree>
    <p:extLst>
      <p:ext uri="{BB962C8B-B14F-4D97-AF65-F5344CB8AC3E}">
        <p14:creationId xmlns:p14="http://schemas.microsoft.com/office/powerpoint/2010/main" val="4043921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atin typeface="Arial" charset="0"/>
                <a:ea typeface="MS PGothic" charset="0"/>
              </a:rPr>
              <a:t>Process Context</a:t>
            </a:r>
          </a:p>
        </p:txBody>
      </p:sp>
      <p:sp>
        <p:nvSpPr>
          <p:cNvPr id="23555" name="Rectangle 3"/>
          <p:cNvSpPr>
            <a:spLocks noGrp="1" noChangeArrowheads="1"/>
          </p:cNvSpPr>
          <p:nvPr>
            <p:ph idx="1"/>
          </p:nvPr>
        </p:nvSpPr>
        <p:spPr/>
        <p:txBody>
          <a:bodyPr>
            <a:normAutofit fontScale="85000" lnSpcReduction="10000"/>
          </a:bodyPr>
          <a:lstStyle/>
          <a:p>
            <a:r>
              <a:rPr lang="en-US" dirty="0">
                <a:latin typeface="Helvetica" charset="0"/>
                <a:ea typeface="MS PGothic" charset="0"/>
              </a:rPr>
              <a:t>The (constantly changing) state of a running program at any point in time</a:t>
            </a:r>
          </a:p>
          <a:p>
            <a:r>
              <a:rPr lang="en-US" dirty="0">
                <a:latin typeface="Helvetica" charset="0"/>
                <a:ea typeface="MS PGothic" charset="0"/>
              </a:rPr>
              <a:t>The </a:t>
            </a:r>
            <a:r>
              <a:rPr lang="en-US" b="1" dirty="0">
                <a:solidFill>
                  <a:srgbClr val="3366FF"/>
                </a:solidFill>
                <a:latin typeface="Helvetica" charset="0"/>
                <a:ea typeface="MS PGothic" charset="0"/>
              </a:rPr>
              <a:t>scheduling context</a:t>
            </a:r>
            <a:r>
              <a:rPr lang="en-US" dirty="0">
                <a:solidFill>
                  <a:srgbClr val="3366FF"/>
                </a:solidFill>
                <a:latin typeface="Helvetica" charset="0"/>
                <a:ea typeface="MS PGothic" charset="0"/>
              </a:rPr>
              <a:t> </a:t>
            </a:r>
            <a:r>
              <a:rPr lang="en-US" dirty="0">
                <a:latin typeface="Helvetica" charset="0"/>
                <a:ea typeface="MS PGothic" charset="0"/>
              </a:rPr>
              <a:t>is the most important part of the process context; it is the information that the scheduler needs to suspend and restart the process</a:t>
            </a:r>
          </a:p>
          <a:p>
            <a:r>
              <a:rPr lang="en-US" dirty="0">
                <a:latin typeface="Helvetica" charset="0"/>
                <a:ea typeface="MS PGothic" charset="0"/>
              </a:rPr>
              <a:t>The kernel maintains </a:t>
            </a:r>
            <a:r>
              <a:rPr lang="en-US" b="1" dirty="0">
                <a:solidFill>
                  <a:srgbClr val="3366FF"/>
                </a:solidFill>
                <a:latin typeface="Helvetica" charset="0"/>
                <a:ea typeface="MS PGothic" charset="0"/>
              </a:rPr>
              <a:t>accounting</a:t>
            </a:r>
            <a:r>
              <a:rPr lang="en-US" dirty="0">
                <a:latin typeface="Helvetica" charset="0"/>
                <a:ea typeface="MS PGothic" charset="0"/>
              </a:rPr>
              <a:t> information about the resources currently being consumed by each process, and the total resources consumed by the process in its lifetime so far</a:t>
            </a:r>
          </a:p>
          <a:p>
            <a:r>
              <a:rPr lang="en-US" dirty="0">
                <a:latin typeface="Helvetica" charset="0"/>
                <a:ea typeface="MS PGothic" charset="0"/>
              </a:rPr>
              <a:t>The </a:t>
            </a:r>
            <a:r>
              <a:rPr lang="en-US" b="1" dirty="0">
                <a:solidFill>
                  <a:srgbClr val="3366FF"/>
                </a:solidFill>
                <a:latin typeface="Helvetica" charset="0"/>
                <a:ea typeface="MS PGothic" charset="0"/>
              </a:rPr>
              <a:t>file table</a:t>
            </a:r>
            <a:r>
              <a:rPr lang="en-US" dirty="0">
                <a:solidFill>
                  <a:srgbClr val="3366FF"/>
                </a:solidFill>
                <a:latin typeface="Helvetica" charset="0"/>
                <a:ea typeface="MS PGothic" charset="0"/>
              </a:rPr>
              <a:t> </a:t>
            </a:r>
            <a:r>
              <a:rPr lang="en-US" dirty="0">
                <a:latin typeface="Helvetica" charset="0"/>
                <a:ea typeface="MS PGothic" charset="0"/>
              </a:rPr>
              <a:t>is an array of pointers to kernel file structures</a:t>
            </a:r>
          </a:p>
          <a:p>
            <a:pPr lvl="1"/>
            <a:r>
              <a:rPr lang="en-US" dirty="0">
                <a:latin typeface="Helvetica" charset="0"/>
                <a:ea typeface="MS PGothic" charset="0"/>
              </a:rPr>
              <a:t>When making file I/O system calls, processes refer to files by their index into this table, the </a:t>
            </a:r>
            <a:r>
              <a:rPr lang="en-US" b="1" dirty="0">
                <a:solidFill>
                  <a:srgbClr val="3366FF"/>
                </a:solidFill>
                <a:latin typeface="Helvetica" charset="0"/>
                <a:ea typeface="MS PGothic" charset="0"/>
              </a:rPr>
              <a:t>file descriptor</a:t>
            </a:r>
            <a:r>
              <a:rPr lang="en-US" dirty="0">
                <a:latin typeface="Helvetica" charset="0"/>
                <a:ea typeface="MS PGothic" charset="0"/>
              </a:rPr>
              <a:t> (</a:t>
            </a:r>
            <a:r>
              <a:rPr lang="en-US" b="1" dirty="0" err="1">
                <a:solidFill>
                  <a:srgbClr val="3366FF"/>
                </a:solidFill>
                <a:latin typeface="Helvetica" charset="0"/>
                <a:ea typeface="MS PGothic" charset="0"/>
              </a:rPr>
              <a:t>fd</a:t>
            </a:r>
            <a:r>
              <a:rPr lang="en-US" dirty="0">
                <a:latin typeface="Helvetica" charset="0"/>
                <a:ea typeface="MS PGothic" charset="0"/>
              </a:rPr>
              <a:t>)</a:t>
            </a:r>
          </a:p>
        </p:txBody>
      </p:sp>
      <p:sp>
        <p:nvSpPr>
          <p:cNvPr id="2" name="Date Placeholder 1"/>
          <p:cNvSpPr>
            <a:spLocks noGrp="1"/>
          </p:cNvSpPr>
          <p:nvPr>
            <p:ph type="dt" sz="half" idx="10"/>
          </p:nvPr>
        </p:nvSpPr>
        <p:spPr/>
        <p:txBody>
          <a:bodyPr/>
          <a:lstStyle/>
          <a:p>
            <a:fld id="{6B81E251-0EFD-CC4C-A1AB-BF949D94F87C}"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22</a:t>
            </a:fld>
            <a:endParaRPr lang="en-US"/>
          </a:p>
        </p:txBody>
      </p:sp>
    </p:spTree>
    <p:extLst>
      <p:ext uri="{BB962C8B-B14F-4D97-AF65-F5344CB8AC3E}">
        <p14:creationId xmlns:p14="http://schemas.microsoft.com/office/powerpoint/2010/main" val="1961935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atin typeface="Arial" charset="0"/>
                <a:ea typeface="MS PGothic" charset="0"/>
              </a:rPr>
              <a:t>Process Context (Cont.)</a:t>
            </a:r>
          </a:p>
        </p:txBody>
      </p:sp>
      <p:sp>
        <p:nvSpPr>
          <p:cNvPr id="24579"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Whereas the file table lists the existing open files, the </a:t>
            </a:r>
            <a:br>
              <a:rPr lang="en-US" dirty="0">
                <a:latin typeface="Helvetica" charset="0"/>
                <a:ea typeface="MS PGothic" charset="0"/>
              </a:rPr>
            </a:br>
            <a:r>
              <a:rPr lang="en-US" b="1" dirty="0">
                <a:solidFill>
                  <a:srgbClr val="3366FF"/>
                </a:solidFill>
                <a:latin typeface="Helvetica" charset="0"/>
                <a:ea typeface="MS PGothic" charset="0"/>
              </a:rPr>
              <a:t>file-system context</a:t>
            </a:r>
            <a:r>
              <a:rPr lang="en-US" dirty="0">
                <a:solidFill>
                  <a:srgbClr val="3366FF"/>
                </a:solidFill>
                <a:latin typeface="Helvetica" charset="0"/>
                <a:ea typeface="MS PGothic" charset="0"/>
              </a:rPr>
              <a:t> </a:t>
            </a:r>
            <a:r>
              <a:rPr lang="en-US" dirty="0">
                <a:latin typeface="Helvetica" charset="0"/>
                <a:ea typeface="MS PGothic" charset="0"/>
              </a:rPr>
              <a:t>applies to requests to open new files</a:t>
            </a:r>
          </a:p>
          <a:p>
            <a:pPr lvl="1"/>
            <a:r>
              <a:rPr lang="en-US" dirty="0">
                <a:latin typeface="Helvetica" charset="0"/>
                <a:ea typeface="MS PGothic" charset="0"/>
              </a:rPr>
              <a:t>The current root and default directories to be used for new file searches are stored here</a:t>
            </a:r>
          </a:p>
          <a:p>
            <a:r>
              <a:rPr lang="en-US" dirty="0">
                <a:latin typeface="Helvetica" charset="0"/>
                <a:ea typeface="MS PGothic" charset="0"/>
              </a:rPr>
              <a:t>The </a:t>
            </a:r>
            <a:r>
              <a:rPr lang="en-US" b="1" dirty="0">
                <a:latin typeface="Helvetica" charset="0"/>
                <a:ea typeface="MS PGothic" charset="0"/>
              </a:rPr>
              <a:t>signal-handler table</a:t>
            </a:r>
            <a:r>
              <a:rPr lang="en-US" dirty="0">
                <a:latin typeface="Helvetica" charset="0"/>
                <a:ea typeface="MS PGothic" charset="0"/>
              </a:rPr>
              <a:t> defines the routine in the process</a:t>
            </a:r>
            <a:r>
              <a:rPr lang="ja-JP" altLang="en-US" dirty="0">
                <a:latin typeface="Helvetica" charset="0"/>
                <a:ea typeface="MS PGothic" charset="0"/>
              </a:rPr>
              <a:t>’</a:t>
            </a:r>
            <a:r>
              <a:rPr lang="en-US" altLang="ja-JP" dirty="0">
                <a:latin typeface="Helvetica" charset="0"/>
                <a:ea typeface="MS PGothic" charset="0"/>
              </a:rPr>
              <a:t>s address space to be called when specific signals arrive</a:t>
            </a:r>
            <a:endParaRPr lang="en-US" dirty="0">
              <a:latin typeface="Helvetica" charset="0"/>
              <a:ea typeface="MS PGothic" charset="0"/>
            </a:endParaRPr>
          </a:p>
          <a:p>
            <a:r>
              <a:rPr lang="en-US" dirty="0">
                <a:latin typeface="Helvetica" charset="0"/>
                <a:ea typeface="MS PGothic" charset="0"/>
              </a:rPr>
              <a:t>The </a:t>
            </a:r>
            <a:r>
              <a:rPr lang="en-US" b="1" dirty="0">
                <a:latin typeface="Helvetica" charset="0"/>
                <a:ea typeface="MS PGothic" charset="0"/>
              </a:rPr>
              <a:t>virtual-memory context</a:t>
            </a:r>
            <a:r>
              <a:rPr lang="en-US" dirty="0">
                <a:latin typeface="Helvetica" charset="0"/>
                <a:ea typeface="MS PGothic" charset="0"/>
              </a:rPr>
              <a:t> of a process describes the full contents of the its private address space</a:t>
            </a:r>
          </a:p>
        </p:txBody>
      </p:sp>
      <p:sp>
        <p:nvSpPr>
          <p:cNvPr id="2" name="Date Placeholder 1"/>
          <p:cNvSpPr>
            <a:spLocks noGrp="1"/>
          </p:cNvSpPr>
          <p:nvPr>
            <p:ph type="dt" sz="half" idx="10"/>
          </p:nvPr>
        </p:nvSpPr>
        <p:spPr/>
        <p:txBody>
          <a:bodyPr/>
          <a:lstStyle/>
          <a:p>
            <a:fld id="{5FCA3921-5C04-124E-9AC7-90CF0AFA6FE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23</a:t>
            </a:fld>
            <a:endParaRPr lang="en-US"/>
          </a:p>
        </p:txBody>
      </p:sp>
    </p:spTree>
    <p:extLst>
      <p:ext uri="{BB962C8B-B14F-4D97-AF65-F5344CB8AC3E}">
        <p14:creationId xmlns:p14="http://schemas.microsoft.com/office/powerpoint/2010/main" val="1252633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ea typeface="MS PGothic" charset="0"/>
              </a:rPr>
              <a:t>Processes and Threads</a:t>
            </a:r>
          </a:p>
        </p:txBody>
      </p:sp>
      <p:sp>
        <p:nvSpPr>
          <p:cNvPr id="25603" name="Rectangle 3"/>
          <p:cNvSpPr>
            <a:spLocks noGrp="1" noChangeArrowheads="1"/>
          </p:cNvSpPr>
          <p:nvPr>
            <p:ph idx="1"/>
          </p:nvPr>
        </p:nvSpPr>
        <p:spPr/>
        <p:txBody>
          <a:bodyPr/>
          <a:lstStyle/>
          <a:p>
            <a:r>
              <a:rPr lang="en-US" sz="1600">
                <a:latin typeface="Helvetica" charset="0"/>
                <a:ea typeface="MS PGothic" charset="0"/>
              </a:rPr>
              <a:t>Linux uses the same internal representation for processes and threads; a thread is simply a new process that happens to share the same address space as its parent</a:t>
            </a:r>
          </a:p>
          <a:p>
            <a:pPr lvl="1"/>
            <a:r>
              <a:rPr lang="en-US" sz="1600">
                <a:latin typeface="Helvetica" charset="0"/>
                <a:ea typeface="MS PGothic" charset="0"/>
              </a:rPr>
              <a:t>Both are called </a:t>
            </a:r>
            <a:r>
              <a:rPr lang="en-US" sz="1600" b="1" i="1">
                <a:latin typeface="Helvetica" charset="0"/>
                <a:ea typeface="MS PGothic" charset="0"/>
              </a:rPr>
              <a:t>tasks</a:t>
            </a:r>
            <a:r>
              <a:rPr lang="en-US" sz="1600">
                <a:latin typeface="Helvetica" charset="0"/>
                <a:ea typeface="MS PGothic" charset="0"/>
              </a:rPr>
              <a:t> by Linux</a:t>
            </a:r>
          </a:p>
          <a:p>
            <a:r>
              <a:rPr lang="en-US" sz="1600">
                <a:latin typeface="Helvetica" charset="0"/>
                <a:ea typeface="MS PGothic" charset="0"/>
              </a:rPr>
              <a:t>A distinction is only made when a new thread is created by the </a:t>
            </a:r>
            <a:r>
              <a:rPr lang="en-US" sz="1600">
                <a:latin typeface="Courier New" charset="0"/>
                <a:ea typeface="MS PGothic" charset="0"/>
                <a:cs typeface="Courier New" charset="0"/>
              </a:rPr>
              <a:t>clone()</a:t>
            </a:r>
            <a:r>
              <a:rPr lang="en-US" sz="1600">
                <a:latin typeface="Helvetica" charset="0"/>
                <a:ea typeface="MS PGothic" charset="0"/>
              </a:rPr>
              <a:t> system call</a:t>
            </a:r>
          </a:p>
          <a:p>
            <a:pPr lvl="1"/>
            <a:r>
              <a:rPr lang="en-US" sz="1600">
                <a:latin typeface="Courier New" charset="0"/>
                <a:ea typeface="ＭＳ Ｐゴシック" charset="0"/>
                <a:cs typeface="Courier New" charset="0"/>
              </a:rPr>
              <a:t>fork()</a:t>
            </a:r>
            <a:r>
              <a:rPr lang="en-US" sz="1600">
                <a:latin typeface="Helvetica" charset="0"/>
                <a:ea typeface="MS PGothic" charset="0"/>
              </a:rPr>
              <a:t> creates a new task with its own entirely new task context</a:t>
            </a:r>
          </a:p>
          <a:p>
            <a:pPr lvl="1"/>
            <a:r>
              <a:rPr lang="en-US" sz="1600">
                <a:latin typeface="Courier New" charset="0"/>
                <a:ea typeface="ＭＳ Ｐゴシック" charset="0"/>
                <a:cs typeface="Courier New" charset="0"/>
              </a:rPr>
              <a:t>clone()</a:t>
            </a:r>
            <a:r>
              <a:rPr lang="en-US" sz="1600">
                <a:latin typeface="Helvetica" charset="0"/>
                <a:ea typeface="MS PGothic" charset="0"/>
              </a:rPr>
              <a:t> creates a new task with its own identity, but that is allowed to share the data structures of its parent</a:t>
            </a:r>
          </a:p>
          <a:p>
            <a:r>
              <a:rPr lang="en-US" sz="1600">
                <a:latin typeface="Helvetica" charset="0"/>
                <a:ea typeface="MS PGothic" charset="0"/>
              </a:rPr>
              <a:t>Using </a:t>
            </a:r>
            <a:r>
              <a:rPr lang="en-US" sz="1600">
                <a:latin typeface="Courier New" charset="0"/>
                <a:ea typeface="MS PGothic" charset="0"/>
                <a:cs typeface="Courier New" charset="0"/>
              </a:rPr>
              <a:t>clone()</a:t>
            </a:r>
            <a:r>
              <a:rPr lang="en-US" sz="1600">
                <a:latin typeface="Helvetica" charset="0"/>
                <a:ea typeface="MS PGothic" charset="0"/>
              </a:rPr>
              <a:t> gives an application fine-grained control over exactly what is shared between two threads</a:t>
            </a:r>
          </a:p>
        </p:txBody>
      </p:sp>
      <p:pic>
        <p:nvPicPr>
          <p:cNvPr id="25604" name="Picture 1" descr="in-18_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470400"/>
            <a:ext cx="4051300"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166C84D-71C3-9142-B654-1B23E8482AC6}"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24</a:t>
            </a:fld>
            <a:endParaRPr lang="en-US"/>
          </a:p>
        </p:txBody>
      </p:sp>
    </p:spTree>
    <p:extLst>
      <p:ext uri="{BB962C8B-B14F-4D97-AF65-F5344CB8AC3E}">
        <p14:creationId xmlns:p14="http://schemas.microsoft.com/office/powerpoint/2010/main" val="3630908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Arial" charset="0"/>
                <a:ea typeface="MS PGothic" charset="0"/>
              </a:rPr>
              <a:t>Scheduling</a:t>
            </a:r>
          </a:p>
        </p:txBody>
      </p:sp>
      <p:sp>
        <p:nvSpPr>
          <p:cNvPr id="26627" name="Rectangle 3"/>
          <p:cNvSpPr>
            <a:spLocks noGrp="1" noChangeArrowheads="1"/>
          </p:cNvSpPr>
          <p:nvPr>
            <p:ph idx="1"/>
          </p:nvPr>
        </p:nvSpPr>
        <p:spPr/>
        <p:txBody>
          <a:bodyPr>
            <a:normAutofit fontScale="77500" lnSpcReduction="20000"/>
          </a:bodyPr>
          <a:lstStyle/>
          <a:p>
            <a:r>
              <a:rPr lang="en-US" dirty="0">
                <a:latin typeface="Helvetica" charset="0"/>
                <a:ea typeface="MS PGothic" charset="0"/>
              </a:rPr>
              <a:t>The job of allocating CPU time to different tasks within an operating system</a:t>
            </a:r>
          </a:p>
          <a:p>
            <a:r>
              <a:rPr lang="en-US" dirty="0">
                <a:latin typeface="Helvetica" charset="0"/>
                <a:ea typeface="MS PGothic" charset="0"/>
              </a:rPr>
              <a:t>While scheduling is normally thought of as the running and interrupting of processes, in Linux, scheduling also includes the running of the various kernel tasks</a:t>
            </a:r>
          </a:p>
          <a:p>
            <a:r>
              <a:rPr lang="en-US" dirty="0">
                <a:latin typeface="Helvetica" charset="0"/>
                <a:ea typeface="MS PGothic" charset="0"/>
              </a:rPr>
              <a:t>Running kernel tasks encompasses both tasks that are requested by a running process and tasks that execute internally on behalf of a device driver</a:t>
            </a:r>
          </a:p>
          <a:p>
            <a:r>
              <a:rPr lang="en-US" dirty="0">
                <a:latin typeface="Helvetica" charset="0"/>
                <a:ea typeface="MS PGothic" charset="0"/>
              </a:rPr>
              <a:t>As of 2.5, new scheduling algorithm – preemptive, priority-based, known as </a:t>
            </a:r>
            <a:r>
              <a:rPr lang="en-US" i="1" dirty="0">
                <a:latin typeface="Helvetica" charset="0"/>
                <a:ea typeface="MS PGothic" charset="0"/>
              </a:rPr>
              <a:t>O</a:t>
            </a:r>
            <a:r>
              <a:rPr lang="en-US" dirty="0">
                <a:latin typeface="Helvetica" charset="0"/>
                <a:ea typeface="MS PGothic" charset="0"/>
              </a:rPr>
              <a:t>(1)</a:t>
            </a:r>
          </a:p>
          <a:p>
            <a:pPr lvl="1"/>
            <a:r>
              <a:rPr lang="en-US" dirty="0">
                <a:latin typeface="Helvetica" charset="0"/>
                <a:ea typeface="MS PGothic" charset="0"/>
              </a:rPr>
              <a:t>Real-time range</a:t>
            </a:r>
          </a:p>
          <a:p>
            <a:pPr lvl="1"/>
            <a:r>
              <a:rPr lang="en-US" dirty="0">
                <a:latin typeface="Helvetica" charset="0"/>
                <a:ea typeface="MS PGothic" charset="0"/>
              </a:rPr>
              <a:t>nice value</a:t>
            </a:r>
          </a:p>
          <a:p>
            <a:pPr lvl="1"/>
            <a:r>
              <a:rPr lang="en-US" dirty="0">
                <a:latin typeface="Helvetica" charset="0"/>
                <a:ea typeface="MS PGothic" charset="0"/>
              </a:rPr>
              <a:t>Had challenges with interactive performance</a:t>
            </a:r>
          </a:p>
          <a:p>
            <a:r>
              <a:rPr lang="en-US" dirty="0">
                <a:latin typeface="Helvetica" charset="0"/>
                <a:ea typeface="MS PGothic" charset="0"/>
              </a:rPr>
              <a:t>2.6 introduced </a:t>
            </a:r>
            <a:r>
              <a:rPr lang="en-US" b="1" dirty="0">
                <a:solidFill>
                  <a:srgbClr val="3366FF"/>
                </a:solidFill>
                <a:latin typeface="Helvetica" charset="0"/>
                <a:ea typeface="MS PGothic" charset="0"/>
              </a:rPr>
              <a:t>Completely Fair Scheduler </a:t>
            </a:r>
            <a:r>
              <a:rPr lang="en-US" dirty="0">
                <a:latin typeface="Helvetica" charset="0"/>
                <a:ea typeface="MS PGothic" charset="0"/>
              </a:rPr>
              <a:t>(</a:t>
            </a:r>
            <a:r>
              <a:rPr lang="en-US" b="1" dirty="0">
                <a:solidFill>
                  <a:srgbClr val="3366FF"/>
                </a:solidFill>
                <a:latin typeface="Helvetica" charset="0"/>
                <a:ea typeface="MS PGothic" charset="0"/>
              </a:rPr>
              <a:t>CFS</a:t>
            </a:r>
            <a:r>
              <a:rPr lang="en-US" dirty="0">
                <a:latin typeface="Helvetica" charset="0"/>
                <a:ea typeface="MS PGothic" charset="0"/>
              </a:rPr>
              <a:t>)</a:t>
            </a:r>
          </a:p>
        </p:txBody>
      </p:sp>
      <p:sp>
        <p:nvSpPr>
          <p:cNvPr id="2" name="Date Placeholder 1"/>
          <p:cNvSpPr>
            <a:spLocks noGrp="1"/>
          </p:cNvSpPr>
          <p:nvPr>
            <p:ph type="dt" sz="half" idx="10"/>
          </p:nvPr>
        </p:nvSpPr>
        <p:spPr/>
        <p:txBody>
          <a:bodyPr/>
          <a:lstStyle/>
          <a:p>
            <a:fld id="{F2E9A82D-04D6-2C4F-BD7A-EE75B7A2247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25</a:t>
            </a:fld>
            <a:endParaRPr lang="en-US"/>
          </a:p>
        </p:txBody>
      </p:sp>
    </p:spTree>
    <p:extLst>
      <p:ext uri="{BB962C8B-B14F-4D97-AF65-F5344CB8AC3E}">
        <p14:creationId xmlns:p14="http://schemas.microsoft.com/office/powerpoint/2010/main" val="2922752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2800">
                <a:latin typeface="Arial" charset="0"/>
                <a:ea typeface="MS PGothic" charset="0"/>
              </a:rPr>
              <a:t>CFS</a:t>
            </a:r>
          </a:p>
        </p:txBody>
      </p:sp>
      <p:sp>
        <p:nvSpPr>
          <p:cNvPr id="27651" name="Content Placeholder 1"/>
          <p:cNvSpPr>
            <a:spLocks noGrp="1"/>
          </p:cNvSpPr>
          <p:nvPr>
            <p:ph idx="1"/>
          </p:nvPr>
        </p:nvSpPr>
        <p:spPr/>
        <p:txBody>
          <a:bodyPr>
            <a:normAutofit lnSpcReduction="10000"/>
          </a:bodyPr>
          <a:lstStyle/>
          <a:p>
            <a:r>
              <a:rPr lang="en-US" dirty="0">
                <a:latin typeface="Helvetica" charset="0"/>
                <a:ea typeface="MS PGothic" charset="0"/>
              </a:rPr>
              <a:t>Eliminates traditional, common idea of time slice</a:t>
            </a:r>
          </a:p>
          <a:p>
            <a:r>
              <a:rPr lang="en-US" dirty="0">
                <a:latin typeface="Helvetica" charset="0"/>
                <a:ea typeface="MS PGothic" charset="0"/>
              </a:rPr>
              <a:t>Instead all tasks allocated portion of processor’s time</a:t>
            </a:r>
          </a:p>
          <a:p>
            <a:r>
              <a:rPr lang="en-US" dirty="0">
                <a:latin typeface="Helvetica" charset="0"/>
                <a:ea typeface="MS PGothic" charset="0"/>
              </a:rPr>
              <a:t>CFS calculates how long a process should run as a function of total number of tasks</a:t>
            </a:r>
          </a:p>
          <a:p>
            <a:r>
              <a:rPr lang="en-US" i="1" dirty="0">
                <a:latin typeface="Helvetica" charset="0"/>
                <a:ea typeface="MS PGothic" charset="0"/>
              </a:rPr>
              <a:t>N</a:t>
            </a:r>
            <a:r>
              <a:rPr lang="en-US" dirty="0">
                <a:latin typeface="Helvetica" charset="0"/>
                <a:ea typeface="MS PGothic" charset="0"/>
              </a:rPr>
              <a:t> runnable tasks means each gets 1/</a:t>
            </a:r>
            <a:r>
              <a:rPr lang="en-US" i="1" dirty="0">
                <a:latin typeface="Helvetica" charset="0"/>
                <a:ea typeface="MS PGothic" charset="0"/>
              </a:rPr>
              <a:t>N </a:t>
            </a:r>
            <a:r>
              <a:rPr lang="en-US" dirty="0">
                <a:latin typeface="Helvetica" charset="0"/>
                <a:ea typeface="MS PGothic" charset="0"/>
              </a:rPr>
              <a:t>of processor’s time</a:t>
            </a:r>
          </a:p>
          <a:p>
            <a:r>
              <a:rPr lang="en-US" dirty="0">
                <a:latin typeface="Helvetica" charset="0"/>
                <a:ea typeface="MS PGothic" charset="0"/>
              </a:rPr>
              <a:t>Then weights each task with its nice value</a:t>
            </a:r>
          </a:p>
          <a:p>
            <a:pPr lvl="1"/>
            <a:r>
              <a:rPr lang="en-US" dirty="0">
                <a:latin typeface="Helvetica" charset="0"/>
                <a:ea typeface="MS PGothic" charset="0"/>
              </a:rPr>
              <a:t>Smaller nice value -&gt; higher weight (higher priority)</a:t>
            </a:r>
          </a:p>
        </p:txBody>
      </p:sp>
      <p:sp>
        <p:nvSpPr>
          <p:cNvPr id="2" name="Date Placeholder 1"/>
          <p:cNvSpPr>
            <a:spLocks noGrp="1"/>
          </p:cNvSpPr>
          <p:nvPr>
            <p:ph type="dt" sz="half" idx="10"/>
          </p:nvPr>
        </p:nvSpPr>
        <p:spPr/>
        <p:txBody>
          <a:bodyPr/>
          <a:lstStyle/>
          <a:p>
            <a:fld id="{231E9931-E4CD-B945-86C0-304F0F0E5111}"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26</a:t>
            </a:fld>
            <a:endParaRPr lang="en-US"/>
          </a:p>
        </p:txBody>
      </p:sp>
    </p:spTree>
    <p:extLst>
      <p:ext uri="{BB962C8B-B14F-4D97-AF65-F5344CB8AC3E}">
        <p14:creationId xmlns:p14="http://schemas.microsoft.com/office/powerpoint/2010/main" val="41349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2800">
                <a:latin typeface="Arial" charset="0"/>
                <a:ea typeface="MS PGothic" charset="0"/>
              </a:rPr>
              <a:t>CFS (Cont.)</a:t>
            </a:r>
          </a:p>
        </p:txBody>
      </p:sp>
      <p:sp>
        <p:nvSpPr>
          <p:cNvPr id="28675" name="Content Placeholder 1"/>
          <p:cNvSpPr>
            <a:spLocks noGrp="1"/>
          </p:cNvSpPr>
          <p:nvPr>
            <p:ph idx="1"/>
          </p:nvPr>
        </p:nvSpPr>
        <p:spPr/>
        <p:txBody>
          <a:bodyPr>
            <a:normAutofit lnSpcReduction="10000"/>
          </a:bodyPr>
          <a:lstStyle/>
          <a:p>
            <a:r>
              <a:rPr lang="en-US" dirty="0">
                <a:latin typeface="Helvetica" charset="0"/>
                <a:ea typeface="MS PGothic" charset="0"/>
              </a:rPr>
              <a:t>Then each task run with for time proportional to task’s weight divided by total weight  of all runnable tasks</a:t>
            </a:r>
          </a:p>
          <a:p>
            <a:r>
              <a:rPr lang="en-US" dirty="0">
                <a:latin typeface="Helvetica" charset="0"/>
                <a:ea typeface="MS PGothic" charset="0"/>
              </a:rPr>
              <a:t>Configurable variable </a:t>
            </a:r>
            <a:r>
              <a:rPr lang="en-US" b="1" dirty="0">
                <a:solidFill>
                  <a:srgbClr val="3366FF"/>
                </a:solidFill>
                <a:latin typeface="Helvetica" charset="0"/>
                <a:ea typeface="MS PGothic" charset="0"/>
              </a:rPr>
              <a:t>target latency </a:t>
            </a:r>
            <a:r>
              <a:rPr lang="en-US" dirty="0">
                <a:latin typeface="Helvetica" charset="0"/>
                <a:ea typeface="MS PGothic" charset="0"/>
              </a:rPr>
              <a:t>is desired interval during which each task should run at least once</a:t>
            </a:r>
          </a:p>
          <a:p>
            <a:pPr lvl="1"/>
            <a:r>
              <a:rPr lang="en-US" dirty="0">
                <a:latin typeface="Helvetica" charset="0"/>
                <a:ea typeface="MS PGothic" charset="0"/>
              </a:rPr>
              <a:t>Consider simple case of 2 runnable tasks with equal weight and target latency of 10ms – each then runs for 5ms</a:t>
            </a:r>
          </a:p>
          <a:p>
            <a:pPr lvl="2"/>
            <a:r>
              <a:rPr lang="en-US" dirty="0">
                <a:latin typeface="Helvetica" charset="0"/>
                <a:ea typeface="MS PGothic" charset="0"/>
              </a:rPr>
              <a:t>If 10 runnable tasks, each runs for 1ms</a:t>
            </a:r>
          </a:p>
          <a:p>
            <a:pPr lvl="2"/>
            <a:r>
              <a:rPr lang="en-US" b="1" dirty="0">
                <a:solidFill>
                  <a:srgbClr val="3366FF"/>
                </a:solidFill>
                <a:latin typeface="Helvetica" charset="0"/>
                <a:ea typeface="MS PGothic" charset="0"/>
              </a:rPr>
              <a:t>Minimum granularity </a:t>
            </a:r>
            <a:r>
              <a:rPr lang="en-US" dirty="0">
                <a:latin typeface="Helvetica" charset="0"/>
                <a:ea typeface="MS PGothic" charset="0"/>
              </a:rPr>
              <a:t>ensures each run has reasonable amount of time (which actually violates fairness idea)</a:t>
            </a:r>
          </a:p>
          <a:p>
            <a:pPr lvl="2"/>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34998FB2-26BC-FD41-A244-CD48AF63ABDD}"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27</a:t>
            </a:fld>
            <a:endParaRPr lang="en-US"/>
          </a:p>
        </p:txBody>
      </p:sp>
    </p:spTree>
    <p:extLst>
      <p:ext uri="{BB962C8B-B14F-4D97-AF65-F5344CB8AC3E}">
        <p14:creationId xmlns:p14="http://schemas.microsoft.com/office/powerpoint/2010/main" val="1439432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ea typeface="MS PGothic" charset="0"/>
              </a:rPr>
              <a:t>Memory Management</a:t>
            </a:r>
          </a:p>
        </p:txBody>
      </p:sp>
      <p:sp>
        <p:nvSpPr>
          <p:cNvPr id="34819" name="Rectangle 3"/>
          <p:cNvSpPr>
            <a:spLocks noGrp="1" noChangeArrowheads="1"/>
          </p:cNvSpPr>
          <p:nvPr>
            <p:ph idx="1"/>
          </p:nvPr>
        </p:nvSpPr>
        <p:spPr>
          <a:xfrm>
            <a:off x="457200" y="1143001"/>
            <a:ext cx="8229600" cy="3733799"/>
          </a:xfrm>
        </p:spPr>
        <p:txBody>
          <a:bodyPr>
            <a:normAutofit fontScale="92500" lnSpcReduction="20000"/>
          </a:bodyPr>
          <a:lstStyle/>
          <a:p>
            <a:r>
              <a:rPr lang="en-US" dirty="0" smtClean="0">
                <a:latin typeface="Helvetica" charset="0"/>
                <a:ea typeface="MS PGothic" charset="0"/>
              </a:rPr>
              <a:t>Linux’</a:t>
            </a:r>
            <a:r>
              <a:rPr lang="en-US" altLang="ja-JP" dirty="0" smtClean="0">
                <a:latin typeface="Helvetica" charset="0"/>
                <a:ea typeface="MS PGothic" charset="0"/>
              </a:rPr>
              <a:t>s </a:t>
            </a:r>
            <a:r>
              <a:rPr lang="en-US" altLang="ja-JP" dirty="0">
                <a:latin typeface="Helvetica" charset="0"/>
                <a:ea typeface="MS PGothic" charset="0"/>
              </a:rPr>
              <a:t>physical memory-management system deals with allocating and freeing pages, groups of pages, and small blocks of memory</a:t>
            </a:r>
            <a:endParaRPr lang="en-US" dirty="0">
              <a:latin typeface="Helvetica" charset="0"/>
              <a:ea typeface="MS PGothic" charset="0"/>
            </a:endParaRPr>
          </a:p>
          <a:p>
            <a:r>
              <a:rPr lang="en-US" dirty="0">
                <a:latin typeface="Helvetica" charset="0"/>
                <a:ea typeface="MS PGothic" charset="0"/>
              </a:rPr>
              <a:t>It has additional mechanisms for handling virtual memory, memory mapped into the address space of running processes</a:t>
            </a:r>
          </a:p>
          <a:p>
            <a:r>
              <a:rPr lang="en-US" dirty="0">
                <a:latin typeface="Helvetica" charset="0"/>
                <a:ea typeface="MS PGothic" charset="0"/>
              </a:rPr>
              <a:t>Splits memory into four different </a:t>
            </a:r>
            <a:r>
              <a:rPr lang="en-US" b="1" dirty="0">
                <a:solidFill>
                  <a:srgbClr val="3366FF"/>
                </a:solidFill>
                <a:latin typeface="Helvetica" charset="0"/>
                <a:ea typeface="MS PGothic" charset="0"/>
              </a:rPr>
              <a:t>zones</a:t>
            </a:r>
            <a:r>
              <a:rPr lang="en-US" dirty="0">
                <a:solidFill>
                  <a:srgbClr val="3366FF"/>
                </a:solidFill>
                <a:latin typeface="Helvetica" charset="0"/>
                <a:ea typeface="MS PGothic" charset="0"/>
              </a:rPr>
              <a:t> </a:t>
            </a:r>
            <a:r>
              <a:rPr lang="en-US" dirty="0">
                <a:latin typeface="Helvetica" charset="0"/>
                <a:ea typeface="MS PGothic" charset="0"/>
              </a:rPr>
              <a:t>due to hardware characteristics</a:t>
            </a:r>
          </a:p>
          <a:p>
            <a:pPr lvl="1"/>
            <a:r>
              <a:rPr lang="en-US" dirty="0">
                <a:latin typeface="Helvetica" charset="0"/>
                <a:ea typeface="MS PGothic" charset="0"/>
              </a:rPr>
              <a:t>Architecture specific, for example on x86:</a:t>
            </a:r>
          </a:p>
        </p:txBody>
      </p:sp>
      <p:pic>
        <p:nvPicPr>
          <p:cNvPr id="34820" name="Picture 1" descr="18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2" y="4648200"/>
            <a:ext cx="40592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CAB607F9-7CB7-A140-8DFB-30BDDFEFFE76}"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28</a:t>
            </a:fld>
            <a:endParaRPr lang="en-US"/>
          </a:p>
        </p:txBody>
      </p:sp>
    </p:spTree>
    <p:extLst>
      <p:ext uri="{BB962C8B-B14F-4D97-AF65-F5344CB8AC3E}">
        <p14:creationId xmlns:p14="http://schemas.microsoft.com/office/powerpoint/2010/main" val="3238864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ea typeface="MS PGothic" charset="0"/>
              </a:rPr>
              <a:t>Managing Physical Memory</a:t>
            </a:r>
          </a:p>
        </p:txBody>
      </p:sp>
      <p:sp>
        <p:nvSpPr>
          <p:cNvPr id="35843" name="Rectangle 3"/>
          <p:cNvSpPr>
            <a:spLocks noGrp="1" noChangeArrowheads="1"/>
          </p:cNvSpPr>
          <p:nvPr>
            <p:ph idx="1"/>
          </p:nvPr>
        </p:nvSpPr>
        <p:spPr/>
        <p:txBody>
          <a:bodyPr>
            <a:normAutofit lnSpcReduction="10000"/>
          </a:bodyPr>
          <a:lstStyle/>
          <a:p>
            <a:pPr>
              <a:lnSpc>
                <a:spcPct val="90000"/>
              </a:lnSpc>
            </a:pPr>
            <a:r>
              <a:rPr lang="en-US" dirty="0">
                <a:latin typeface="Helvetica" charset="0"/>
                <a:ea typeface="MS PGothic" charset="0"/>
              </a:rPr>
              <a:t>The page allocator allocates and frees all physical pages; it can allocate ranges of physically-contiguous pages on request</a:t>
            </a:r>
            <a:endParaRPr lang="en-US" sz="800" dirty="0">
              <a:latin typeface="Helvetica" charset="0"/>
              <a:ea typeface="MS PGothic" charset="0"/>
            </a:endParaRPr>
          </a:p>
          <a:p>
            <a:pPr>
              <a:lnSpc>
                <a:spcPct val="90000"/>
              </a:lnSpc>
            </a:pPr>
            <a:r>
              <a:rPr lang="en-US" dirty="0">
                <a:latin typeface="Helvetica" charset="0"/>
                <a:ea typeface="MS PGothic" charset="0"/>
              </a:rPr>
              <a:t>The allocator uses a buddy-heap algorithm to keep track of available physical pages</a:t>
            </a:r>
          </a:p>
          <a:p>
            <a:pPr lvl="1">
              <a:lnSpc>
                <a:spcPct val="90000"/>
              </a:lnSpc>
            </a:pPr>
            <a:r>
              <a:rPr lang="en-US" dirty="0">
                <a:latin typeface="Helvetica" charset="0"/>
                <a:ea typeface="MS PGothic" charset="0"/>
              </a:rPr>
              <a:t>Each </a:t>
            </a:r>
            <a:r>
              <a:rPr lang="en-US" dirty="0" err="1">
                <a:latin typeface="Helvetica" charset="0"/>
                <a:ea typeface="MS PGothic" charset="0"/>
              </a:rPr>
              <a:t>allocatable</a:t>
            </a:r>
            <a:r>
              <a:rPr lang="en-US" dirty="0">
                <a:latin typeface="Helvetica" charset="0"/>
                <a:ea typeface="MS PGothic" charset="0"/>
              </a:rPr>
              <a:t> memory region is paired with an adjacent partner</a:t>
            </a:r>
          </a:p>
          <a:p>
            <a:pPr lvl="1">
              <a:lnSpc>
                <a:spcPct val="90000"/>
              </a:lnSpc>
            </a:pPr>
            <a:r>
              <a:rPr lang="en-US" dirty="0">
                <a:latin typeface="Helvetica" charset="0"/>
                <a:ea typeface="MS PGothic" charset="0"/>
              </a:rPr>
              <a:t>Whenever two allocated partner regions are both freed up they are combined to form a larger region</a:t>
            </a:r>
          </a:p>
          <a:p>
            <a:pPr lvl="1">
              <a:lnSpc>
                <a:spcPct val="90000"/>
              </a:lnSpc>
            </a:pPr>
            <a:r>
              <a:rPr lang="en-US" dirty="0">
                <a:latin typeface="Helvetica" charset="0"/>
                <a:ea typeface="MS PGothic" charset="0"/>
              </a:rPr>
              <a:t>If a small memory request cannot be satisfied by allocating an existing small free region, then a larger free region will be subdivided into two partners to satisfy the request</a:t>
            </a:r>
          </a:p>
        </p:txBody>
      </p:sp>
      <p:sp>
        <p:nvSpPr>
          <p:cNvPr id="2" name="Date Placeholder 1"/>
          <p:cNvSpPr>
            <a:spLocks noGrp="1"/>
          </p:cNvSpPr>
          <p:nvPr>
            <p:ph type="dt" sz="half" idx="10"/>
          </p:nvPr>
        </p:nvSpPr>
        <p:spPr/>
        <p:txBody>
          <a:bodyPr/>
          <a:lstStyle/>
          <a:p>
            <a:fld id="{A92D7847-2320-9B46-B720-B0E642C9B931}"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29</a:t>
            </a:fld>
            <a:endParaRPr lang="en-US"/>
          </a:p>
        </p:txBody>
      </p:sp>
    </p:spTree>
    <p:extLst>
      <p:ext uri="{BB962C8B-B14F-4D97-AF65-F5344CB8AC3E}">
        <p14:creationId xmlns:p14="http://schemas.microsoft.com/office/powerpoint/2010/main" val="3283660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latin typeface="Garamond"/>
                <a:ea typeface="MS PGothic" charset="0"/>
                <a:cs typeface="Garamond"/>
              </a:rPr>
              <a:t>Review: Security</a:t>
            </a:r>
            <a:endParaRPr lang="en-US" dirty="0">
              <a:latin typeface="Garamond"/>
              <a:ea typeface="MS PGothic" charset="0"/>
              <a:cs typeface="Garamond"/>
            </a:endParaRPr>
          </a:p>
        </p:txBody>
      </p:sp>
      <p:sp>
        <p:nvSpPr>
          <p:cNvPr id="6147" name="Rectangle 3"/>
          <p:cNvSpPr>
            <a:spLocks noGrp="1" noChangeArrowheads="1"/>
          </p:cNvSpPr>
          <p:nvPr>
            <p:ph idx="1"/>
          </p:nvPr>
        </p:nvSpPr>
        <p:spPr/>
        <p:txBody>
          <a:bodyPr>
            <a:normAutofit lnSpcReduction="10000"/>
          </a:bodyPr>
          <a:lstStyle/>
          <a:p>
            <a:r>
              <a:rPr lang="en-US" dirty="0" smtClean="0">
                <a:latin typeface="Helvetica" charset="0"/>
                <a:ea typeface="MS PGothic" charset="0"/>
              </a:rPr>
              <a:t>System </a:t>
            </a:r>
            <a:r>
              <a:rPr lang="en-US" b="1" dirty="0">
                <a:solidFill>
                  <a:srgbClr val="3366FF"/>
                </a:solidFill>
                <a:latin typeface="Helvetica" charset="0"/>
                <a:ea typeface="MS PGothic" charset="0"/>
              </a:rPr>
              <a:t>secure</a:t>
            </a:r>
            <a:r>
              <a:rPr lang="en-US" dirty="0">
                <a:latin typeface="Helvetica" charset="0"/>
                <a:ea typeface="MS PGothic" charset="0"/>
              </a:rPr>
              <a:t> if resources used and accessed as intended under all circumstances</a:t>
            </a:r>
          </a:p>
          <a:p>
            <a:r>
              <a:rPr lang="en-US" b="1" dirty="0" smtClean="0">
                <a:solidFill>
                  <a:srgbClr val="3366FF"/>
                </a:solidFill>
                <a:latin typeface="Helvetica" charset="0"/>
                <a:ea typeface="MS PGothic" charset="0"/>
              </a:rPr>
              <a:t>Intruders</a:t>
            </a:r>
            <a:r>
              <a:rPr lang="en-US" dirty="0" smtClean="0">
                <a:latin typeface="Helvetica" charset="0"/>
                <a:ea typeface="MS PGothic" charset="0"/>
              </a:rPr>
              <a:t> attempt </a:t>
            </a:r>
            <a:r>
              <a:rPr lang="en-US" dirty="0">
                <a:latin typeface="Helvetica" charset="0"/>
                <a:ea typeface="MS PGothic" charset="0"/>
              </a:rPr>
              <a:t>to breach security</a:t>
            </a:r>
          </a:p>
          <a:p>
            <a:r>
              <a:rPr lang="en-US" b="1" dirty="0">
                <a:solidFill>
                  <a:srgbClr val="3366FF"/>
                </a:solidFill>
                <a:latin typeface="Helvetica" charset="0"/>
                <a:ea typeface="MS PGothic" charset="0"/>
              </a:rPr>
              <a:t>Threat </a:t>
            </a:r>
            <a:r>
              <a:rPr lang="en-US" dirty="0">
                <a:latin typeface="Helvetica" charset="0"/>
                <a:ea typeface="MS PGothic" charset="0"/>
              </a:rPr>
              <a:t>is potential security </a:t>
            </a:r>
            <a:r>
              <a:rPr lang="en-US" dirty="0" smtClean="0">
                <a:latin typeface="Helvetica" charset="0"/>
                <a:ea typeface="MS PGothic" charset="0"/>
              </a:rPr>
              <a:t>violation</a:t>
            </a:r>
          </a:p>
          <a:p>
            <a:pPr lvl="1"/>
            <a:r>
              <a:rPr lang="en-US" dirty="0" smtClean="0">
                <a:latin typeface="Helvetica" charset="0"/>
                <a:ea typeface="MS PGothic" charset="0"/>
              </a:rPr>
              <a:t>Program threats: </a:t>
            </a:r>
            <a:r>
              <a:rPr lang="en-US" dirty="0" err="1" smtClean="0">
                <a:latin typeface="Helvetica" charset="0"/>
                <a:ea typeface="MS PGothic" charset="0"/>
              </a:rPr>
              <a:t>trojan</a:t>
            </a:r>
            <a:r>
              <a:rPr lang="en-US" dirty="0" smtClean="0">
                <a:latin typeface="Helvetica" charset="0"/>
                <a:ea typeface="MS PGothic" charset="0"/>
              </a:rPr>
              <a:t> horse, trap door, logic bomb, stack/buffer overflow, viruses</a:t>
            </a:r>
          </a:p>
          <a:p>
            <a:pPr lvl="1"/>
            <a:r>
              <a:rPr lang="en-US" dirty="0" smtClean="0">
                <a:latin typeface="Helvetica" charset="0"/>
                <a:ea typeface="MS PGothic" charset="0"/>
              </a:rPr>
              <a:t>Network threats: worms, port scanning, </a:t>
            </a:r>
            <a:r>
              <a:rPr lang="en-US" dirty="0" err="1" smtClean="0">
                <a:latin typeface="Helvetica" charset="0"/>
                <a:ea typeface="MS PGothic" charset="0"/>
              </a:rPr>
              <a:t>DoS</a:t>
            </a:r>
            <a:endParaRPr lang="en-US" dirty="0">
              <a:latin typeface="Helvetica" charset="0"/>
              <a:ea typeface="MS PGothic" charset="0"/>
            </a:endParaRPr>
          </a:p>
          <a:p>
            <a:r>
              <a:rPr lang="en-US" b="1" dirty="0">
                <a:solidFill>
                  <a:srgbClr val="3366FF"/>
                </a:solidFill>
                <a:latin typeface="Helvetica" charset="0"/>
                <a:ea typeface="MS PGothic" charset="0"/>
              </a:rPr>
              <a:t>Attack</a:t>
            </a:r>
            <a:r>
              <a:rPr lang="en-US" dirty="0">
                <a:latin typeface="Helvetica" charset="0"/>
                <a:ea typeface="MS PGothic" charset="0"/>
              </a:rPr>
              <a:t> is attempt to breach </a:t>
            </a:r>
            <a:r>
              <a:rPr lang="en-US" dirty="0" smtClean="0">
                <a:latin typeface="Helvetica" charset="0"/>
                <a:ea typeface="MS PGothic" charset="0"/>
              </a:rPr>
              <a:t>security</a:t>
            </a:r>
          </a:p>
          <a:p>
            <a:pPr lvl="1"/>
            <a:r>
              <a:rPr lang="en-US" dirty="0" smtClean="0">
                <a:latin typeface="Helvetica" charset="0"/>
                <a:ea typeface="MS PGothic" charset="0"/>
              </a:rPr>
              <a:t>Network attacks: masquerading, replay attack, man-in-middle, session hijacking</a:t>
            </a:r>
          </a:p>
        </p:txBody>
      </p:sp>
      <p:sp>
        <p:nvSpPr>
          <p:cNvPr id="2" name="Date Placeholder 1"/>
          <p:cNvSpPr>
            <a:spLocks noGrp="1"/>
          </p:cNvSpPr>
          <p:nvPr>
            <p:ph type="dt" sz="half" idx="10"/>
          </p:nvPr>
        </p:nvSpPr>
        <p:spPr/>
        <p:txBody>
          <a:bodyPr/>
          <a:lstStyle/>
          <a:p>
            <a:fld id="{15256D35-47C1-E540-BAC3-79FB5C30139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a:t>
            </a:fld>
            <a:endParaRPr lang="en-US"/>
          </a:p>
        </p:txBody>
      </p:sp>
    </p:spTree>
    <p:extLst>
      <p:ext uri="{BB962C8B-B14F-4D97-AF65-F5344CB8AC3E}">
        <p14:creationId xmlns:p14="http://schemas.microsoft.com/office/powerpoint/2010/main" val="3084300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r>
              <a:rPr lang="en-US" sz="2800">
                <a:latin typeface="Arial" charset="0"/>
                <a:ea typeface="MS PGothic" charset="0"/>
              </a:rPr>
              <a:t>Splitting of Memory in a Buddy Heap</a:t>
            </a:r>
          </a:p>
        </p:txBody>
      </p:sp>
      <p:pic>
        <p:nvPicPr>
          <p:cNvPr id="37891" name="Picture 1" descr="18_0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5788" y="1473200"/>
            <a:ext cx="5546725"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B6E0016-49C7-3A41-9E64-691E6F28B1F2}"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30</a:t>
            </a:fld>
            <a:endParaRPr lang="en-US"/>
          </a:p>
        </p:txBody>
      </p:sp>
    </p:spTree>
    <p:extLst>
      <p:ext uri="{BB962C8B-B14F-4D97-AF65-F5344CB8AC3E}">
        <p14:creationId xmlns:p14="http://schemas.microsoft.com/office/powerpoint/2010/main" val="2988781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2800">
                <a:latin typeface="Arial" charset="0"/>
                <a:ea typeface="MS PGothic" charset="0"/>
              </a:rPr>
              <a:t>Managing Physical Memory (Cont.)</a:t>
            </a:r>
          </a:p>
        </p:txBody>
      </p:sp>
      <p:sp>
        <p:nvSpPr>
          <p:cNvPr id="36867" name="Rectangle 3"/>
          <p:cNvSpPr>
            <a:spLocks noGrp="1" noChangeArrowheads="1"/>
          </p:cNvSpPr>
          <p:nvPr>
            <p:ph idx="1"/>
          </p:nvPr>
        </p:nvSpPr>
        <p:spPr/>
        <p:txBody>
          <a:bodyPr/>
          <a:lstStyle/>
          <a:p>
            <a:pPr>
              <a:lnSpc>
                <a:spcPct val="90000"/>
              </a:lnSpc>
            </a:pPr>
            <a:r>
              <a:rPr lang="en-US">
                <a:latin typeface="Helvetica" charset="0"/>
                <a:ea typeface="MS PGothic" charset="0"/>
              </a:rPr>
              <a:t>Memory allocations in the Linux kernel occur either statically (drivers reserve a contiguous area of memory during system boot time) or dynamically (via the page allocator)</a:t>
            </a:r>
            <a:endParaRPr lang="en-US" sz="800">
              <a:latin typeface="Helvetica" charset="0"/>
              <a:ea typeface="MS PGothic" charset="0"/>
            </a:endParaRPr>
          </a:p>
          <a:p>
            <a:pPr>
              <a:lnSpc>
                <a:spcPct val="90000"/>
              </a:lnSpc>
            </a:pPr>
            <a:r>
              <a:rPr lang="en-US">
                <a:latin typeface="Helvetica" charset="0"/>
                <a:ea typeface="MS PGothic" charset="0"/>
              </a:rPr>
              <a:t>Also uses </a:t>
            </a:r>
            <a:r>
              <a:rPr lang="en-US" b="1">
                <a:solidFill>
                  <a:srgbClr val="3366FF"/>
                </a:solidFill>
                <a:latin typeface="Helvetica" charset="0"/>
                <a:ea typeface="MS PGothic" charset="0"/>
              </a:rPr>
              <a:t>slab allocator</a:t>
            </a:r>
            <a:r>
              <a:rPr lang="en-US">
                <a:solidFill>
                  <a:srgbClr val="3366FF"/>
                </a:solidFill>
                <a:latin typeface="Helvetica" charset="0"/>
                <a:ea typeface="MS PGothic" charset="0"/>
              </a:rPr>
              <a:t> </a:t>
            </a:r>
            <a:r>
              <a:rPr lang="en-US">
                <a:latin typeface="Helvetica" charset="0"/>
                <a:ea typeface="MS PGothic" charset="0"/>
              </a:rPr>
              <a:t>for kernel memory</a:t>
            </a:r>
          </a:p>
          <a:p>
            <a:pPr>
              <a:lnSpc>
                <a:spcPct val="90000"/>
              </a:lnSpc>
            </a:pPr>
            <a:r>
              <a:rPr lang="en-US" b="1">
                <a:solidFill>
                  <a:srgbClr val="3366FF"/>
                </a:solidFill>
                <a:latin typeface="Helvetica" charset="0"/>
                <a:ea typeface="MS PGothic" charset="0"/>
              </a:rPr>
              <a:t>Page cache</a:t>
            </a:r>
            <a:r>
              <a:rPr lang="en-US">
                <a:latin typeface="Helvetica" charset="0"/>
                <a:ea typeface="MS PGothic" charset="0"/>
              </a:rPr>
              <a:t> and virtual memory system also manage physical memory</a:t>
            </a:r>
          </a:p>
          <a:p>
            <a:pPr lvl="1">
              <a:lnSpc>
                <a:spcPct val="90000"/>
              </a:lnSpc>
            </a:pPr>
            <a:r>
              <a:rPr lang="en-US">
                <a:latin typeface="Helvetica" charset="0"/>
                <a:ea typeface="MS PGothic" charset="0"/>
              </a:rPr>
              <a:t>Page cache is kernel’s main cache for files and main mechanism for I/O to block devices</a:t>
            </a:r>
          </a:p>
          <a:p>
            <a:pPr lvl="1">
              <a:lnSpc>
                <a:spcPct val="90000"/>
              </a:lnSpc>
            </a:pPr>
            <a:r>
              <a:rPr lang="en-US">
                <a:latin typeface="Helvetica" charset="0"/>
                <a:ea typeface="MS PGothic" charset="0"/>
              </a:rPr>
              <a:t>Page cache stores entire pages of file contents for local and network file I/O</a:t>
            </a:r>
          </a:p>
        </p:txBody>
      </p:sp>
      <p:sp>
        <p:nvSpPr>
          <p:cNvPr id="2" name="Date Placeholder 1"/>
          <p:cNvSpPr>
            <a:spLocks noGrp="1"/>
          </p:cNvSpPr>
          <p:nvPr>
            <p:ph type="dt" sz="half" idx="10"/>
          </p:nvPr>
        </p:nvSpPr>
        <p:spPr/>
        <p:txBody>
          <a:bodyPr/>
          <a:lstStyle/>
          <a:p>
            <a:fld id="{845BA579-16E4-D741-97CB-AC70ED8F25D0}"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31</a:t>
            </a:fld>
            <a:endParaRPr lang="en-US"/>
          </a:p>
        </p:txBody>
      </p:sp>
    </p:spTree>
    <p:extLst>
      <p:ext uri="{BB962C8B-B14F-4D97-AF65-F5344CB8AC3E}">
        <p14:creationId xmlns:p14="http://schemas.microsoft.com/office/powerpoint/2010/main" val="1095539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90500"/>
            <a:ext cx="8229600" cy="576263"/>
          </a:xfrm>
        </p:spPr>
        <p:txBody>
          <a:bodyPr/>
          <a:lstStyle/>
          <a:p>
            <a:pPr eaLnBrk="1" hangingPunct="1"/>
            <a:r>
              <a:rPr lang="en-US">
                <a:latin typeface="Arial" charset="0"/>
                <a:ea typeface="MS PGothic" charset="0"/>
              </a:rPr>
              <a:t>Slab Allocator in Linux</a:t>
            </a:r>
          </a:p>
        </p:txBody>
      </p:sp>
      <p:pic>
        <p:nvPicPr>
          <p:cNvPr id="38915" name="Picture 1" descr="18_05.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195388"/>
            <a:ext cx="5438775"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C9C1F5EB-115D-1844-AA31-13A8D68BBC6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32</a:t>
            </a:fld>
            <a:endParaRPr lang="en-US"/>
          </a:p>
        </p:txBody>
      </p:sp>
    </p:spTree>
    <p:extLst>
      <p:ext uri="{BB962C8B-B14F-4D97-AF65-F5344CB8AC3E}">
        <p14:creationId xmlns:p14="http://schemas.microsoft.com/office/powerpoint/2010/main" val="3122603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atin typeface="Arial" charset="0"/>
                <a:ea typeface="MS PGothic" charset="0"/>
              </a:rPr>
              <a:t>Virtual Memory</a:t>
            </a:r>
          </a:p>
        </p:txBody>
      </p:sp>
      <p:sp>
        <p:nvSpPr>
          <p:cNvPr id="39939" name="Rectangle 3"/>
          <p:cNvSpPr>
            <a:spLocks noGrp="1" noChangeArrowheads="1"/>
          </p:cNvSpPr>
          <p:nvPr>
            <p:ph idx="1"/>
          </p:nvPr>
        </p:nvSpPr>
        <p:spPr/>
        <p:txBody>
          <a:bodyPr>
            <a:normAutofit fontScale="92500" lnSpcReduction="20000"/>
          </a:bodyPr>
          <a:lstStyle/>
          <a:p>
            <a:r>
              <a:rPr lang="en-US" dirty="0">
                <a:latin typeface="Helvetica" charset="0"/>
                <a:ea typeface="MS PGothic" charset="0"/>
              </a:rPr>
              <a:t>The VM system maintains the address space visible to each process:  It creates pages of virtual memory on demand, and manages the loading of those pages from disk or their swapping back out to disk as required.</a:t>
            </a:r>
          </a:p>
          <a:p>
            <a:r>
              <a:rPr lang="en-US" dirty="0">
                <a:latin typeface="Helvetica" charset="0"/>
                <a:ea typeface="MS PGothic" charset="0"/>
              </a:rPr>
              <a:t>The VM manager maintains two separate views of a process</a:t>
            </a:r>
            <a:r>
              <a:rPr lang="ja-JP" altLang="en-US" dirty="0">
                <a:latin typeface="Helvetica" charset="0"/>
                <a:ea typeface="MS PGothic" charset="0"/>
              </a:rPr>
              <a:t>’</a:t>
            </a:r>
            <a:r>
              <a:rPr lang="en-US" altLang="ja-JP" dirty="0">
                <a:latin typeface="Helvetica" charset="0"/>
                <a:ea typeface="MS PGothic" charset="0"/>
              </a:rPr>
              <a:t>s address space:</a:t>
            </a:r>
          </a:p>
          <a:p>
            <a:pPr lvl="1"/>
            <a:r>
              <a:rPr lang="en-US" dirty="0">
                <a:latin typeface="Helvetica" charset="0"/>
                <a:ea typeface="MS PGothic" charset="0"/>
              </a:rPr>
              <a:t>A logical view describing instructions concerning the layout of the address space</a:t>
            </a:r>
          </a:p>
          <a:p>
            <a:pPr lvl="2"/>
            <a:r>
              <a:rPr lang="en-US" dirty="0">
                <a:latin typeface="Helvetica" charset="0"/>
                <a:ea typeface="MS PGothic" charset="0"/>
              </a:rPr>
              <a:t>The address space consists of a set of non-overlapping regions, each representing a continuous, page-aligned subset of the address space</a:t>
            </a:r>
          </a:p>
          <a:p>
            <a:pPr lvl="1"/>
            <a:r>
              <a:rPr lang="en-US" dirty="0">
                <a:latin typeface="Helvetica" charset="0"/>
                <a:ea typeface="MS PGothic" charset="0"/>
              </a:rPr>
              <a:t>A physical view of each address space which is stored in the hardware page tables for the process</a:t>
            </a:r>
          </a:p>
        </p:txBody>
      </p:sp>
      <p:sp>
        <p:nvSpPr>
          <p:cNvPr id="2" name="Date Placeholder 1"/>
          <p:cNvSpPr>
            <a:spLocks noGrp="1"/>
          </p:cNvSpPr>
          <p:nvPr>
            <p:ph type="dt" sz="half" idx="10"/>
          </p:nvPr>
        </p:nvSpPr>
        <p:spPr/>
        <p:txBody>
          <a:bodyPr/>
          <a:lstStyle/>
          <a:p>
            <a:fld id="{4533655D-D8E9-2643-A00F-F4BE3C639B81}"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33</a:t>
            </a:fld>
            <a:endParaRPr lang="en-US"/>
          </a:p>
        </p:txBody>
      </p:sp>
    </p:spTree>
    <p:extLst>
      <p:ext uri="{BB962C8B-B14F-4D97-AF65-F5344CB8AC3E}">
        <p14:creationId xmlns:p14="http://schemas.microsoft.com/office/powerpoint/2010/main" val="2426226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ea typeface="MS PGothic" charset="0"/>
              </a:rPr>
              <a:t>Virtual Memory (Cont.)</a:t>
            </a:r>
          </a:p>
        </p:txBody>
      </p:sp>
      <p:sp>
        <p:nvSpPr>
          <p:cNvPr id="40963" name="Rectangle 3"/>
          <p:cNvSpPr>
            <a:spLocks noGrp="1" noChangeArrowheads="1"/>
          </p:cNvSpPr>
          <p:nvPr>
            <p:ph idx="1"/>
          </p:nvPr>
        </p:nvSpPr>
        <p:spPr/>
        <p:txBody>
          <a:bodyPr>
            <a:normAutofit fontScale="92500"/>
          </a:bodyPr>
          <a:lstStyle/>
          <a:p>
            <a:r>
              <a:rPr lang="en-US" dirty="0">
                <a:latin typeface="Helvetica" charset="0"/>
                <a:ea typeface="MS PGothic" charset="0"/>
              </a:rPr>
              <a:t>Virtual memory regions are characterized by:</a:t>
            </a:r>
          </a:p>
          <a:p>
            <a:pPr lvl="1"/>
            <a:r>
              <a:rPr lang="en-US" dirty="0">
                <a:latin typeface="Helvetica" charset="0"/>
                <a:ea typeface="MS PGothic" charset="0"/>
              </a:rPr>
              <a:t>The backing store, which describes from where the pages for a region come; regions are usually backed by a file or by nothing (</a:t>
            </a:r>
            <a:r>
              <a:rPr lang="en-US" b="1" dirty="0">
                <a:solidFill>
                  <a:srgbClr val="3366FF"/>
                </a:solidFill>
                <a:latin typeface="Helvetica" charset="0"/>
                <a:ea typeface="MS PGothic" charset="0"/>
              </a:rPr>
              <a:t>demand-zero memory</a:t>
            </a:r>
            <a:r>
              <a:rPr lang="en-US" dirty="0">
                <a:latin typeface="Helvetica" charset="0"/>
                <a:ea typeface="MS PGothic" charset="0"/>
              </a:rPr>
              <a:t>)</a:t>
            </a:r>
          </a:p>
          <a:p>
            <a:pPr lvl="1"/>
            <a:r>
              <a:rPr lang="en-US" dirty="0">
                <a:latin typeface="Helvetica" charset="0"/>
                <a:ea typeface="MS PGothic" charset="0"/>
              </a:rPr>
              <a:t>The </a:t>
            </a:r>
            <a:r>
              <a:rPr lang="en-US" dirty="0" smtClean="0">
                <a:latin typeface="Helvetica" charset="0"/>
                <a:ea typeface="MS PGothic" charset="0"/>
              </a:rPr>
              <a:t>region’</a:t>
            </a:r>
            <a:r>
              <a:rPr lang="en-US" altLang="ja-JP" dirty="0" smtClean="0">
                <a:latin typeface="Helvetica" charset="0"/>
                <a:ea typeface="MS PGothic" charset="0"/>
              </a:rPr>
              <a:t>s </a:t>
            </a:r>
            <a:r>
              <a:rPr lang="en-US" altLang="ja-JP" dirty="0">
                <a:latin typeface="Helvetica" charset="0"/>
                <a:ea typeface="MS PGothic" charset="0"/>
              </a:rPr>
              <a:t>reaction to writes (page sharing or copy-on-write</a:t>
            </a:r>
          </a:p>
          <a:p>
            <a:r>
              <a:rPr lang="en-US" dirty="0">
                <a:latin typeface="Helvetica" charset="0"/>
                <a:ea typeface="MS PGothic" charset="0"/>
              </a:rPr>
              <a:t>The kernel creates a new virtual address space</a:t>
            </a:r>
          </a:p>
          <a:p>
            <a:pPr lvl="1">
              <a:buFont typeface="Monotype Sorts" charset="0"/>
              <a:buNone/>
            </a:pPr>
            <a:r>
              <a:rPr lang="en-US" dirty="0">
                <a:latin typeface="Helvetica" charset="0"/>
                <a:ea typeface="MS PGothic" charset="0"/>
              </a:rPr>
              <a:t>1.	When a process runs a new program with the </a:t>
            </a:r>
            <a:r>
              <a:rPr lang="en-US" dirty="0">
                <a:latin typeface="Courier New" charset="0"/>
                <a:ea typeface="ＭＳ Ｐゴシック" charset="0"/>
                <a:cs typeface="Courier New" charset="0"/>
              </a:rPr>
              <a:t>exec() </a:t>
            </a:r>
            <a:r>
              <a:rPr lang="en-US" dirty="0">
                <a:latin typeface="Helvetica" charset="0"/>
                <a:ea typeface="MS PGothic" charset="0"/>
              </a:rPr>
              <a:t>system call</a:t>
            </a:r>
          </a:p>
          <a:p>
            <a:pPr lvl="1">
              <a:buFont typeface="Monotype Sorts" charset="0"/>
              <a:buNone/>
            </a:pPr>
            <a:r>
              <a:rPr lang="en-US" dirty="0">
                <a:latin typeface="Helvetica" charset="0"/>
                <a:ea typeface="MS PGothic" charset="0"/>
              </a:rPr>
              <a:t>2. 	Upon creation of a new process by the </a:t>
            </a:r>
            <a:r>
              <a:rPr lang="en-US" dirty="0">
                <a:latin typeface="Courier New" charset="0"/>
                <a:ea typeface="ＭＳ Ｐゴシック" charset="0"/>
                <a:cs typeface="Courier New" charset="0"/>
              </a:rPr>
              <a:t>fork()</a:t>
            </a:r>
            <a:r>
              <a:rPr lang="en-US" dirty="0">
                <a:latin typeface="Helvetica" charset="0"/>
                <a:ea typeface="MS PGothic" charset="0"/>
              </a:rPr>
              <a:t> system call</a:t>
            </a:r>
          </a:p>
        </p:txBody>
      </p:sp>
      <p:sp>
        <p:nvSpPr>
          <p:cNvPr id="2" name="Date Placeholder 1"/>
          <p:cNvSpPr>
            <a:spLocks noGrp="1"/>
          </p:cNvSpPr>
          <p:nvPr>
            <p:ph type="dt" sz="half" idx="10"/>
          </p:nvPr>
        </p:nvSpPr>
        <p:spPr/>
        <p:txBody>
          <a:bodyPr/>
          <a:lstStyle/>
          <a:p>
            <a:fld id="{E1E4EB79-F741-D84F-9995-B85EF784033A}"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34</a:t>
            </a:fld>
            <a:endParaRPr lang="en-US"/>
          </a:p>
        </p:txBody>
      </p:sp>
    </p:spTree>
    <p:extLst>
      <p:ext uri="{BB962C8B-B14F-4D97-AF65-F5344CB8AC3E}">
        <p14:creationId xmlns:p14="http://schemas.microsoft.com/office/powerpoint/2010/main" val="782305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charset="0"/>
                <a:ea typeface="MS PGothic" charset="0"/>
              </a:rPr>
              <a:t>Virtual Memory (Cont.)</a:t>
            </a:r>
          </a:p>
        </p:txBody>
      </p:sp>
      <p:sp>
        <p:nvSpPr>
          <p:cNvPr id="41987" name="Rectangle 3"/>
          <p:cNvSpPr>
            <a:spLocks noGrp="1" noChangeArrowheads="1"/>
          </p:cNvSpPr>
          <p:nvPr>
            <p:ph idx="1"/>
          </p:nvPr>
        </p:nvSpPr>
        <p:spPr/>
        <p:txBody>
          <a:bodyPr>
            <a:normAutofit fontScale="85000" lnSpcReduction="10000"/>
          </a:bodyPr>
          <a:lstStyle/>
          <a:p>
            <a:r>
              <a:rPr lang="en-US" dirty="0">
                <a:latin typeface="Helvetica" charset="0"/>
                <a:ea typeface="MS PGothic" charset="0"/>
              </a:rPr>
              <a:t>On executing a new program, the process is given a new, completely empty virtual-address space; the program-loading routines populate the address space with virtual-memory regions</a:t>
            </a:r>
          </a:p>
          <a:p>
            <a:r>
              <a:rPr lang="en-US" dirty="0">
                <a:latin typeface="Helvetica" charset="0"/>
                <a:ea typeface="MS PGothic" charset="0"/>
              </a:rPr>
              <a:t>Creating a new process with </a:t>
            </a:r>
            <a:r>
              <a:rPr lang="en-US" dirty="0">
                <a:latin typeface="Courier New" charset="0"/>
                <a:ea typeface="MS PGothic" charset="0"/>
                <a:cs typeface="Courier New" charset="0"/>
              </a:rPr>
              <a:t>fork() </a:t>
            </a:r>
            <a:r>
              <a:rPr lang="en-US" dirty="0">
                <a:latin typeface="Helvetica" charset="0"/>
                <a:ea typeface="MS PGothic" charset="0"/>
              </a:rPr>
              <a:t>involves creating a complete copy of the existing process</a:t>
            </a:r>
            <a:r>
              <a:rPr lang="ja-JP" altLang="en-US" dirty="0">
                <a:latin typeface="Helvetica" charset="0"/>
                <a:ea typeface="MS PGothic" charset="0"/>
              </a:rPr>
              <a:t>’</a:t>
            </a:r>
            <a:r>
              <a:rPr lang="en-US" altLang="ja-JP" dirty="0">
                <a:latin typeface="Helvetica" charset="0"/>
                <a:ea typeface="MS PGothic" charset="0"/>
              </a:rPr>
              <a:t>s virtual address space</a:t>
            </a:r>
          </a:p>
          <a:p>
            <a:pPr lvl="1"/>
            <a:r>
              <a:rPr lang="en-US" dirty="0">
                <a:latin typeface="Helvetica" charset="0"/>
                <a:ea typeface="MS PGothic" charset="0"/>
              </a:rPr>
              <a:t>The kernel copies the parent process</a:t>
            </a:r>
            <a:r>
              <a:rPr lang="ja-JP" altLang="en-US" dirty="0">
                <a:latin typeface="Helvetica" charset="0"/>
                <a:ea typeface="MS PGothic" charset="0"/>
              </a:rPr>
              <a:t>’</a:t>
            </a:r>
            <a:r>
              <a:rPr lang="en-US" altLang="ja-JP" dirty="0">
                <a:latin typeface="Helvetica" charset="0"/>
                <a:ea typeface="MS PGothic" charset="0"/>
              </a:rPr>
              <a:t>s VMA descriptors, then creates a new set of page tables for the child</a:t>
            </a:r>
          </a:p>
          <a:p>
            <a:pPr lvl="1"/>
            <a:r>
              <a:rPr lang="en-US" dirty="0">
                <a:latin typeface="Helvetica" charset="0"/>
                <a:ea typeface="MS PGothic" charset="0"/>
              </a:rPr>
              <a:t>The parent</a:t>
            </a:r>
            <a:r>
              <a:rPr lang="ja-JP" altLang="en-US" dirty="0">
                <a:latin typeface="Helvetica" charset="0"/>
                <a:ea typeface="MS PGothic" charset="0"/>
              </a:rPr>
              <a:t>’</a:t>
            </a:r>
            <a:r>
              <a:rPr lang="en-US" altLang="ja-JP" dirty="0">
                <a:latin typeface="Helvetica" charset="0"/>
                <a:ea typeface="MS PGothic" charset="0"/>
              </a:rPr>
              <a:t>s page tables are copied directly into the child</a:t>
            </a:r>
            <a:r>
              <a:rPr lang="ja-JP" altLang="en-US" dirty="0">
                <a:latin typeface="Helvetica" charset="0"/>
                <a:ea typeface="MS PGothic" charset="0"/>
              </a:rPr>
              <a:t>’</a:t>
            </a:r>
            <a:r>
              <a:rPr lang="en-US" altLang="ja-JP" dirty="0">
                <a:latin typeface="Helvetica" charset="0"/>
                <a:ea typeface="MS PGothic" charset="0"/>
              </a:rPr>
              <a:t>s, with the reference count of each page covered being incremented</a:t>
            </a:r>
          </a:p>
          <a:p>
            <a:pPr lvl="1"/>
            <a:r>
              <a:rPr lang="en-US" dirty="0">
                <a:latin typeface="Helvetica" charset="0"/>
                <a:ea typeface="MS PGothic" charset="0"/>
              </a:rPr>
              <a:t>After the fork, the parent and child share the same physical pages of memory in their address spaces</a:t>
            </a:r>
          </a:p>
        </p:txBody>
      </p:sp>
      <p:sp>
        <p:nvSpPr>
          <p:cNvPr id="2" name="Date Placeholder 1"/>
          <p:cNvSpPr>
            <a:spLocks noGrp="1"/>
          </p:cNvSpPr>
          <p:nvPr>
            <p:ph type="dt" sz="half" idx="10"/>
          </p:nvPr>
        </p:nvSpPr>
        <p:spPr/>
        <p:txBody>
          <a:bodyPr/>
          <a:lstStyle/>
          <a:p>
            <a:fld id="{E73AA8D1-6BAC-5348-9BE2-702B264D995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35</a:t>
            </a:fld>
            <a:endParaRPr lang="en-US"/>
          </a:p>
        </p:txBody>
      </p:sp>
    </p:spTree>
    <p:extLst>
      <p:ext uri="{BB962C8B-B14F-4D97-AF65-F5344CB8AC3E}">
        <p14:creationId xmlns:p14="http://schemas.microsoft.com/office/powerpoint/2010/main" val="1757577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ea typeface="MS PGothic" charset="0"/>
              </a:rPr>
              <a:t>Swapping and Paging</a:t>
            </a:r>
          </a:p>
        </p:txBody>
      </p:sp>
      <p:sp>
        <p:nvSpPr>
          <p:cNvPr id="43011"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The VM paging system relocates pages of memory from physical memory out to disk when the memory is needed for something else</a:t>
            </a:r>
          </a:p>
          <a:p>
            <a:r>
              <a:rPr lang="en-US" dirty="0">
                <a:latin typeface="Helvetica" charset="0"/>
                <a:ea typeface="MS PGothic" charset="0"/>
              </a:rPr>
              <a:t>The VM paging system can be divided into two sections:</a:t>
            </a:r>
          </a:p>
          <a:p>
            <a:pPr lvl="1"/>
            <a:r>
              <a:rPr lang="en-US" dirty="0">
                <a:latin typeface="Helvetica" charset="0"/>
                <a:ea typeface="MS PGothic" charset="0"/>
              </a:rPr>
              <a:t>The </a:t>
            </a:r>
            <a:r>
              <a:rPr lang="en-US" b="1" dirty="0" err="1">
                <a:solidFill>
                  <a:srgbClr val="3366FF"/>
                </a:solidFill>
                <a:latin typeface="Helvetica" charset="0"/>
                <a:ea typeface="MS PGothic" charset="0"/>
              </a:rPr>
              <a:t>pageout</a:t>
            </a:r>
            <a:r>
              <a:rPr lang="en-US" b="1" dirty="0">
                <a:solidFill>
                  <a:srgbClr val="3366FF"/>
                </a:solidFill>
                <a:latin typeface="Helvetica" charset="0"/>
                <a:ea typeface="MS PGothic" charset="0"/>
              </a:rPr>
              <a:t>-policy </a:t>
            </a:r>
            <a:r>
              <a:rPr lang="en-US" dirty="0">
                <a:latin typeface="Helvetica" charset="0"/>
                <a:ea typeface="MS PGothic" charset="0"/>
              </a:rPr>
              <a:t>algorithm decides which pages to write out to disk, and when</a:t>
            </a:r>
          </a:p>
          <a:p>
            <a:pPr lvl="1"/>
            <a:r>
              <a:rPr lang="en-US" dirty="0">
                <a:latin typeface="Helvetica" charset="0"/>
                <a:ea typeface="MS PGothic" charset="0"/>
              </a:rPr>
              <a:t>The </a:t>
            </a:r>
            <a:r>
              <a:rPr lang="en-US" b="1" dirty="0">
                <a:solidFill>
                  <a:srgbClr val="3366FF"/>
                </a:solidFill>
                <a:latin typeface="Helvetica" charset="0"/>
                <a:ea typeface="MS PGothic" charset="0"/>
              </a:rPr>
              <a:t>paging mechanism </a:t>
            </a:r>
            <a:r>
              <a:rPr lang="en-US" dirty="0">
                <a:latin typeface="Helvetica" charset="0"/>
                <a:ea typeface="MS PGothic" charset="0"/>
              </a:rPr>
              <a:t>actually carries out the transfer, and pages data back into physical memory as needed</a:t>
            </a:r>
          </a:p>
          <a:p>
            <a:pPr lvl="1"/>
            <a:r>
              <a:rPr lang="en-US" dirty="0">
                <a:latin typeface="Helvetica" charset="0"/>
                <a:ea typeface="MS PGothic" charset="0"/>
              </a:rPr>
              <a:t>Can page out to either swap device or normal files</a:t>
            </a:r>
          </a:p>
          <a:p>
            <a:pPr lvl="1"/>
            <a:r>
              <a:rPr lang="en-US" dirty="0">
                <a:latin typeface="Helvetica" charset="0"/>
                <a:ea typeface="MS PGothic" charset="0"/>
              </a:rPr>
              <a:t>Bitmap used to track used blocks in swap space kept in physical memory</a:t>
            </a:r>
          </a:p>
          <a:p>
            <a:pPr lvl="1"/>
            <a:r>
              <a:rPr lang="en-US" dirty="0">
                <a:latin typeface="Helvetica" charset="0"/>
                <a:ea typeface="MS PGothic" charset="0"/>
              </a:rPr>
              <a:t>Allocator uses next-fit algorithm to try to write contiguous runs</a:t>
            </a:r>
          </a:p>
        </p:txBody>
      </p:sp>
      <p:sp>
        <p:nvSpPr>
          <p:cNvPr id="2" name="Date Placeholder 1"/>
          <p:cNvSpPr>
            <a:spLocks noGrp="1"/>
          </p:cNvSpPr>
          <p:nvPr>
            <p:ph type="dt" sz="half" idx="10"/>
          </p:nvPr>
        </p:nvSpPr>
        <p:spPr/>
        <p:txBody>
          <a:bodyPr/>
          <a:lstStyle/>
          <a:p>
            <a:fld id="{4D388F71-1050-8B43-9A76-8100AB6DF142}"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36</a:t>
            </a:fld>
            <a:endParaRPr lang="en-US"/>
          </a:p>
        </p:txBody>
      </p:sp>
    </p:spTree>
    <p:extLst>
      <p:ext uri="{BB962C8B-B14F-4D97-AF65-F5344CB8AC3E}">
        <p14:creationId xmlns:p14="http://schemas.microsoft.com/office/powerpoint/2010/main" val="399928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ea typeface="MS PGothic" charset="0"/>
              </a:rPr>
              <a:t>Kernel Virtual Memory</a:t>
            </a:r>
          </a:p>
        </p:txBody>
      </p:sp>
      <p:sp>
        <p:nvSpPr>
          <p:cNvPr id="44035" name="Rectangle 3"/>
          <p:cNvSpPr>
            <a:spLocks noGrp="1" noChangeArrowheads="1"/>
          </p:cNvSpPr>
          <p:nvPr>
            <p:ph idx="1"/>
          </p:nvPr>
        </p:nvSpPr>
        <p:spPr/>
        <p:txBody>
          <a:bodyPr>
            <a:normAutofit fontScale="92500" lnSpcReduction="20000"/>
          </a:bodyPr>
          <a:lstStyle/>
          <a:p>
            <a:r>
              <a:rPr lang="en-US" dirty="0">
                <a:latin typeface="Helvetica" charset="0"/>
                <a:ea typeface="MS PGothic" charset="0"/>
              </a:rPr>
              <a:t>The Linux kernel reserves a constant, architecture-dependent region of the virtual address space of every process for its own internal use</a:t>
            </a:r>
          </a:p>
          <a:p>
            <a:r>
              <a:rPr lang="en-US" dirty="0">
                <a:latin typeface="Helvetica" charset="0"/>
                <a:ea typeface="MS PGothic" charset="0"/>
              </a:rPr>
              <a:t>This kernel virtual-memory area contains two regions:</a:t>
            </a:r>
          </a:p>
          <a:p>
            <a:pPr lvl="1"/>
            <a:r>
              <a:rPr lang="en-US" dirty="0">
                <a:latin typeface="Helvetica" charset="0"/>
                <a:ea typeface="MS PGothic" charset="0"/>
              </a:rPr>
              <a:t>A static area that contains page table references to every available physical page of memory in the system, so that there is a simple translation from physical to virtual addresses when running kernel code</a:t>
            </a:r>
          </a:p>
          <a:p>
            <a:pPr lvl="1"/>
            <a:r>
              <a:rPr lang="en-US" dirty="0">
                <a:latin typeface="Helvetica" charset="0"/>
                <a:ea typeface="MS PGothic" charset="0"/>
              </a:rPr>
              <a:t>The reminder of the reserved section is not reserved for any specific purpose; its page-table entries can be modified to point to any other areas of memory</a:t>
            </a:r>
          </a:p>
        </p:txBody>
      </p:sp>
      <p:sp>
        <p:nvSpPr>
          <p:cNvPr id="2" name="Date Placeholder 1"/>
          <p:cNvSpPr>
            <a:spLocks noGrp="1"/>
          </p:cNvSpPr>
          <p:nvPr>
            <p:ph type="dt" sz="half" idx="10"/>
          </p:nvPr>
        </p:nvSpPr>
        <p:spPr/>
        <p:txBody>
          <a:bodyPr/>
          <a:lstStyle/>
          <a:p>
            <a:fld id="{858160C1-8FF0-4149-8780-AA229D9F18FB}"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37</a:t>
            </a:fld>
            <a:endParaRPr lang="en-US"/>
          </a:p>
        </p:txBody>
      </p:sp>
    </p:spTree>
    <p:extLst>
      <p:ext uri="{BB962C8B-B14F-4D97-AF65-F5344CB8AC3E}">
        <p14:creationId xmlns:p14="http://schemas.microsoft.com/office/powerpoint/2010/main" val="13870199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atin typeface="Arial" charset="0"/>
                <a:ea typeface="MS PGothic" charset="0"/>
              </a:rPr>
              <a:t>File Systems</a:t>
            </a:r>
          </a:p>
        </p:txBody>
      </p:sp>
      <p:sp>
        <p:nvSpPr>
          <p:cNvPr id="49155" name="Rectangle 3"/>
          <p:cNvSpPr>
            <a:spLocks noGrp="1" noChangeArrowheads="1"/>
          </p:cNvSpPr>
          <p:nvPr>
            <p:ph idx="1"/>
          </p:nvPr>
        </p:nvSpPr>
        <p:spPr/>
        <p:txBody>
          <a:bodyPr/>
          <a:lstStyle/>
          <a:p>
            <a:r>
              <a:rPr lang="en-US" sz="1600">
                <a:latin typeface="Helvetica" charset="0"/>
                <a:ea typeface="MS PGothic" charset="0"/>
              </a:rPr>
              <a:t>To the user, Linux</a:t>
            </a:r>
            <a:r>
              <a:rPr lang="ja-JP" altLang="en-US" sz="1600">
                <a:latin typeface="Helvetica" charset="0"/>
                <a:ea typeface="MS PGothic" charset="0"/>
              </a:rPr>
              <a:t>’</a:t>
            </a:r>
            <a:r>
              <a:rPr lang="en-US" altLang="ja-JP" sz="1600">
                <a:latin typeface="Helvetica" charset="0"/>
                <a:ea typeface="MS PGothic" charset="0"/>
              </a:rPr>
              <a:t>s file system appears as a hierarchical directory tree obeying UNIX semantics</a:t>
            </a:r>
            <a:endParaRPr lang="en-US" sz="1600">
              <a:latin typeface="Helvetica" charset="0"/>
              <a:ea typeface="MS PGothic" charset="0"/>
            </a:endParaRPr>
          </a:p>
          <a:p>
            <a:r>
              <a:rPr lang="en-US" sz="1600">
                <a:latin typeface="Helvetica" charset="0"/>
                <a:ea typeface="MS PGothic" charset="0"/>
              </a:rPr>
              <a:t>Internally, the kernel hides implementation details and manages the multiple different file systems via an abstraction layer, that is, the virtual file system (VFS)</a:t>
            </a:r>
          </a:p>
          <a:p>
            <a:r>
              <a:rPr lang="en-US" sz="1600">
                <a:latin typeface="Helvetica" charset="0"/>
                <a:ea typeface="MS PGothic" charset="0"/>
              </a:rPr>
              <a:t>The Linux VFS is designed around object-oriented principles and is composed of four components:</a:t>
            </a:r>
          </a:p>
          <a:p>
            <a:pPr lvl="1"/>
            <a:r>
              <a:rPr lang="en-US" sz="1600">
                <a:latin typeface="Helvetica" charset="0"/>
                <a:ea typeface="MS PGothic" charset="0"/>
              </a:rPr>
              <a:t>A set of definitions that define what a file object is allowed to look like</a:t>
            </a:r>
          </a:p>
          <a:p>
            <a:pPr lvl="2"/>
            <a:r>
              <a:rPr lang="en-US" sz="1600">
                <a:latin typeface="Helvetica" charset="0"/>
                <a:ea typeface="MS PGothic" charset="0"/>
              </a:rPr>
              <a:t>The </a:t>
            </a:r>
            <a:r>
              <a:rPr lang="en-US" sz="1600" b="1">
                <a:solidFill>
                  <a:srgbClr val="3366FF"/>
                </a:solidFill>
                <a:latin typeface="Helvetica" charset="0"/>
                <a:ea typeface="MS PGothic" charset="0"/>
              </a:rPr>
              <a:t>inode object </a:t>
            </a:r>
            <a:r>
              <a:rPr lang="en-US" sz="1600">
                <a:latin typeface="Helvetica" charset="0"/>
                <a:ea typeface="MS PGothic" charset="0"/>
              </a:rPr>
              <a:t>structure represent an individual file</a:t>
            </a:r>
          </a:p>
          <a:p>
            <a:pPr lvl="2"/>
            <a:r>
              <a:rPr lang="en-US" sz="1600">
                <a:latin typeface="Helvetica" charset="0"/>
                <a:ea typeface="MS PGothic" charset="0"/>
              </a:rPr>
              <a:t>The </a:t>
            </a:r>
            <a:r>
              <a:rPr lang="en-US" sz="1600" b="1">
                <a:solidFill>
                  <a:srgbClr val="3366FF"/>
                </a:solidFill>
                <a:latin typeface="Helvetica" charset="0"/>
                <a:ea typeface="MS PGothic" charset="0"/>
              </a:rPr>
              <a:t>file object </a:t>
            </a:r>
            <a:r>
              <a:rPr lang="en-US" sz="1600">
                <a:latin typeface="Helvetica" charset="0"/>
                <a:ea typeface="MS PGothic" charset="0"/>
              </a:rPr>
              <a:t>represents an open file</a:t>
            </a:r>
          </a:p>
          <a:p>
            <a:pPr lvl="2"/>
            <a:r>
              <a:rPr lang="en-US" sz="1600">
                <a:latin typeface="Helvetica" charset="0"/>
                <a:ea typeface="MS PGothic" charset="0"/>
              </a:rPr>
              <a:t>The </a:t>
            </a:r>
            <a:r>
              <a:rPr lang="en-US" sz="1600" b="1">
                <a:solidFill>
                  <a:srgbClr val="3366FF"/>
                </a:solidFill>
                <a:latin typeface="Helvetica" charset="0"/>
                <a:ea typeface="MS PGothic" charset="0"/>
              </a:rPr>
              <a:t>superblock object </a:t>
            </a:r>
            <a:r>
              <a:rPr lang="en-US" sz="1600">
                <a:latin typeface="Helvetica" charset="0"/>
                <a:ea typeface="MS PGothic" charset="0"/>
              </a:rPr>
              <a:t>represents an entire file system</a:t>
            </a:r>
          </a:p>
          <a:p>
            <a:pPr lvl="2"/>
            <a:r>
              <a:rPr lang="en-US" sz="1600">
                <a:latin typeface="Helvetica" charset="0"/>
                <a:ea typeface="MS PGothic" charset="0"/>
              </a:rPr>
              <a:t>A </a:t>
            </a:r>
            <a:r>
              <a:rPr lang="en-US" sz="1600" b="1">
                <a:solidFill>
                  <a:srgbClr val="3366FF"/>
                </a:solidFill>
                <a:latin typeface="Helvetica" charset="0"/>
                <a:ea typeface="MS PGothic" charset="0"/>
              </a:rPr>
              <a:t>dentry object </a:t>
            </a:r>
            <a:r>
              <a:rPr lang="en-US" sz="1600">
                <a:latin typeface="Helvetica" charset="0"/>
                <a:ea typeface="MS PGothic" charset="0"/>
              </a:rPr>
              <a:t>represents an individual directory entry</a:t>
            </a:r>
          </a:p>
          <a:p>
            <a:pPr lvl="2">
              <a:buFont typeface="Webdings" charset="0"/>
              <a:buNone/>
            </a:pPr>
            <a:endParaRPr lang="en-US" sz="1600">
              <a:latin typeface="Helvetica" charset="0"/>
              <a:ea typeface="MS PGothic" charset="0"/>
            </a:endParaRPr>
          </a:p>
        </p:txBody>
      </p:sp>
      <p:sp>
        <p:nvSpPr>
          <p:cNvPr id="2" name="Date Placeholder 1"/>
          <p:cNvSpPr>
            <a:spLocks noGrp="1"/>
          </p:cNvSpPr>
          <p:nvPr>
            <p:ph type="dt" sz="half" idx="10"/>
          </p:nvPr>
        </p:nvSpPr>
        <p:spPr/>
        <p:txBody>
          <a:bodyPr/>
          <a:lstStyle/>
          <a:p>
            <a:fld id="{C1B9B8A6-A73F-C449-8A44-7172BE7C5FD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38</a:t>
            </a:fld>
            <a:endParaRPr lang="en-US"/>
          </a:p>
        </p:txBody>
      </p:sp>
    </p:spTree>
    <p:extLst>
      <p:ext uri="{BB962C8B-B14F-4D97-AF65-F5344CB8AC3E}">
        <p14:creationId xmlns:p14="http://schemas.microsoft.com/office/powerpoint/2010/main" val="618704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atin typeface="Arial" charset="0"/>
                <a:ea typeface="MS PGothic" charset="0"/>
              </a:rPr>
              <a:t>File Systems (Cont.)</a:t>
            </a:r>
          </a:p>
        </p:txBody>
      </p:sp>
      <p:sp>
        <p:nvSpPr>
          <p:cNvPr id="50179"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To the user, </a:t>
            </a:r>
            <a:r>
              <a:rPr lang="en-US" dirty="0" smtClean="0">
                <a:latin typeface="Helvetica" charset="0"/>
                <a:ea typeface="MS PGothic" charset="0"/>
              </a:rPr>
              <a:t>Linux’</a:t>
            </a:r>
            <a:r>
              <a:rPr lang="en-US" altLang="ja-JP" dirty="0" smtClean="0">
                <a:latin typeface="Helvetica" charset="0"/>
                <a:ea typeface="MS PGothic" charset="0"/>
              </a:rPr>
              <a:t>s </a:t>
            </a:r>
            <a:r>
              <a:rPr lang="en-US" altLang="ja-JP" dirty="0">
                <a:latin typeface="Helvetica" charset="0"/>
                <a:ea typeface="MS PGothic" charset="0"/>
              </a:rPr>
              <a:t>file system appears as a hierarchical directory tree obeying UNIX semantics</a:t>
            </a:r>
            <a:endParaRPr lang="en-US" dirty="0">
              <a:latin typeface="Helvetica" charset="0"/>
              <a:ea typeface="MS PGothic" charset="0"/>
            </a:endParaRPr>
          </a:p>
          <a:p>
            <a:r>
              <a:rPr lang="en-US" dirty="0">
                <a:latin typeface="Helvetica" charset="0"/>
                <a:ea typeface="MS PGothic" charset="0"/>
              </a:rPr>
              <a:t>Internally, the kernel hides implementation details and manages the multiple different file systems via an abstraction layer, that is, the virtual file system (VFS)</a:t>
            </a:r>
          </a:p>
          <a:p>
            <a:r>
              <a:rPr lang="en-US" dirty="0">
                <a:latin typeface="Helvetica" charset="0"/>
                <a:ea typeface="MS PGothic" charset="0"/>
              </a:rPr>
              <a:t>The Linux VFS is designed around object-oriented principles and  layer of software to manipulate those objects with a set of operations on the objects</a:t>
            </a:r>
          </a:p>
          <a:p>
            <a:pPr lvl="1"/>
            <a:r>
              <a:rPr lang="en-US" dirty="0">
                <a:latin typeface="Helvetica" charset="0"/>
                <a:ea typeface="MS PGothic" charset="0"/>
              </a:rPr>
              <a:t>For example for the file object operations include (from </a:t>
            </a:r>
            <a:r>
              <a:rPr lang="en-US" dirty="0" err="1">
                <a:latin typeface="Helvetica" charset="0"/>
                <a:ea typeface="MS PGothic" charset="0"/>
              </a:rPr>
              <a:t>struct</a:t>
            </a:r>
            <a:r>
              <a:rPr lang="en-US" dirty="0">
                <a:latin typeface="Helvetica" charset="0"/>
                <a:ea typeface="MS PGothic" charset="0"/>
              </a:rPr>
              <a:t> </a:t>
            </a:r>
            <a:r>
              <a:rPr lang="en-US" dirty="0" err="1">
                <a:latin typeface="Helvetica" charset="0"/>
                <a:ea typeface="MS PGothic" charset="0"/>
              </a:rPr>
              <a:t>file_operations</a:t>
            </a:r>
            <a:r>
              <a:rPr lang="en-US" dirty="0">
                <a:latin typeface="Helvetica" charset="0"/>
                <a:ea typeface="MS PGothic" charset="0"/>
              </a:rPr>
              <a:t> in /</a:t>
            </a:r>
            <a:r>
              <a:rPr lang="en-US" dirty="0" err="1">
                <a:latin typeface="Helvetica" charset="0"/>
                <a:ea typeface="MS PGothic" charset="0"/>
              </a:rPr>
              <a:t>usr</a:t>
            </a:r>
            <a:r>
              <a:rPr lang="en-US" dirty="0">
                <a:latin typeface="Helvetica" charset="0"/>
                <a:ea typeface="MS PGothic" charset="0"/>
              </a:rPr>
              <a:t>/include/</a:t>
            </a:r>
            <a:r>
              <a:rPr lang="en-US" dirty="0" err="1">
                <a:latin typeface="Helvetica" charset="0"/>
                <a:ea typeface="MS PGothic" charset="0"/>
              </a:rPr>
              <a:t>linux</a:t>
            </a:r>
            <a:r>
              <a:rPr lang="en-US" dirty="0">
                <a:latin typeface="Helvetica" charset="0"/>
                <a:ea typeface="MS PGothic" charset="0"/>
              </a:rPr>
              <a:t>/</a:t>
            </a:r>
            <a:r>
              <a:rPr lang="en-US" dirty="0" err="1">
                <a:latin typeface="Helvetica" charset="0"/>
                <a:ea typeface="MS PGothic" charset="0"/>
              </a:rPr>
              <a:t>fs.h</a:t>
            </a:r>
            <a:r>
              <a:rPr lang="en-US" dirty="0">
                <a:latin typeface="Helvetica" charset="0"/>
                <a:ea typeface="MS PGothic" charset="0"/>
              </a:rPr>
              <a:t> </a:t>
            </a:r>
          </a:p>
          <a:p>
            <a:pPr lvl="2">
              <a:buFont typeface="Webdings" charset="0"/>
              <a:buNone/>
            </a:pPr>
            <a:r>
              <a:rPr lang="en-US" sz="1600" dirty="0">
                <a:latin typeface="Helvetica" charset="0"/>
                <a:ea typeface="MS PGothic" charset="0"/>
              </a:rPr>
              <a:t>        </a:t>
            </a:r>
            <a:r>
              <a:rPr lang="en-US" sz="1600" dirty="0" err="1">
                <a:latin typeface="Helvetica" charset="0"/>
                <a:ea typeface="MS PGothic" charset="0"/>
              </a:rPr>
              <a:t>int</a:t>
            </a:r>
            <a:r>
              <a:rPr lang="en-US" sz="1600" dirty="0">
                <a:latin typeface="Helvetica" charset="0"/>
                <a:ea typeface="MS PGothic" charset="0"/>
              </a:rPr>
              <a:t> open(. . .) — Open a file</a:t>
            </a:r>
          </a:p>
          <a:p>
            <a:pPr lvl="2">
              <a:buFont typeface="Webdings" charset="0"/>
              <a:buNone/>
            </a:pPr>
            <a:r>
              <a:rPr lang="en-US" sz="1600" dirty="0">
                <a:latin typeface="Helvetica" charset="0"/>
                <a:ea typeface="MS PGothic" charset="0"/>
              </a:rPr>
              <a:t>        </a:t>
            </a:r>
            <a:r>
              <a:rPr lang="en-US" sz="1600" dirty="0" err="1">
                <a:latin typeface="Helvetica" charset="0"/>
                <a:ea typeface="MS PGothic" charset="0"/>
              </a:rPr>
              <a:t>ssize</a:t>
            </a:r>
            <a:r>
              <a:rPr lang="en-US" sz="1600" dirty="0">
                <a:latin typeface="Helvetica" charset="0"/>
                <a:ea typeface="MS PGothic" charset="0"/>
              </a:rPr>
              <a:t> t read(. . .) — Read from a file</a:t>
            </a:r>
          </a:p>
          <a:p>
            <a:pPr lvl="2">
              <a:buFont typeface="Webdings" charset="0"/>
              <a:buNone/>
            </a:pPr>
            <a:r>
              <a:rPr lang="en-US" sz="1600" dirty="0">
                <a:latin typeface="Helvetica" charset="0"/>
                <a:ea typeface="MS PGothic" charset="0"/>
              </a:rPr>
              <a:t>        </a:t>
            </a:r>
            <a:r>
              <a:rPr lang="en-US" sz="1600" dirty="0" err="1">
                <a:latin typeface="Helvetica" charset="0"/>
                <a:ea typeface="MS PGothic" charset="0"/>
              </a:rPr>
              <a:t>ssize</a:t>
            </a:r>
            <a:r>
              <a:rPr lang="en-US" sz="1600" dirty="0">
                <a:latin typeface="Helvetica" charset="0"/>
                <a:ea typeface="MS PGothic" charset="0"/>
              </a:rPr>
              <a:t> t write(. . .) — Write to a file</a:t>
            </a:r>
          </a:p>
          <a:p>
            <a:pPr lvl="2">
              <a:buFont typeface="Webdings" charset="0"/>
              <a:buNone/>
            </a:pPr>
            <a:r>
              <a:rPr lang="en-US" sz="1600" dirty="0">
                <a:latin typeface="Helvetica" charset="0"/>
                <a:ea typeface="MS PGothic" charset="0"/>
              </a:rPr>
              <a:t>        </a:t>
            </a:r>
            <a:r>
              <a:rPr lang="en-US" sz="1600" dirty="0" err="1">
                <a:latin typeface="Helvetica" charset="0"/>
                <a:ea typeface="MS PGothic" charset="0"/>
              </a:rPr>
              <a:t>int</a:t>
            </a:r>
            <a:r>
              <a:rPr lang="en-US" sz="1600" dirty="0">
                <a:latin typeface="Helvetica" charset="0"/>
                <a:ea typeface="MS PGothic" charset="0"/>
              </a:rPr>
              <a:t> </a:t>
            </a:r>
            <a:r>
              <a:rPr lang="en-US" sz="1600" dirty="0" err="1">
                <a:latin typeface="Helvetica" charset="0"/>
                <a:ea typeface="MS PGothic" charset="0"/>
              </a:rPr>
              <a:t>mmap</a:t>
            </a:r>
            <a:r>
              <a:rPr lang="en-US" sz="1600" dirty="0">
                <a:latin typeface="Helvetica" charset="0"/>
                <a:ea typeface="MS PGothic" charset="0"/>
              </a:rPr>
              <a:t>(. . .) — Memory-map a file</a:t>
            </a:r>
          </a:p>
          <a:p>
            <a:pPr lvl="2">
              <a:buFont typeface="Webdings" charset="0"/>
              <a:buNone/>
            </a:pPr>
            <a:endParaRPr lang="en-US" sz="1600" dirty="0">
              <a:latin typeface="Helvetica" charset="0"/>
              <a:ea typeface="MS PGothic" charset="0"/>
            </a:endParaRPr>
          </a:p>
        </p:txBody>
      </p:sp>
      <p:sp>
        <p:nvSpPr>
          <p:cNvPr id="2" name="Date Placeholder 1"/>
          <p:cNvSpPr>
            <a:spLocks noGrp="1"/>
          </p:cNvSpPr>
          <p:nvPr>
            <p:ph type="dt" sz="half" idx="10"/>
          </p:nvPr>
        </p:nvSpPr>
        <p:spPr/>
        <p:txBody>
          <a:bodyPr/>
          <a:lstStyle/>
          <a:p>
            <a:fld id="{B4F3AA0E-3D72-BB4E-8B7B-B3BBBB173EF5}"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39</a:t>
            </a:fld>
            <a:endParaRPr lang="en-US"/>
          </a:p>
        </p:txBody>
      </p:sp>
    </p:spTree>
    <p:extLst>
      <p:ext uri="{BB962C8B-B14F-4D97-AF65-F5344CB8AC3E}">
        <p14:creationId xmlns:p14="http://schemas.microsoft.com/office/powerpoint/2010/main" val="32304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latin typeface="Garamond"/>
                <a:ea typeface="MS PGothic" charset="0"/>
                <a:cs typeface="Garamond"/>
              </a:rPr>
              <a:t>Review: Cryptography</a:t>
            </a:r>
            <a:endParaRPr lang="en-US" dirty="0">
              <a:latin typeface="Garamond"/>
              <a:ea typeface="MS PGothic" charset="0"/>
              <a:cs typeface="Garamond"/>
            </a:endParaRPr>
          </a:p>
        </p:txBody>
      </p:sp>
      <p:sp>
        <p:nvSpPr>
          <p:cNvPr id="29699" name="Content Placeholder 2"/>
          <p:cNvSpPr>
            <a:spLocks noGrp="1"/>
          </p:cNvSpPr>
          <p:nvPr>
            <p:ph idx="1"/>
          </p:nvPr>
        </p:nvSpPr>
        <p:spPr/>
        <p:txBody>
          <a:bodyPr>
            <a:normAutofit fontScale="92500" lnSpcReduction="10000"/>
          </a:bodyPr>
          <a:lstStyle/>
          <a:p>
            <a:r>
              <a:rPr lang="en-US" dirty="0">
                <a:latin typeface="Helvetica" charset="0"/>
                <a:ea typeface="MS PGothic" charset="0"/>
              </a:rPr>
              <a:t>Means to constrain potential senders (</a:t>
            </a:r>
            <a:r>
              <a:rPr lang="en-US" i="1" dirty="0">
                <a:latin typeface="Helvetica" charset="0"/>
                <a:ea typeface="MS PGothic" charset="0"/>
              </a:rPr>
              <a:t>sources</a:t>
            </a:r>
            <a:r>
              <a:rPr lang="en-US" dirty="0">
                <a:latin typeface="Helvetica" charset="0"/>
                <a:ea typeface="MS PGothic" charset="0"/>
              </a:rPr>
              <a:t>) and / or receivers (</a:t>
            </a:r>
            <a:r>
              <a:rPr lang="en-US" i="1" dirty="0">
                <a:latin typeface="Helvetica" charset="0"/>
                <a:ea typeface="MS PGothic" charset="0"/>
              </a:rPr>
              <a:t>destinations</a:t>
            </a:r>
            <a:r>
              <a:rPr lang="en-US" dirty="0">
                <a:latin typeface="Helvetica" charset="0"/>
                <a:ea typeface="MS PGothic" charset="0"/>
              </a:rPr>
              <a:t>) of </a:t>
            </a:r>
            <a:r>
              <a:rPr lang="en-US" i="1" dirty="0">
                <a:latin typeface="Helvetica" charset="0"/>
                <a:ea typeface="MS PGothic" charset="0"/>
              </a:rPr>
              <a:t>messages</a:t>
            </a:r>
          </a:p>
          <a:p>
            <a:pPr lvl="1"/>
            <a:r>
              <a:rPr lang="en-US" dirty="0">
                <a:latin typeface="Helvetica" charset="0"/>
                <a:ea typeface="MS PGothic" charset="0"/>
              </a:rPr>
              <a:t>Based on secrets (</a:t>
            </a:r>
            <a:r>
              <a:rPr lang="en-US" b="1" dirty="0">
                <a:solidFill>
                  <a:srgbClr val="3366FF"/>
                </a:solidFill>
                <a:latin typeface="Helvetica" charset="0"/>
                <a:ea typeface="MS PGothic" charset="0"/>
              </a:rPr>
              <a:t>keys</a:t>
            </a:r>
            <a:r>
              <a:rPr lang="en-US" dirty="0">
                <a:latin typeface="Helvetica" charset="0"/>
                <a:ea typeface="MS PGothic" charset="0"/>
              </a:rPr>
              <a:t>)</a:t>
            </a:r>
          </a:p>
          <a:p>
            <a:pPr lvl="1"/>
            <a:r>
              <a:rPr lang="en-US" dirty="0">
                <a:latin typeface="Helvetica" charset="0"/>
                <a:ea typeface="MS PGothic" charset="0"/>
              </a:rPr>
              <a:t>Enables</a:t>
            </a:r>
          </a:p>
          <a:p>
            <a:pPr lvl="2"/>
            <a:r>
              <a:rPr lang="en-US" dirty="0">
                <a:latin typeface="Helvetica" charset="0"/>
                <a:ea typeface="MS PGothic" charset="0"/>
              </a:rPr>
              <a:t>Confirmation of source</a:t>
            </a:r>
          </a:p>
          <a:p>
            <a:pPr lvl="2"/>
            <a:r>
              <a:rPr lang="en-US" dirty="0">
                <a:latin typeface="Helvetica" charset="0"/>
                <a:ea typeface="MS PGothic" charset="0"/>
              </a:rPr>
              <a:t>Receipt only by certain destination</a:t>
            </a:r>
          </a:p>
          <a:p>
            <a:pPr lvl="2"/>
            <a:r>
              <a:rPr lang="en-US" dirty="0">
                <a:latin typeface="Helvetica" charset="0"/>
                <a:ea typeface="MS PGothic" charset="0"/>
              </a:rPr>
              <a:t>Trust relationship between sender and </a:t>
            </a:r>
            <a:r>
              <a:rPr lang="en-US" dirty="0" smtClean="0">
                <a:latin typeface="Helvetica" charset="0"/>
                <a:ea typeface="MS PGothic" charset="0"/>
              </a:rPr>
              <a:t>receiver</a:t>
            </a:r>
          </a:p>
          <a:p>
            <a:r>
              <a:rPr lang="en-US" dirty="0" smtClean="0">
                <a:latin typeface="Helvetica" charset="0"/>
                <a:ea typeface="MS PGothic" charset="0"/>
              </a:rPr>
              <a:t>Sender encrypts data; receiver decrypts</a:t>
            </a:r>
          </a:p>
          <a:p>
            <a:r>
              <a:rPr lang="en-US" dirty="0" smtClean="0">
                <a:latin typeface="Helvetica" charset="0"/>
                <a:ea typeface="MS PGothic" charset="0"/>
              </a:rPr>
              <a:t>Cryptography can be symmetric (same key for decryption/encryption) or asymmetric (often public key for encryption; private key for decryption)</a:t>
            </a:r>
            <a:endParaRPr lang="en-US" dirty="0">
              <a:latin typeface="Helvetica" charset="0"/>
              <a:ea typeface="MS PGothic" charset="0"/>
            </a:endParaRPr>
          </a:p>
          <a:p>
            <a:pPr lvl="2"/>
            <a:endParaRPr lang="en-US" dirty="0">
              <a:latin typeface="Helvetica" charset="0"/>
              <a:ea typeface="MS PGothic" charset="0"/>
            </a:endParaRPr>
          </a:p>
          <a:p>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6FE56272-EA40-DB40-8133-6688BA6B52B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a:t>
            </a:fld>
            <a:endParaRPr lang="en-US"/>
          </a:p>
        </p:txBody>
      </p:sp>
    </p:spTree>
    <p:extLst>
      <p:ext uri="{BB962C8B-B14F-4D97-AF65-F5344CB8AC3E}">
        <p14:creationId xmlns:p14="http://schemas.microsoft.com/office/powerpoint/2010/main" val="129775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2800">
                <a:latin typeface="Arial" charset="0"/>
                <a:ea typeface="MS PGothic" charset="0"/>
              </a:rPr>
              <a:t>The Linux ext3 File System</a:t>
            </a:r>
          </a:p>
        </p:txBody>
      </p:sp>
      <p:sp>
        <p:nvSpPr>
          <p:cNvPr id="51203" name="Rectangle 3"/>
          <p:cNvSpPr>
            <a:spLocks noGrp="1" noChangeArrowheads="1"/>
          </p:cNvSpPr>
          <p:nvPr>
            <p:ph idx="1"/>
          </p:nvPr>
        </p:nvSpPr>
        <p:spPr>
          <a:noFill/>
        </p:spPr>
        <p:txBody>
          <a:bodyPr/>
          <a:lstStyle/>
          <a:p>
            <a:r>
              <a:rPr lang="en-US" b="1">
                <a:solidFill>
                  <a:srgbClr val="3366FF"/>
                </a:solidFill>
                <a:latin typeface="Helvetica" charset="0"/>
                <a:ea typeface="MS PGothic" charset="0"/>
              </a:rPr>
              <a:t>ext3</a:t>
            </a:r>
            <a:r>
              <a:rPr lang="en-US">
                <a:latin typeface="Helvetica" charset="0"/>
                <a:ea typeface="MS PGothic" charset="0"/>
              </a:rPr>
              <a:t> is standard on disk file system for Linux</a:t>
            </a:r>
          </a:p>
          <a:p>
            <a:pPr lvl="1"/>
            <a:r>
              <a:rPr lang="en-US">
                <a:latin typeface="Helvetica" charset="0"/>
                <a:ea typeface="MS PGothic" charset="0"/>
              </a:rPr>
              <a:t>Uses a mechanism similar to that of BSD Fast File System (FFS) for locating data blocks belonging to a specific file</a:t>
            </a:r>
          </a:p>
          <a:p>
            <a:pPr lvl="1"/>
            <a:r>
              <a:rPr lang="en-US">
                <a:latin typeface="Helvetica" charset="0"/>
                <a:ea typeface="MS PGothic" charset="0"/>
              </a:rPr>
              <a:t>Supersedes older </a:t>
            </a:r>
            <a:r>
              <a:rPr lang="en-US" b="1">
                <a:solidFill>
                  <a:srgbClr val="3366FF"/>
                </a:solidFill>
                <a:latin typeface="Helvetica" charset="0"/>
                <a:ea typeface="MS PGothic" charset="0"/>
              </a:rPr>
              <a:t>extfs</a:t>
            </a:r>
            <a:r>
              <a:rPr lang="en-US">
                <a:latin typeface="Helvetica" charset="0"/>
                <a:ea typeface="MS PGothic" charset="0"/>
              </a:rPr>
              <a:t>, </a:t>
            </a:r>
            <a:r>
              <a:rPr lang="en-US" b="1">
                <a:solidFill>
                  <a:srgbClr val="3366FF"/>
                </a:solidFill>
                <a:latin typeface="Helvetica" charset="0"/>
                <a:ea typeface="MS PGothic" charset="0"/>
              </a:rPr>
              <a:t>ext2</a:t>
            </a:r>
            <a:r>
              <a:rPr lang="en-US">
                <a:latin typeface="Helvetica" charset="0"/>
                <a:ea typeface="MS PGothic" charset="0"/>
              </a:rPr>
              <a:t> file systems</a:t>
            </a:r>
          </a:p>
          <a:p>
            <a:pPr lvl="1"/>
            <a:r>
              <a:rPr lang="en-US">
                <a:latin typeface="Helvetica" charset="0"/>
                <a:ea typeface="MS PGothic" charset="0"/>
              </a:rPr>
              <a:t>Work underway on ext4 adding features like extents</a:t>
            </a:r>
          </a:p>
          <a:p>
            <a:pPr lvl="1"/>
            <a:r>
              <a:rPr lang="en-US">
                <a:latin typeface="Helvetica" charset="0"/>
                <a:ea typeface="MS PGothic" charset="0"/>
              </a:rPr>
              <a:t>Of course, many other file system choices with Linux distros</a:t>
            </a:r>
          </a:p>
          <a:p>
            <a:pPr lvl="1"/>
            <a:endParaRPr lang="en-US" sz="1600">
              <a:latin typeface="Helvetica" charset="0"/>
              <a:ea typeface="MS PGothic" charset="0"/>
            </a:endParaRPr>
          </a:p>
          <a:p>
            <a:pPr lvl="1"/>
            <a:endParaRPr lang="en-US">
              <a:latin typeface="Helvetica" charset="0"/>
              <a:ea typeface="MS PGothic" charset="0"/>
            </a:endParaRPr>
          </a:p>
        </p:txBody>
      </p:sp>
      <p:sp>
        <p:nvSpPr>
          <p:cNvPr id="2" name="Date Placeholder 1"/>
          <p:cNvSpPr>
            <a:spLocks noGrp="1"/>
          </p:cNvSpPr>
          <p:nvPr>
            <p:ph type="dt" sz="half" idx="10"/>
          </p:nvPr>
        </p:nvSpPr>
        <p:spPr/>
        <p:txBody>
          <a:bodyPr/>
          <a:lstStyle/>
          <a:p>
            <a:fld id="{6C0B9CA3-5F2D-0249-934D-EF190BEECFA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40</a:t>
            </a:fld>
            <a:endParaRPr lang="en-US"/>
          </a:p>
        </p:txBody>
      </p:sp>
    </p:spTree>
    <p:extLst>
      <p:ext uri="{BB962C8B-B14F-4D97-AF65-F5344CB8AC3E}">
        <p14:creationId xmlns:p14="http://schemas.microsoft.com/office/powerpoint/2010/main" val="44444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The Linux ext3 File System (Cont.)</a:t>
            </a:r>
            <a:endParaRPr lang="en-US"/>
          </a:p>
        </p:txBody>
      </p:sp>
      <p:sp>
        <p:nvSpPr>
          <p:cNvPr id="52227" name="Rectangle 3"/>
          <p:cNvSpPr>
            <a:spLocks noGrp="1" noChangeArrowheads="1"/>
          </p:cNvSpPr>
          <p:nvPr>
            <p:ph idx="1"/>
          </p:nvPr>
        </p:nvSpPr>
        <p:spPr/>
        <p:txBody>
          <a:bodyPr>
            <a:normAutofit fontScale="85000" lnSpcReduction="10000"/>
          </a:bodyPr>
          <a:lstStyle/>
          <a:p>
            <a:r>
              <a:rPr lang="en-US" dirty="0" smtClean="0"/>
              <a:t>The main differences between ext2fs and FFS concern their disk allocation policies</a:t>
            </a:r>
          </a:p>
          <a:p>
            <a:pPr lvl="1"/>
            <a:r>
              <a:rPr lang="en-US" dirty="0" smtClean="0"/>
              <a:t>In </a:t>
            </a:r>
            <a:r>
              <a:rPr lang="en-US" dirty="0" err="1" smtClean="0"/>
              <a:t>ffs</a:t>
            </a:r>
            <a:r>
              <a:rPr lang="en-US" dirty="0" smtClean="0"/>
              <a:t>, the disk is allocated to files in blocks of 8Kb, with blocks being subdivided into fragments of 1Kb to store small files or partially filled blocks at the end of a file</a:t>
            </a:r>
          </a:p>
          <a:p>
            <a:pPr lvl="1"/>
            <a:r>
              <a:rPr lang="en-US" dirty="0" smtClean="0"/>
              <a:t>ext3 does not use fragments; it performs its allocations in smaller units  </a:t>
            </a:r>
          </a:p>
          <a:p>
            <a:pPr lvl="2"/>
            <a:r>
              <a:rPr lang="en-US" dirty="0" smtClean="0"/>
              <a:t>The default block size on ext3 varies as a function of total size of file system with support for 1, 2, 4 and 8 KB blocks </a:t>
            </a:r>
          </a:p>
          <a:p>
            <a:pPr lvl="1"/>
            <a:r>
              <a:rPr lang="en-US" dirty="0" smtClean="0"/>
              <a:t>ext3 uses cluster allocation policies designed to place logically adjacent blocks of a file into physically adjacent blocks on disk, so that it can submit an I/O request for several disk blocks as a single operation on a block group</a:t>
            </a:r>
          </a:p>
          <a:p>
            <a:pPr lvl="1"/>
            <a:r>
              <a:rPr lang="en-US" dirty="0" smtClean="0"/>
              <a:t>Maintains bit map of free blocks in a block group, searches for free byte to allocate at least 8 blocks at a time</a:t>
            </a:r>
          </a:p>
          <a:p>
            <a:pPr lvl="1"/>
            <a:endParaRPr lang="en-US" dirty="0" smtClean="0"/>
          </a:p>
          <a:p>
            <a:pPr lvl="1"/>
            <a:endParaRPr lang="en-US" dirty="0"/>
          </a:p>
        </p:txBody>
      </p:sp>
      <p:sp>
        <p:nvSpPr>
          <p:cNvPr id="4" name="Date Placeholder 3"/>
          <p:cNvSpPr>
            <a:spLocks noGrp="1"/>
          </p:cNvSpPr>
          <p:nvPr>
            <p:ph type="dt" sz="half" idx="10"/>
          </p:nvPr>
        </p:nvSpPr>
        <p:spPr/>
        <p:txBody>
          <a:bodyPr/>
          <a:lstStyle/>
          <a:p>
            <a:fld id="{219F07EB-75C3-3E4C-AFCB-1A9E1499A9B8}" type="datetime1">
              <a:rPr lang="en-US" smtClean="0"/>
              <a:t>4/24/2017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41</a:t>
            </a:fld>
            <a:endParaRPr lang="en-US"/>
          </a:p>
        </p:txBody>
      </p:sp>
    </p:spTree>
    <p:extLst>
      <p:ext uri="{BB962C8B-B14F-4D97-AF65-F5344CB8AC3E}">
        <p14:creationId xmlns:p14="http://schemas.microsoft.com/office/powerpoint/2010/main" val="2232845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atin typeface="Arial" charset="0"/>
                <a:ea typeface="MS PGothic" charset="0"/>
              </a:rPr>
              <a:t>Ext2fs Block-Allocation Policies</a:t>
            </a:r>
          </a:p>
        </p:txBody>
      </p:sp>
      <p:pic>
        <p:nvPicPr>
          <p:cNvPr id="53251" name="Picture 1" descr="18_0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1247775"/>
            <a:ext cx="5275263"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E20C46F-70DD-DC4C-80E6-8F01DA1BC9FA}"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42</a:t>
            </a:fld>
            <a:endParaRPr lang="en-US"/>
          </a:p>
        </p:txBody>
      </p:sp>
    </p:spTree>
    <p:extLst>
      <p:ext uri="{BB962C8B-B14F-4D97-AF65-F5344CB8AC3E}">
        <p14:creationId xmlns:p14="http://schemas.microsoft.com/office/powerpoint/2010/main" val="1944301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ea typeface="MS PGothic" charset="0"/>
              </a:rPr>
              <a:t>Journaling</a:t>
            </a:r>
          </a:p>
        </p:txBody>
      </p:sp>
      <p:sp>
        <p:nvSpPr>
          <p:cNvPr id="53251" name="Rectangle 3"/>
          <p:cNvSpPr>
            <a:spLocks noGrp="1" noChangeArrowheads="1"/>
          </p:cNvSpPr>
          <p:nvPr>
            <p:ph idx="1"/>
          </p:nvPr>
        </p:nvSpPr>
        <p:spPr/>
        <p:txBody>
          <a:bodyPr>
            <a:normAutofit fontScale="92500" lnSpcReduction="20000"/>
          </a:bodyPr>
          <a:lstStyle/>
          <a:p>
            <a:pPr>
              <a:defRPr/>
            </a:pPr>
            <a:r>
              <a:rPr lang="en-US" dirty="0" smtClean="0">
                <a:ea typeface="ＭＳ Ｐゴシック" charset="0"/>
                <a:cs typeface="ＭＳ Ｐゴシック" charset="0"/>
              </a:rPr>
              <a:t>ext3 implements </a:t>
            </a:r>
            <a:r>
              <a:rPr lang="en-US" b="1" dirty="0">
                <a:solidFill>
                  <a:srgbClr val="3366FF"/>
                </a:solidFill>
                <a:ea typeface="ＭＳ Ｐゴシック" charset="0"/>
                <a:cs typeface="ＭＳ Ｐゴシック" charset="0"/>
              </a:rPr>
              <a:t>journaling</a:t>
            </a:r>
            <a:r>
              <a:rPr lang="en-US" dirty="0" smtClean="0">
                <a:ea typeface="ＭＳ Ｐゴシック" charset="0"/>
                <a:cs typeface="ＭＳ Ｐゴシック" charset="0"/>
              </a:rPr>
              <a:t>, with file system updates first written to a log file in the form of </a:t>
            </a:r>
            <a:r>
              <a:rPr lang="en-US" b="1" dirty="0">
                <a:solidFill>
                  <a:srgbClr val="3366FF"/>
                </a:solidFill>
                <a:ea typeface="ＭＳ Ｐゴシック" charset="0"/>
                <a:cs typeface="ＭＳ Ｐゴシック" charset="0"/>
              </a:rPr>
              <a:t>transactions</a:t>
            </a:r>
          </a:p>
          <a:p>
            <a:pPr lvl="1">
              <a:defRPr/>
            </a:pPr>
            <a:r>
              <a:rPr lang="en-US" dirty="0" smtClean="0">
                <a:ea typeface="ＭＳ Ｐゴシック" charset="0"/>
                <a:cs typeface="ＭＳ Ｐゴシック" charset="0"/>
              </a:rPr>
              <a:t>Once in log file, considered committed</a:t>
            </a:r>
          </a:p>
          <a:p>
            <a:pPr lvl="1">
              <a:defRPr/>
            </a:pPr>
            <a:r>
              <a:rPr lang="en-US" dirty="0" smtClean="0">
                <a:ea typeface="ＭＳ Ｐゴシック" charset="0"/>
                <a:cs typeface="ＭＳ Ｐゴシック" charset="0"/>
              </a:rPr>
              <a:t>Over time, log file transactions replayed over file system to put changes in place</a:t>
            </a:r>
            <a:endParaRPr lang="en-US" dirty="0">
              <a:ea typeface="ＭＳ Ｐゴシック" charset="0"/>
              <a:cs typeface="ＭＳ Ｐゴシック" charset="0"/>
            </a:endParaRPr>
          </a:p>
          <a:p>
            <a:pPr>
              <a:defRPr/>
            </a:pPr>
            <a:r>
              <a:rPr lang="en-US" dirty="0" smtClean="0">
                <a:ea typeface="ＭＳ Ｐゴシック" charset="0"/>
                <a:cs typeface="ＭＳ Ｐゴシック" charset="0"/>
              </a:rPr>
              <a:t>On system crash, some transactions might be in journal but not yet placed into file system</a:t>
            </a:r>
          </a:p>
          <a:p>
            <a:pPr lvl="1">
              <a:defRPr/>
            </a:pPr>
            <a:r>
              <a:rPr lang="en-US" dirty="0" smtClean="0">
                <a:ea typeface="ＭＳ Ｐゴシック" charset="0"/>
                <a:cs typeface="ＭＳ Ｐゴシック" charset="0"/>
              </a:rPr>
              <a:t>Must be completed once system recovers</a:t>
            </a:r>
          </a:p>
          <a:p>
            <a:pPr lvl="1">
              <a:defRPr/>
            </a:pPr>
            <a:r>
              <a:rPr lang="en-US" dirty="0" smtClean="0">
                <a:ea typeface="ＭＳ Ｐゴシック" charset="0"/>
                <a:cs typeface="ＭＳ Ｐゴシック" charset="0"/>
              </a:rPr>
              <a:t>No other consistency checking is needed after a crash (much faster than older methods)</a:t>
            </a:r>
            <a:endParaRPr lang="en-US" dirty="0">
              <a:ea typeface="ＭＳ Ｐゴシック" charset="0"/>
              <a:cs typeface="ＭＳ Ｐゴシック" charset="0"/>
            </a:endParaRPr>
          </a:p>
          <a:p>
            <a:pPr>
              <a:defRPr/>
            </a:pPr>
            <a:r>
              <a:rPr lang="en-US" dirty="0" smtClean="0">
                <a:ea typeface="ＭＳ Ｐゴシック" charset="0"/>
                <a:cs typeface="ＭＳ Ｐゴシック" charset="0"/>
              </a:rPr>
              <a:t>Improves write performance on hard disks by turning random I/O into sequential I/O</a:t>
            </a:r>
            <a:endParaRPr lang="en-US" dirty="0">
              <a:ea typeface="ＭＳ Ｐゴシック" charset="0"/>
              <a:cs typeface="ＭＳ Ｐゴシック" charset="0"/>
            </a:endParaRPr>
          </a:p>
          <a:p>
            <a:pPr marL="0" indent="0">
              <a:buFont typeface="Monotype Sorts" pitchFamily="-84" charset="2"/>
              <a:buNone/>
              <a:defRPr/>
            </a:pPr>
            <a:endParaRPr lang="en-US" dirty="0">
              <a:ea typeface="ＭＳ Ｐゴシック" charset="0"/>
              <a:cs typeface="ＭＳ Ｐゴシック" charset="0"/>
            </a:endParaRPr>
          </a:p>
        </p:txBody>
      </p:sp>
      <p:sp>
        <p:nvSpPr>
          <p:cNvPr id="2" name="Date Placeholder 1"/>
          <p:cNvSpPr>
            <a:spLocks noGrp="1"/>
          </p:cNvSpPr>
          <p:nvPr>
            <p:ph type="dt" sz="half" idx="10"/>
          </p:nvPr>
        </p:nvSpPr>
        <p:spPr/>
        <p:txBody>
          <a:bodyPr/>
          <a:lstStyle/>
          <a:p>
            <a:fld id="{E96F72C3-1540-DF4E-9A64-26A1C11855B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43</a:t>
            </a:fld>
            <a:endParaRPr lang="en-US"/>
          </a:p>
        </p:txBody>
      </p:sp>
    </p:spTree>
    <p:extLst>
      <p:ext uri="{BB962C8B-B14F-4D97-AF65-F5344CB8AC3E}">
        <p14:creationId xmlns:p14="http://schemas.microsoft.com/office/powerpoint/2010/main" val="3111846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ea typeface="MS PGothic" charset="0"/>
              </a:rPr>
              <a:t>The Linux Proc File System</a:t>
            </a:r>
          </a:p>
        </p:txBody>
      </p:sp>
      <p:sp>
        <p:nvSpPr>
          <p:cNvPr id="55299" name="Rectangle 3"/>
          <p:cNvSpPr>
            <a:spLocks noGrp="1" noChangeArrowheads="1"/>
          </p:cNvSpPr>
          <p:nvPr>
            <p:ph idx="1"/>
          </p:nvPr>
        </p:nvSpPr>
        <p:spPr/>
        <p:txBody>
          <a:bodyPr>
            <a:normAutofit fontScale="85000" lnSpcReduction="10000"/>
          </a:bodyPr>
          <a:lstStyle/>
          <a:p>
            <a:r>
              <a:rPr lang="en-US" dirty="0">
                <a:latin typeface="Helvetica" charset="0"/>
                <a:ea typeface="MS PGothic" charset="0"/>
              </a:rPr>
              <a:t>The </a:t>
            </a:r>
            <a:r>
              <a:rPr lang="en-US" b="1" dirty="0" err="1">
                <a:solidFill>
                  <a:srgbClr val="3366FF"/>
                </a:solidFill>
                <a:latin typeface="Helvetica" charset="0"/>
                <a:ea typeface="MS PGothic" charset="0"/>
              </a:rPr>
              <a:t>proc</a:t>
            </a:r>
            <a:r>
              <a:rPr lang="en-US" b="1" dirty="0">
                <a:solidFill>
                  <a:srgbClr val="3366FF"/>
                </a:solidFill>
                <a:latin typeface="Helvetica" charset="0"/>
                <a:ea typeface="MS PGothic" charset="0"/>
              </a:rPr>
              <a:t> file system</a:t>
            </a:r>
            <a:r>
              <a:rPr lang="en-US" dirty="0">
                <a:solidFill>
                  <a:srgbClr val="3366FF"/>
                </a:solidFill>
                <a:latin typeface="Helvetica" charset="0"/>
                <a:ea typeface="MS PGothic" charset="0"/>
              </a:rPr>
              <a:t> </a:t>
            </a:r>
            <a:r>
              <a:rPr lang="en-US" dirty="0">
                <a:latin typeface="Helvetica" charset="0"/>
                <a:ea typeface="MS PGothic" charset="0"/>
              </a:rPr>
              <a:t>does not store data, rather, its contents are computed on demand according to user file I/O requests</a:t>
            </a:r>
          </a:p>
          <a:p>
            <a:r>
              <a:rPr lang="en-US" b="1" dirty="0" err="1">
                <a:latin typeface="Helvetica" charset="0"/>
                <a:ea typeface="MS PGothic" charset="0"/>
              </a:rPr>
              <a:t>proc</a:t>
            </a:r>
            <a:r>
              <a:rPr lang="en-US" dirty="0">
                <a:latin typeface="Helvetica" charset="0"/>
                <a:ea typeface="MS PGothic" charset="0"/>
              </a:rPr>
              <a:t> must implement a directory structure, and the file contents within; it must then define a unique and persistent </a:t>
            </a:r>
            <a:r>
              <a:rPr lang="en-US" dirty="0" err="1">
                <a:latin typeface="Helvetica" charset="0"/>
                <a:ea typeface="MS PGothic" charset="0"/>
              </a:rPr>
              <a:t>inode</a:t>
            </a:r>
            <a:r>
              <a:rPr lang="en-US" dirty="0">
                <a:latin typeface="Helvetica" charset="0"/>
                <a:ea typeface="MS PGothic" charset="0"/>
              </a:rPr>
              <a:t> number for each directory and files it contains</a:t>
            </a:r>
          </a:p>
          <a:p>
            <a:pPr lvl="1"/>
            <a:r>
              <a:rPr lang="en-US" dirty="0">
                <a:latin typeface="Helvetica" charset="0"/>
                <a:ea typeface="MS PGothic" charset="0"/>
              </a:rPr>
              <a:t>It uses this </a:t>
            </a:r>
            <a:r>
              <a:rPr lang="en-US" dirty="0" err="1">
                <a:latin typeface="Helvetica" charset="0"/>
                <a:ea typeface="MS PGothic" charset="0"/>
              </a:rPr>
              <a:t>inode</a:t>
            </a:r>
            <a:r>
              <a:rPr lang="en-US" dirty="0">
                <a:latin typeface="Helvetica" charset="0"/>
                <a:ea typeface="MS PGothic" charset="0"/>
              </a:rPr>
              <a:t> number to identify just what operation is required when a user tries to read from a particular file </a:t>
            </a:r>
            <a:r>
              <a:rPr lang="en-US" dirty="0" err="1">
                <a:latin typeface="Helvetica" charset="0"/>
                <a:ea typeface="MS PGothic" charset="0"/>
              </a:rPr>
              <a:t>inode</a:t>
            </a:r>
            <a:r>
              <a:rPr lang="en-US" dirty="0">
                <a:latin typeface="Helvetica" charset="0"/>
                <a:ea typeface="MS PGothic" charset="0"/>
              </a:rPr>
              <a:t> or perform a lookup in a particular directory </a:t>
            </a:r>
            <a:r>
              <a:rPr lang="en-US" dirty="0" err="1">
                <a:latin typeface="Helvetica" charset="0"/>
                <a:ea typeface="MS PGothic" charset="0"/>
              </a:rPr>
              <a:t>inode</a:t>
            </a:r>
            <a:endParaRPr lang="en-US" dirty="0">
              <a:latin typeface="Helvetica" charset="0"/>
              <a:ea typeface="MS PGothic" charset="0"/>
            </a:endParaRPr>
          </a:p>
          <a:p>
            <a:pPr lvl="1"/>
            <a:r>
              <a:rPr lang="en-US" dirty="0">
                <a:latin typeface="Helvetica" charset="0"/>
                <a:ea typeface="MS PGothic" charset="0"/>
              </a:rPr>
              <a:t>When data is read from one of these files, </a:t>
            </a:r>
            <a:r>
              <a:rPr lang="en-US" b="1" dirty="0" err="1">
                <a:latin typeface="Helvetica" charset="0"/>
                <a:ea typeface="MS PGothic" charset="0"/>
              </a:rPr>
              <a:t>proc</a:t>
            </a:r>
            <a:r>
              <a:rPr lang="en-US" dirty="0">
                <a:latin typeface="Helvetica" charset="0"/>
                <a:ea typeface="MS PGothic" charset="0"/>
              </a:rPr>
              <a:t> collects the appropriate information, formats it into text form and places it into the requesting process</a:t>
            </a:r>
            <a:r>
              <a:rPr lang="ja-JP" altLang="en-US" dirty="0">
                <a:latin typeface="Helvetica" charset="0"/>
                <a:ea typeface="MS PGothic" charset="0"/>
              </a:rPr>
              <a:t>’</a:t>
            </a:r>
            <a:r>
              <a:rPr lang="en-US" altLang="ja-JP" dirty="0">
                <a:latin typeface="Helvetica" charset="0"/>
                <a:ea typeface="MS PGothic" charset="0"/>
              </a:rPr>
              <a:t>s read buffer</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D3113C19-F5F7-3C4D-BD72-6D6A2E576245}"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44</a:t>
            </a:fld>
            <a:endParaRPr lang="en-US"/>
          </a:p>
        </p:txBody>
      </p:sp>
    </p:spTree>
    <p:extLst>
      <p:ext uri="{BB962C8B-B14F-4D97-AF65-F5344CB8AC3E}">
        <p14:creationId xmlns:p14="http://schemas.microsoft.com/office/powerpoint/2010/main" val="3666268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atin typeface="Arial" charset="0"/>
                <a:ea typeface="MS PGothic" charset="0"/>
              </a:rPr>
              <a:t>Input and Output</a:t>
            </a:r>
          </a:p>
        </p:txBody>
      </p:sp>
      <p:sp>
        <p:nvSpPr>
          <p:cNvPr id="56323"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The Linux device-oriented file system accesses disk storage through two caches:</a:t>
            </a:r>
          </a:p>
          <a:p>
            <a:pPr lvl="1"/>
            <a:r>
              <a:rPr lang="en-US" dirty="0">
                <a:latin typeface="Helvetica" charset="0"/>
                <a:ea typeface="MS PGothic" charset="0"/>
              </a:rPr>
              <a:t>Data is cached in the page cache, which is unified with the virtual memory system</a:t>
            </a:r>
          </a:p>
          <a:p>
            <a:pPr lvl="1"/>
            <a:r>
              <a:rPr lang="en-US" dirty="0">
                <a:latin typeface="Helvetica" charset="0"/>
                <a:ea typeface="MS PGothic" charset="0"/>
              </a:rPr>
              <a:t>Metadata is cached in the buffer cache, a separate cache indexed by the physical disk block</a:t>
            </a:r>
          </a:p>
          <a:p>
            <a:r>
              <a:rPr lang="en-US" dirty="0">
                <a:latin typeface="Helvetica" charset="0"/>
                <a:ea typeface="MS PGothic" charset="0"/>
              </a:rPr>
              <a:t>Linux splits all devices into three classes:</a:t>
            </a:r>
          </a:p>
          <a:p>
            <a:pPr lvl="1"/>
            <a:r>
              <a:rPr lang="en-US" b="1" dirty="0">
                <a:solidFill>
                  <a:srgbClr val="3366FF"/>
                </a:solidFill>
                <a:latin typeface="Helvetica" charset="0"/>
                <a:ea typeface="MS PGothic" charset="0"/>
              </a:rPr>
              <a:t>block devices </a:t>
            </a:r>
            <a:r>
              <a:rPr lang="en-US" dirty="0">
                <a:latin typeface="Helvetica" charset="0"/>
                <a:ea typeface="MS PGothic" charset="0"/>
              </a:rPr>
              <a:t>allow random access to completely independent, fixed size blocks of data</a:t>
            </a:r>
          </a:p>
          <a:p>
            <a:pPr lvl="1"/>
            <a:r>
              <a:rPr lang="en-US" b="1" dirty="0">
                <a:solidFill>
                  <a:srgbClr val="3366FF"/>
                </a:solidFill>
                <a:latin typeface="Helvetica" charset="0"/>
                <a:ea typeface="MS PGothic" charset="0"/>
              </a:rPr>
              <a:t>character devices </a:t>
            </a:r>
            <a:r>
              <a:rPr lang="en-US" dirty="0">
                <a:latin typeface="Helvetica" charset="0"/>
                <a:ea typeface="MS PGothic" charset="0"/>
              </a:rPr>
              <a:t>include most other devices; they don</a:t>
            </a:r>
            <a:r>
              <a:rPr lang="ja-JP" altLang="en-US" dirty="0">
                <a:latin typeface="Helvetica" charset="0"/>
                <a:ea typeface="MS PGothic" charset="0"/>
              </a:rPr>
              <a:t>’</a:t>
            </a:r>
            <a:r>
              <a:rPr lang="en-US" altLang="ja-JP" dirty="0">
                <a:latin typeface="Helvetica" charset="0"/>
                <a:ea typeface="MS PGothic" charset="0"/>
              </a:rPr>
              <a:t>t need to support the functionality of regular files</a:t>
            </a:r>
          </a:p>
          <a:p>
            <a:pPr lvl="1"/>
            <a:r>
              <a:rPr lang="en-US" b="1" dirty="0">
                <a:solidFill>
                  <a:srgbClr val="3366FF"/>
                </a:solidFill>
                <a:latin typeface="Helvetica" charset="0"/>
                <a:ea typeface="MS PGothic" charset="0"/>
              </a:rPr>
              <a:t>network devices </a:t>
            </a:r>
            <a:r>
              <a:rPr lang="en-US" dirty="0">
                <a:latin typeface="Helvetica" charset="0"/>
                <a:ea typeface="MS PGothic" charset="0"/>
              </a:rPr>
              <a:t>are interfaced via the kernel</a:t>
            </a:r>
            <a:r>
              <a:rPr lang="ja-JP" altLang="en-US" dirty="0">
                <a:latin typeface="Helvetica" charset="0"/>
                <a:ea typeface="MS PGothic" charset="0"/>
              </a:rPr>
              <a:t>’</a:t>
            </a:r>
            <a:r>
              <a:rPr lang="en-US" altLang="ja-JP" dirty="0">
                <a:latin typeface="Helvetica" charset="0"/>
                <a:ea typeface="MS PGothic" charset="0"/>
              </a:rPr>
              <a:t>s networking subsystem</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1E9FC4D6-F577-444A-B3A7-78D5D44F6938}"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45</a:t>
            </a:fld>
            <a:endParaRPr lang="en-US"/>
          </a:p>
        </p:txBody>
      </p:sp>
    </p:spTree>
    <p:extLst>
      <p:ext uri="{BB962C8B-B14F-4D97-AF65-F5344CB8AC3E}">
        <p14:creationId xmlns:p14="http://schemas.microsoft.com/office/powerpoint/2010/main" val="1522830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atin typeface="Arial" charset="0"/>
                <a:ea typeface="MS PGothic" charset="0"/>
              </a:rPr>
              <a:t>Block Devices</a:t>
            </a:r>
          </a:p>
        </p:txBody>
      </p:sp>
      <p:sp>
        <p:nvSpPr>
          <p:cNvPr id="57347" name="Rectangle 3"/>
          <p:cNvSpPr>
            <a:spLocks noGrp="1" noChangeArrowheads="1"/>
          </p:cNvSpPr>
          <p:nvPr>
            <p:ph idx="1"/>
          </p:nvPr>
        </p:nvSpPr>
        <p:spPr/>
        <p:txBody>
          <a:bodyPr>
            <a:normAutofit fontScale="77500" lnSpcReduction="20000"/>
          </a:bodyPr>
          <a:lstStyle/>
          <a:p>
            <a:r>
              <a:rPr lang="en-US" dirty="0">
                <a:latin typeface="Helvetica" charset="0"/>
                <a:ea typeface="MS PGothic" charset="0"/>
              </a:rPr>
              <a:t>Provide the main interface to all disk devices in a system</a:t>
            </a:r>
          </a:p>
          <a:p>
            <a:r>
              <a:rPr lang="en-US" dirty="0">
                <a:latin typeface="Helvetica" charset="0"/>
                <a:ea typeface="MS PGothic" charset="0"/>
              </a:rPr>
              <a:t>The block buffer cache serves two main purposes:</a:t>
            </a:r>
          </a:p>
          <a:p>
            <a:pPr lvl="1"/>
            <a:r>
              <a:rPr lang="en-US" dirty="0">
                <a:latin typeface="Helvetica" charset="0"/>
                <a:ea typeface="MS PGothic" charset="0"/>
              </a:rPr>
              <a:t>it acts as a pool of buffers for active I/O</a:t>
            </a:r>
          </a:p>
          <a:p>
            <a:pPr lvl="1"/>
            <a:r>
              <a:rPr lang="en-US" dirty="0">
                <a:latin typeface="Helvetica" charset="0"/>
                <a:ea typeface="MS PGothic" charset="0"/>
              </a:rPr>
              <a:t>it serves as a cache for completed I/O</a:t>
            </a:r>
          </a:p>
          <a:p>
            <a:r>
              <a:rPr lang="en-US" dirty="0">
                <a:latin typeface="Helvetica" charset="0"/>
                <a:ea typeface="MS PGothic" charset="0"/>
              </a:rPr>
              <a:t>The </a:t>
            </a:r>
            <a:r>
              <a:rPr lang="en-US" b="1" dirty="0">
                <a:solidFill>
                  <a:srgbClr val="3366FF"/>
                </a:solidFill>
                <a:latin typeface="Helvetica" charset="0"/>
                <a:ea typeface="MS PGothic" charset="0"/>
              </a:rPr>
              <a:t>request manager </a:t>
            </a:r>
            <a:r>
              <a:rPr lang="en-US" dirty="0">
                <a:latin typeface="Helvetica" charset="0"/>
                <a:ea typeface="MS PGothic" charset="0"/>
              </a:rPr>
              <a:t>manages the reading and writing of buffer contents to and from a block device driver</a:t>
            </a:r>
          </a:p>
          <a:p>
            <a:r>
              <a:rPr lang="en-US" dirty="0">
                <a:latin typeface="Helvetica" charset="0"/>
                <a:ea typeface="MS PGothic" charset="0"/>
              </a:rPr>
              <a:t>Kernel 2.6 introduced </a:t>
            </a:r>
            <a:r>
              <a:rPr lang="en-US" b="1" dirty="0">
                <a:solidFill>
                  <a:srgbClr val="3366FF"/>
                </a:solidFill>
                <a:latin typeface="Helvetica" charset="0"/>
                <a:ea typeface="MS PGothic" charset="0"/>
              </a:rPr>
              <a:t>Completely Fair </a:t>
            </a:r>
            <a:r>
              <a:rPr lang="en-US" b="1" dirty="0" err="1">
                <a:solidFill>
                  <a:srgbClr val="3366FF"/>
                </a:solidFill>
                <a:latin typeface="Helvetica" charset="0"/>
                <a:ea typeface="MS PGothic" charset="0"/>
              </a:rPr>
              <a:t>Queueing</a:t>
            </a:r>
            <a:r>
              <a:rPr lang="en-US" b="1" dirty="0">
                <a:solidFill>
                  <a:srgbClr val="3366FF"/>
                </a:solidFill>
                <a:latin typeface="Helvetica" charset="0"/>
                <a:ea typeface="MS PGothic" charset="0"/>
              </a:rPr>
              <a:t> </a:t>
            </a:r>
            <a:r>
              <a:rPr lang="en-US" dirty="0">
                <a:latin typeface="Helvetica" charset="0"/>
                <a:ea typeface="MS PGothic" charset="0"/>
              </a:rPr>
              <a:t>(</a:t>
            </a:r>
            <a:r>
              <a:rPr lang="en-US" b="1" dirty="0">
                <a:solidFill>
                  <a:srgbClr val="3366FF"/>
                </a:solidFill>
                <a:latin typeface="Helvetica" charset="0"/>
                <a:ea typeface="MS PGothic" charset="0"/>
              </a:rPr>
              <a:t>CFQ</a:t>
            </a:r>
            <a:r>
              <a:rPr lang="en-US" dirty="0">
                <a:latin typeface="Helvetica" charset="0"/>
                <a:ea typeface="MS PGothic" charset="0"/>
              </a:rPr>
              <a:t>)</a:t>
            </a:r>
          </a:p>
          <a:p>
            <a:pPr lvl="1"/>
            <a:r>
              <a:rPr lang="en-US" dirty="0">
                <a:latin typeface="Helvetica" charset="0"/>
                <a:ea typeface="MS PGothic" charset="0"/>
              </a:rPr>
              <a:t>Now the default scheduler</a:t>
            </a:r>
          </a:p>
          <a:p>
            <a:pPr lvl="1"/>
            <a:r>
              <a:rPr lang="en-US" dirty="0">
                <a:latin typeface="Helvetica" charset="0"/>
                <a:ea typeface="MS PGothic" charset="0"/>
              </a:rPr>
              <a:t>Fundamentally different from elevator algorithms</a:t>
            </a:r>
          </a:p>
          <a:p>
            <a:pPr lvl="1"/>
            <a:r>
              <a:rPr lang="en-US" dirty="0">
                <a:latin typeface="Helvetica" charset="0"/>
                <a:ea typeface="MS PGothic" charset="0"/>
              </a:rPr>
              <a:t>Maintains set of lists, one for each process by default</a:t>
            </a:r>
          </a:p>
          <a:p>
            <a:pPr lvl="1"/>
            <a:r>
              <a:rPr lang="en-US" dirty="0">
                <a:latin typeface="Helvetica" charset="0"/>
                <a:ea typeface="MS PGothic" charset="0"/>
              </a:rPr>
              <a:t>Uses C-SCAN algorithm, with round robin between all outstanding I/O from all processes</a:t>
            </a:r>
          </a:p>
          <a:p>
            <a:pPr lvl="1"/>
            <a:r>
              <a:rPr lang="en-US" dirty="0">
                <a:latin typeface="Helvetica" charset="0"/>
                <a:ea typeface="MS PGothic" charset="0"/>
              </a:rPr>
              <a:t>Four blocks from each process put on at once</a:t>
            </a:r>
          </a:p>
        </p:txBody>
      </p:sp>
      <p:sp>
        <p:nvSpPr>
          <p:cNvPr id="2" name="Date Placeholder 1"/>
          <p:cNvSpPr>
            <a:spLocks noGrp="1"/>
          </p:cNvSpPr>
          <p:nvPr>
            <p:ph type="dt" sz="half" idx="10"/>
          </p:nvPr>
        </p:nvSpPr>
        <p:spPr/>
        <p:txBody>
          <a:bodyPr/>
          <a:lstStyle/>
          <a:p>
            <a:fld id="{4EF16CCA-63C8-6149-94A1-6E4002554BB7}"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46</a:t>
            </a:fld>
            <a:endParaRPr lang="en-US"/>
          </a:p>
        </p:txBody>
      </p:sp>
    </p:spTree>
    <p:extLst>
      <p:ext uri="{BB962C8B-B14F-4D97-AF65-F5344CB8AC3E}">
        <p14:creationId xmlns:p14="http://schemas.microsoft.com/office/powerpoint/2010/main" val="1668790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p:txBody>
          <a:bodyPr/>
          <a:lstStyle/>
          <a:p>
            <a:pPr eaLnBrk="1" hangingPunct="1"/>
            <a:r>
              <a:rPr lang="en-US">
                <a:latin typeface="Arial" charset="0"/>
                <a:ea typeface="MS PGothic" charset="0"/>
              </a:rPr>
              <a:t>Device-Driver Block Structure</a:t>
            </a:r>
          </a:p>
        </p:txBody>
      </p:sp>
      <p:pic>
        <p:nvPicPr>
          <p:cNvPr id="58371" name="Picture 1" descr="18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9888" y="1333500"/>
            <a:ext cx="6100762"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36BB68C-0854-4846-96DD-6AA6AB28272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47</a:t>
            </a:fld>
            <a:endParaRPr lang="en-US"/>
          </a:p>
        </p:txBody>
      </p:sp>
    </p:spTree>
    <p:extLst>
      <p:ext uri="{BB962C8B-B14F-4D97-AF65-F5344CB8AC3E}">
        <p14:creationId xmlns:p14="http://schemas.microsoft.com/office/powerpoint/2010/main" val="4018839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ea typeface="MS PGothic" charset="0"/>
              </a:rPr>
              <a:t>Character Devices</a:t>
            </a:r>
          </a:p>
        </p:txBody>
      </p:sp>
      <p:sp>
        <p:nvSpPr>
          <p:cNvPr id="59395"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A device driver which does not offer random access to fixed blocks of data</a:t>
            </a:r>
          </a:p>
          <a:p>
            <a:r>
              <a:rPr lang="en-US" dirty="0">
                <a:latin typeface="Helvetica" charset="0"/>
                <a:ea typeface="MS PGothic" charset="0"/>
              </a:rPr>
              <a:t>A character device driver must register a set of functions which implement the driver</a:t>
            </a:r>
            <a:r>
              <a:rPr lang="ja-JP" altLang="en-US" dirty="0">
                <a:latin typeface="Helvetica" charset="0"/>
                <a:ea typeface="MS PGothic" charset="0"/>
              </a:rPr>
              <a:t>’</a:t>
            </a:r>
            <a:r>
              <a:rPr lang="en-US" altLang="ja-JP" dirty="0">
                <a:latin typeface="Helvetica" charset="0"/>
                <a:ea typeface="MS PGothic" charset="0"/>
              </a:rPr>
              <a:t>s various file I/O operations</a:t>
            </a:r>
            <a:endParaRPr lang="en-US" dirty="0">
              <a:latin typeface="Helvetica" charset="0"/>
              <a:ea typeface="MS PGothic" charset="0"/>
            </a:endParaRPr>
          </a:p>
          <a:p>
            <a:r>
              <a:rPr lang="en-US" dirty="0">
                <a:latin typeface="Helvetica" charset="0"/>
                <a:ea typeface="MS PGothic" charset="0"/>
              </a:rPr>
              <a:t>The kernel performs almost no preprocessing of a file read or write request to a character device, but simply passes on the request to the device</a:t>
            </a:r>
          </a:p>
          <a:p>
            <a:r>
              <a:rPr lang="en-US" dirty="0">
                <a:latin typeface="Helvetica" charset="0"/>
                <a:ea typeface="MS PGothic" charset="0"/>
              </a:rPr>
              <a:t>The main exception to this rule is the special subset of character device drivers which implement terminal devices, for which the kernel maintains a standard interface</a:t>
            </a:r>
          </a:p>
          <a:p>
            <a:endParaRPr lang="en-US" dirty="0">
              <a:latin typeface="Helvetica" charset="0"/>
              <a:ea typeface="MS PGothic" charset="0"/>
            </a:endParaRPr>
          </a:p>
          <a:p>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09D04A8E-3082-8E4B-9A8B-C5AE6CA10DF4}"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48</a:t>
            </a:fld>
            <a:endParaRPr lang="en-US"/>
          </a:p>
        </p:txBody>
      </p:sp>
    </p:spTree>
    <p:extLst>
      <p:ext uri="{BB962C8B-B14F-4D97-AF65-F5344CB8AC3E}">
        <p14:creationId xmlns:p14="http://schemas.microsoft.com/office/powerpoint/2010/main" val="467646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atin typeface="Arial" charset="0"/>
                <a:ea typeface="MS PGothic" charset="0"/>
              </a:rPr>
              <a:t>Character Devices (Cont.)</a:t>
            </a:r>
          </a:p>
        </p:txBody>
      </p:sp>
      <p:sp>
        <p:nvSpPr>
          <p:cNvPr id="60419" name="Rectangle 3"/>
          <p:cNvSpPr>
            <a:spLocks noGrp="1" noChangeArrowheads="1"/>
          </p:cNvSpPr>
          <p:nvPr>
            <p:ph idx="1"/>
          </p:nvPr>
        </p:nvSpPr>
        <p:spPr/>
        <p:txBody>
          <a:bodyPr>
            <a:normAutofit fontScale="92500" lnSpcReduction="20000"/>
          </a:bodyPr>
          <a:lstStyle/>
          <a:p>
            <a:r>
              <a:rPr lang="en-US" b="1" dirty="0">
                <a:solidFill>
                  <a:srgbClr val="3366FF"/>
                </a:solidFill>
                <a:latin typeface="Helvetica" charset="0"/>
                <a:ea typeface="MS PGothic" charset="0"/>
              </a:rPr>
              <a:t>Line discipline </a:t>
            </a:r>
            <a:r>
              <a:rPr lang="en-US" dirty="0">
                <a:latin typeface="Helvetica" charset="0"/>
                <a:ea typeface="MS PGothic" charset="0"/>
              </a:rPr>
              <a:t>is an interpreter for the information from the terminal device</a:t>
            </a:r>
          </a:p>
          <a:p>
            <a:pPr lvl="1"/>
            <a:r>
              <a:rPr lang="en-US" dirty="0">
                <a:latin typeface="Helvetica" charset="0"/>
                <a:ea typeface="MS PGothic" charset="0"/>
              </a:rPr>
              <a:t>The most common line discipline is </a:t>
            </a:r>
            <a:r>
              <a:rPr lang="en-US" dirty="0" err="1">
                <a:latin typeface="Helvetica" charset="0"/>
                <a:ea typeface="MS PGothic" charset="0"/>
              </a:rPr>
              <a:t>tty</a:t>
            </a:r>
            <a:r>
              <a:rPr lang="en-US" dirty="0">
                <a:latin typeface="Helvetica" charset="0"/>
                <a:ea typeface="MS PGothic" charset="0"/>
              </a:rPr>
              <a:t> discipline, which glues the terminal’s data stream onto standard input and output streams of user’s running processes, allowing processes to communicate directly with the user’s terminal</a:t>
            </a:r>
          </a:p>
          <a:p>
            <a:pPr lvl="1"/>
            <a:r>
              <a:rPr lang="en-US" dirty="0">
                <a:latin typeface="Helvetica" charset="0"/>
                <a:ea typeface="MS PGothic" charset="0"/>
              </a:rPr>
              <a:t>Several processes may be running simultaneously, </a:t>
            </a:r>
            <a:r>
              <a:rPr lang="en-US" dirty="0" err="1">
                <a:latin typeface="Helvetica" charset="0"/>
                <a:ea typeface="MS PGothic" charset="0"/>
              </a:rPr>
              <a:t>tty</a:t>
            </a:r>
            <a:r>
              <a:rPr lang="en-US" dirty="0">
                <a:latin typeface="Helvetica" charset="0"/>
                <a:ea typeface="MS PGothic" charset="0"/>
              </a:rPr>
              <a:t> line discipline responsible for attaching and detaching terminal’s input and output from various processes connected to it as processes are suspended or awakened by user</a:t>
            </a:r>
          </a:p>
          <a:p>
            <a:pPr lvl="1"/>
            <a:r>
              <a:rPr lang="en-US" dirty="0">
                <a:latin typeface="Helvetica" charset="0"/>
                <a:ea typeface="MS PGothic" charset="0"/>
              </a:rPr>
              <a:t>Other line disciplines also are implemented have nothing to do with I/O to user process – i.e. PPP and SLIP networking protocols</a:t>
            </a:r>
          </a:p>
          <a:p>
            <a:endParaRPr lang="en-US" dirty="0">
              <a:latin typeface="Helvetica" charset="0"/>
              <a:ea typeface="MS PGothic" charset="0"/>
            </a:endParaRPr>
          </a:p>
          <a:p>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9668233B-FAC7-1E4E-B021-EE5940C1E234}"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49</a:t>
            </a:fld>
            <a:endParaRPr lang="en-US"/>
          </a:p>
        </p:txBody>
      </p:sp>
    </p:spTree>
    <p:extLst>
      <p:ext uri="{BB962C8B-B14F-4D97-AF65-F5344CB8AC3E}">
        <p14:creationId xmlns:p14="http://schemas.microsoft.com/office/powerpoint/2010/main" val="18398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Review: Authentication</a:t>
            </a:r>
            <a:endParaRPr lang="en-US" dirty="0"/>
          </a:p>
        </p:txBody>
      </p:sp>
      <p:sp>
        <p:nvSpPr>
          <p:cNvPr id="39939" name="Rectangle 3"/>
          <p:cNvSpPr>
            <a:spLocks noGrp="1" noChangeArrowheads="1"/>
          </p:cNvSpPr>
          <p:nvPr>
            <p:ph idx="1"/>
          </p:nvPr>
        </p:nvSpPr>
        <p:spPr/>
        <p:txBody>
          <a:bodyPr>
            <a:normAutofit lnSpcReduction="10000"/>
          </a:bodyPr>
          <a:lstStyle/>
          <a:p>
            <a:r>
              <a:rPr lang="en-US" dirty="0" smtClean="0"/>
              <a:t>Constraining set of potential senders of a message</a:t>
            </a:r>
          </a:p>
          <a:p>
            <a:pPr lvl="1"/>
            <a:r>
              <a:rPr lang="en-US" dirty="0" smtClean="0"/>
              <a:t>Complementary to encryption</a:t>
            </a:r>
          </a:p>
          <a:p>
            <a:pPr lvl="1"/>
            <a:r>
              <a:rPr lang="en-US" dirty="0" smtClean="0"/>
              <a:t>Also can prove message unmodified</a:t>
            </a:r>
          </a:p>
          <a:p>
            <a:pPr lvl="1"/>
            <a:r>
              <a:rPr lang="en-US" dirty="0" smtClean="0"/>
              <a:t>Useful even when message encrypted because authenticators are typically shorter and therefore take less time to decrypt</a:t>
            </a:r>
          </a:p>
          <a:p>
            <a:r>
              <a:rPr lang="en-US" dirty="0" smtClean="0"/>
              <a:t>Authentication forms</a:t>
            </a:r>
          </a:p>
          <a:p>
            <a:pPr lvl="1"/>
            <a:r>
              <a:rPr lang="en-US" dirty="0" smtClean="0"/>
              <a:t>Message authentication code (MAC): cryptographic checksum using symmetric keys</a:t>
            </a:r>
          </a:p>
          <a:p>
            <a:pPr lvl="1"/>
            <a:r>
              <a:rPr lang="en-US" dirty="0" smtClean="0"/>
              <a:t>Digital signature: asymmetric keys</a:t>
            </a:r>
            <a:endParaRPr lang="en-US" dirty="0"/>
          </a:p>
        </p:txBody>
      </p:sp>
      <p:sp>
        <p:nvSpPr>
          <p:cNvPr id="2" name="Date Placeholder 1"/>
          <p:cNvSpPr>
            <a:spLocks noGrp="1"/>
          </p:cNvSpPr>
          <p:nvPr>
            <p:ph type="dt" sz="half" idx="10"/>
          </p:nvPr>
        </p:nvSpPr>
        <p:spPr/>
        <p:txBody>
          <a:bodyPr/>
          <a:lstStyle/>
          <a:p>
            <a:fld id="{37F7862C-0F0A-D046-9367-1BE5259B7656}" type="datetime1">
              <a:rPr lang="en-US" smtClean="0"/>
              <a:t>4/24/2017</a:t>
            </a:fld>
            <a:endParaRPr lang="en-US"/>
          </a:p>
        </p:txBody>
      </p:sp>
      <p:sp>
        <p:nvSpPr>
          <p:cNvPr id="3" name="Footer Placeholder 2"/>
          <p:cNvSpPr>
            <a:spLocks noGrp="1"/>
          </p:cNvSpPr>
          <p:nvPr>
            <p:ph type="ftr" sz="quarter" idx="11"/>
          </p:nvPr>
        </p:nvSpPr>
        <p:spPr/>
        <p:txBody>
          <a:bodyPr/>
          <a:lstStyle/>
          <a:p>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a:t>
            </a:fld>
            <a:endParaRPr lang="en-US"/>
          </a:p>
        </p:txBody>
      </p:sp>
    </p:spTree>
    <p:extLst>
      <p:ext uri="{BB962C8B-B14F-4D97-AF65-F5344CB8AC3E}">
        <p14:creationId xmlns:p14="http://schemas.microsoft.com/office/powerpoint/2010/main" val="1819542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atin typeface="Arial" charset="0"/>
                <a:ea typeface="MS PGothic" charset="0"/>
              </a:rPr>
              <a:t>Interprocess Communication</a:t>
            </a:r>
          </a:p>
        </p:txBody>
      </p:sp>
      <p:sp>
        <p:nvSpPr>
          <p:cNvPr id="61443"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Like UNIX, Linux informs processes that an event has occurred via </a:t>
            </a:r>
            <a:r>
              <a:rPr lang="en-US" b="1" dirty="0">
                <a:solidFill>
                  <a:srgbClr val="3366FF"/>
                </a:solidFill>
                <a:latin typeface="Helvetica" charset="0"/>
                <a:ea typeface="MS PGothic" charset="0"/>
              </a:rPr>
              <a:t>signals</a:t>
            </a:r>
            <a:endParaRPr lang="en-US" dirty="0">
              <a:latin typeface="Helvetica" charset="0"/>
              <a:ea typeface="MS PGothic" charset="0"/>
            </a:endParaRPr>
          </a:p>
          <a:p>
            <a:r>
              <a:rPr lang="en-US" dirty="0">
                <a:latin typeface="Helvetica" charset="0"/>
                <a:ea typeface="MS PGothic" charset="0"/>
              </a:rPr>
              <a:t>There is a limited number of signals, and they cannot carry information:  Only the fact that a signal occurred is available to a process</a:t>
            </a:r>
          </a:p>
          <a:p>
            <a:r>
              <a:rPr lang="en-US" dirty="0">
                <a:latin typeface="Helvetica" charset="0"/>
                <a:ea typeface="MS PGothic" charset="0"/>
              </a:rPr>
              <a:t>The Linux kernel does not use signals to communicate with processes with are running in kernel mode, rather, communication within the kernel is accomplished via scheduling states and </a:t>
            </a:r>
            <a:r>
              <a:rPr lang="en-US" b="1" dirty="0" err="1">
                <a:latin typeface="Courier New" charset="0"/>
                <a:ea typeface="MS PGothic" charset="0"/>
                <a:cs typeface="Courier New" charset="0"/>
              </a:rPr>
              <a:t>wait_queue</a:t>
            </a:r>
            <a:r>
              <a:rPr lang="en-US" dirty="0">
                <a:latin typeface="Helvetica" charset="0"/>
                <a:ea typeface="MS PGothic" charset="0"/>
              </a:rPr>
              <a:t> structures</a:t>
            </a:r>
          </a:p>
          <a:p>
            <a:r>
              <a:rPr lang="en-US" dirty="0">
                <a:latin typeface="Helvetica" charset="0"/>
                <a:ea typeface="MS PGothic" charset="0"/>
              </a:rPr>
              <a:t>Also implements System V Unix semaphores</a:t>
            </a:r>
          </a:p>
          <a:p>
            <a:pPr lvl="1"/>
            <a:r>
              <a:rPr lang="en-US" dirty="0">
                <a:latin typeface="Helvetica" charset="0"/>
                <a:ea typeface="MS PGothic" charset="0"/>
              </a:rPr>
              <a:t>Process can wait for a signal or a semaphore</a:t>
            </a:r>
          </a:p>
          <a:p>
            <a:pPr lvl="1"/>
            <a:r>
              <a:rPr lang="en-US" dirty="0">
                <a:latin typeface="Helvetica" charset="0"/>
                <a:ea typeface="MS PGothic" charset="0"/>
              </a:rPr>
              <a:t>Semaphores scale better</a:t>
            </a:r>
          </a:p>
          <a:p>
            <a:pPr lvl="1"/>
            <a:r>
              <a:rPr lang="en-US" dirty="0">
                <a:latin typeface="Helvetica" charset="0"/>
                <a:ea typeface="MS PGothic" charset="0"/>
              </a:rPr>
              <a:t>Operations on multiple semaphores can be atomic</a:t>
            </a:r>
          </a:p>
        </p:txBody>
      </p:sp>
      <p:sp>
        <p:nvSpPr>
          <p:cNvPr id="2" name="Date Placeholder 1"/>
          <p:cNvSpPr>
            <a:spLocks noGrp="1"/>
          </p:cNvSpPr>
          <p:nvPr>
            <p:ph type="dt" sz="half" idx="10"/>
          </p:nvPr>
        </p:nvSpPr>
        <p:spPr/>
        <p:txBody>
          <a:bodyPr/>
          <a:lstStyle/>
          <a:p>
            <a:fld id="{37902951-7C55-0242-99E1-240AB3A4F6D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50</a:t>
            </a:fld>
            <a:endParaRPr lang="en-US"/>
          </a:p>
        </p:txBody>
      </p:sp>
    </p:spTree>
    <p:extLst>
      <p:ext uri="{BB962C8B-B14F-4D97-AF65-F5344CB8AC3E}">
        <p14:creationId xmlns:p14="http://schemas.microsoft.com/office/powerpoint/2010/main" val="3727481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atin typeface="Arial" charset="0"/>
                <a:ea typeface="MS PGothic" charset="0"/>
              </a:rPr>
              <a:t>Passing Data Between Processes</a:t>
            </a:r>
          </a:p>
        </p:txBody>
      </p:sp>
      <p:sp>
        <p:nvSpPr>
          <p:cNvPr id="62467"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The </a:t>
            </a:r>
            <a:r>
              <a:rPr lang="en-US" b="1" dirty="0">
                <a:solidFill>
                  <a:srgbClr val="3366FF"/>
                </a:solidFill>
                <a:latin typeface="Helvetica" charset="0"/>
                <a:ea typeface="MS PGothic" charset="0"/>
              </a:rPr>
              <a:t>pipe</a:t>
            </a:r>
            <a:r>
              <a:rPr lang="en-US" dirty="0">
                <a:latin typeface="Helvetica" charset="0"/>
                <a:ea typeface="MS PGothic" charset="0"/>
              </a:rPr>
              <a:t> mechanism allows a child process to inherit a communication channel to its parent, data written to one end of the pipe can be read a the other</a:t>
            </a:r>
          </a:p>
          <a:p>
            <a:r>
              <a:rPr lang="en-US" dirty="0">
                <a:latin typeface="Helvetica" charset="0"/>
                <a:ea typeface="MS PGothic" charset="0"/>
              </a:rPr>
              <a:t>Shared memory offers an extremely fast way of communicating; any data written by one process to a shared memory region can be read immediately by any other process that has mapped that region into its address space</a:t>
            </a:r>
          </a:p>
          <a:p>
            <a:r>
              <a:rPr lang="en-US" dirty="0">
                <a:latin typeface="Helvetica" charset="0"/>
                <a:ea typeface="MS PGothic" charset="0"/>
              </a:rPr>
              <a:t>To obtain synchronization, however, shared memory must be used in conjunction with another </a:t>
            </a:r>
            <a:r>
              <a:rPr lang="en-US" dirty="0" err="1">
                <a:latin typeface="Helvetica" charset="0"/>
                <a:ea typeface="MS PGothic" charset="0"/>
              </a:rPr>
              <a:t>Interprocess</a:t>
            </a:r>
            <a:r>
              <a:rPr lang="en-US" dirty="0">
                <a:latin typeface="Helvetica" charset="0"/>
                <a:ea typeface="MS PGothic" charset="0"/>
              </a:rPr>
              <a:t>-communication mechanism</a:t>
            </a:r>
          </a:p>
        </p:txBody>
      </p:sp>
      <p:sp>
        <p:nvSpPr>
          <p:cNvPr id="2" name="Date Placeholder 1"/>
          <p:cNvSpPr>
            <a:spLocks noGrp="1"/>
          </p:cNvSpPr>
          <p:nvPr>
            <p:ph type="dt" sz="half" idx="10"/>
          </p:nvPr>
        </p:nvSpPr>
        <p:spPr/>
        <p:txBody>
          <a:bodyPr/>
          <a:lstStyle/>
          <a:p>
            <a:fld id="{6624086F-4DF1-9B46-8541-6E8572E6CEFC}"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51</a:t>
            </a:fld>
            <a:endParaRPr lang="en-US"/>
          </a:p>
        </p:txBody>
      </p:sp>
    </p:spTree>
    <p:extLst>
      <p:ext uri="{BB962C8B-B14F-4D97-AF65-F5344CB8AC3E}">
        <p14:creationId xmlns:p14="http://schemas.microsoft.com/office/powerpoint/2010/main" val="2704561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Network Structure</a:t>
            </a:r>
            <a:endParaRPr lang="en-US"/>
          </a:p>
        </p:txBody>
      </p:sp>
      <p:sp>
        <p:nvSpPr>
          <p:cNvPr id="63491" name="Rectangle 3"/>
          <p:cNvSpPr>
            <a:spLocks noGrp="1" noChangeArrowheads="1"/>
          </p:cNvSpPr>
          <p:nvPr>
            <p:ph idx="1"/>
          </p:nvPr>
        </p:nvSpPr>
        <p:spPr/>
        <p:txBody>
          <a:bodyPr>
            <a:normAutofit fontScale="70000" lnSpcReduction="20000"/>
          </a:bodyPr>
          <a:lstStyle/>
          <a:p>
            <a:r>
              <a:rPr lang="en-US" dirty="0" smtClean="0"/>
              <a:t>Networking is a key area of functionality for Linux</a:t>
            </a:r>
          </a:p>
          <a:p>
            <a:pPr lvl="1"/>
            <a:r>
              <a:rPr lang="en-US" dirty="0" smtClean="0"/>
              <a:t>It supports the standard Internet protocols for UNIX to UNIX communications</a:t>
            </a:r>
          </a:p>
          <a:p>
            <a:pPr lvl="1"/>
            <a:r>
              <a:rPr lang="en-US" dirty="0" smtClean="0"/>
              <a:t>It also implements protocols native to non-UNIX operating systems, in particular, protocols used on PC networks, such as </a:t>
            </a:r>
            <a:r>
              <a:rPr lang="en-US" dirty="0" err="1" smtClean="0"/>
              <a:t>Appletalk</a:t>
            </a:r>
            <a:r>
              <a:rPr lang="en-US" dirty="0" smtClean="0"/>
              <a:t> and IPX</a:t>
            </a:r>
          </a:p>
          <a:p>
            <a:r>
              <a:rPr lang="en-US" dirty="0" smtClean="0"/>
              <a:t>Internally, networking in the Linux kernel is implemented by three layers of software:</a:t>
            </a:r>
          </a:p>
          <a:p>
            <a:pPr lvl="1"/>
            <a:r>
              <a:rPr lang="en-US" dirty="0" smtClean="0"/>
              <a:t>The socket interface</a:t>
            </a:r>
          </a:p>
          <a:p>
            <a:pPr lvl="1"/>
            <a:r>
              <a:rPr lang="en-US" dirty="0" smtClean="0"/>
              <a:t>Protocol drivers</a:t>
            </a:r>
          </a:p>
          <a:p>
            <a:pPr lvl="1"/>
            <a:r>
              <a:rPr lang="en-US" dirty="0" smtClean="0"/>
              <a:t>Network device drivers</a:t>
            </a:r>
          </a:p>
          <a:p>
            <a:r>
              <a:rPr lang="en-US" dirty="0" smtClean="0"/>
              <a:t>Most important set of protocols in the Linux networking system is the internet protocol suite</a:t>
            </a:r>
          </a:p>
          <a:p>
            <a:pPr lvl="1"/>
            <a:r>
              <a:rPr lang="en-US" dirty="0" smtClean="0"/>
              <a:t>It implements routing between different hosts anywhere on the network</a:t>
            </a:r>
          </a:p>
          <a:p>
            <a:pPr lvl="1"/>
            <a:r>
              <a:rPr lang="en-US" dirty="0" smtClean="0"/>
              <a:t>On top of the routing protocol are built the UDP, TCP and ICMP protocols</a:t>
            </a:r>
          </a:p>
          <a:p>
            <a:r>
              <a:rPr lang="en-US" dirty="0" smtClean="0"/>
              <a:t>Packets also pass to firewall management for filtering based on firewall chains of rules</a:t>
            </a:r>
          </a:p>
          <a:p>
            <a:pPr lvl="1"/>
            <a:endParaRPr lang="en-US" dirty="0"/>
          </a:p>
        </p:txBody>
      </p:sp>
      <p:sp>
        <p:nvSpPr>
          <p:cNvPr id="4" name="Date Placeholder 3"/>
          <p:cNvSpPr>
            <a:spLocks noGrp="1"/>
          </p:cNvSpPr>
          <p:nvPr>
            <p:ph type="dt" sz="half" idx="10"/>
          </p:nvPr>
        </p:nvSpPr>
        <p:spPr/>
        <p:txBody>
          <a:bodyPr/>
          <a:lstStyle/>
          <a:p>
            <a:fld id="{FA96B838-D255-3346-8A16-605F70ADB3BF}" type="datetime1">
              <a:rPr lang="en-US" smtClean="0"/>
              <a:t>4/24/2017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52</a:t>
            </a:fld>
            <a:endParaRPr lang="en-US"/>
          </a:p>
        </p:txBody>
      </p:sp>
    </p:spTree>
    <p:extLst>
      <p:ext uri="{BB962C8B-B14F-4D97-AF65-F5344CB8AC3E}">
        <p14:creationId xmlns:p14="http://schemas.microsoft.com/office/powerpoint/2010/main" val="2437925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atin typeface="Arial" charset="0"/>
                <a:ea typeface="MS PGothic" charset="0"/>
              </a:rPr>
              <a:t>Security</a:t>
            </a:r>
          </a:p>
        </p:txBody>
      </p:sp>
      <p:sp>
        <p:nvSpPr>
          <p:cNvPr id="64515" name="Rectangle 3"/>
          <p:cNvSpPr>
            <a:spLocks noGrp="1" noChangeArrowheads="1"/>
          </p:cNvSpPr>
          <p:nvPr>
            <p:ph idx="1"/>
          </p:nvPr>
        </p:nvSpPr>
        <p:spPr/>
        <p:txBody>
          <a:bodyPr>
            <a:normAutofit fontScale="92500" lnSpcReduction="20000"/>
          </a:bodyPr>
          <a:lstStyle/>
          <a:p>
            <a:r>
              <a:rPr lang="en-US" dirty="0">
                <a:latin typeface="Helvetica" charset="0"/>
                <a:ea typeface="MS PGothic" charset="0"/>
              </a:rPr>
              <a:t>The </a:t>
            </a:r>
            <a:r>
              <a:rPr lang="en-US" b="1" dirty="0">
                <a:solidFill>
                  <a:srgbClr val="3366FF"/>
                </a:solidFill>
                <a:latin typeface="Helvetica" charset="0"/>
                <a:ea typeface="MS PGothic" charset="0"/>
              </a:rPr>
              <a:t>pluggable authentication modules </a:t>
            </a:r>
            <a:r>
              <a:rPr lang="en-US" i="1" dirty="0">
                <a:latin typeface="Helvetica" charset="0"/>
                <a:ea typeface="MS PGothic" charset="0"/>
              </a:rPr>
              <a:t>(</a:t>
            </a:r>
            <a:r>
              <a:rPr lang="en-US" b="1" dirty="0">
                <a:solidFill>
                  <a:srgbClr val="3366FF"/>
                </a:solidFill>
                <a:latin typeface="Helvetica" charset="0"/>
                <a:ea typeface="MS PGothic" charset="0"/>
              </a:rPr>
              <a:t>PAM</a:t>
            </a:r>
            <a:r>
              <a:rPr lang="en-US" i="1" dirty="0">
                <a:latin typeface="Helvetica" charset="0"/>
                <a:ea typeface="MS PGothic" charset="0"/>
              </a:rPr>
              <a:t>)</a:t>
            </a:r>
            <a:r>
              <a:rPr lang="en-US" dirty="0">
                <a:latin typeface="Helvetica" charset="0"/>
                <a:ea typeface="MS PGothic" charset="0"/>
              </a:rPr>
              <a:t> system is available under Linux</a:t>
            </a:r>
          </a:p>
          <a:p>
            <a:r>
              <a:rPr lang="en-US" dirty="0">
                <a:latin typeface="Helvetica" charset="0"/>
                <a:ea typeface="MS PGothic" charset="0"/>
              </a:rPr>
              <a:t>PAM is based on a shared library that can be used by any system component that needs to authenticate users</a:t>
            </a:r>
          </a:p>
          <a:p>
            <a:r>
              <a:rPr lang="en-US" dirty="0">
                <a:latin typeface="Helvetica" charset="0"/>
                <a:ea typeface="MS PGothic" charset="0"/>
              </a:rPr>
              <a:t>Access control under UNIX systems, including Linux, is performed through the use of unique numeric identifiers (</a:t>
            </a:r>
            <a:r>
              <a:rPr lang="en-US" b="1" dirty="0" err="1">
                <a:latin typeface="Helvetica" charset="0"/>
                <a:ea typeface="MS PGothic" charset="0"/>
              </a:rPr>
              <a:t>uid</a:t>
            </a:r>
            <a:r>
              <a:rPr lang="en-US" dirty="0">
                <a:latin typeface="Helvetica" charset="0"/>
                <a:ea typeface="MS PGothic" charset="0"/>
              </a:rPr>
              <a:t> and </a:t>
            </a:r>
            <a:r>
              <a:rPr lang="en-US" b="1" dirty="0" err="1">
                <a:latin typeface="Helvetica" charset="0"/>
                <a:ea typeface="MS PGothic" charset="0"/>
              </a:rPr>
              <a:t>gid</a:t>
            </a:r>
            <a:r>
              <a:rPr lang="en-US" dirty="0">
                <a:latin typeface="Helvetica" charset="0"/>
                <a:ea typeface="MS PGothic" charset="0"/>
              </a:rPr>
              <a:t>)</a:t>
            </a:r>
          </a:p>
          <a:p>
            <a:r>
              <a:rPr lang="en-US" dirty="0">
                <a:latin typeface="Helvetica" charset="0"/>
                <a:ea typeface="MS PGothic" charset="0"/>
              </a:rPr>
              <a:t>Access control is performed by assigning objects a </a:t>
            </a:r>
            <a:r>
              <a:rPr lang="en-US" i="1" dirty="0">
                <a:latin typeface="Helvetica" charset="0"/>
                <a:ea typeface="MS PGothic" charset="0"/>
              </a:rPr>
              <a:t>protections mask</a:t>
            </a:r>
            <a:r>
              <a:rPr lang="en-US" dirty="0">
                <a:latin typeface="Helvetica" charset="0"/>
                <a:ea typeface="MS PGothic" charset="0"/>
              </a:rPr>
              <a:t>, which specifies which access modes—read, write, or execute—are to be granted to processes with owner, group, or world access</a:t>
            </a:r>
          </a:p>
        </p:txBody>
      </p:sp>
      <p:sp>
        <p:nvSpPr>
          <p:cNvPr id="2" name="Date Placeholder 1"/>
          <p:cNvSpPr>
            <a:spLocks noGrp="1"/>
          </p:cNvSpPr>
          <p:nvPr>
            <p:ph type="dt" sz="half" idx="10"/>
          </p:nvPr>
        </p:nvSpPr>
        <p:spPr/>
        <p:txBody>
          <a:bodyPr/>
          <a:lstStyle/>
          <a:p>
            <a:fld id="{10B017B2-944C-6445-9EE5-1E85046226E0}"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53</a:t>
            </a:fld>
            <a:endParaRPr lang="en-US"/>
          </a:p>
        </p:txBody>
      </p:sp>
    </p:spTree>
    <p:extLst>
      <p:ext uri="{BB962C8B-B14F-4D97-AF65-F5344CB8AC3E}">
        <p14:creationId xmlns:p14="http://schemas.microsoft.com/office/powerpoint/2010/main" val="4111759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atin typeface="Arial" charset="0"/>
                <a:ea typeface="MS PGothic" charset="0"/>
              </a:rPr>
              <a:t>Security (Cont.)</a:t>
            </a:r>
          </a:p>
        </p:txBody>
      </p:sp>
      <p:sp>
        <p:nvSpPr>
          <p:cNvPr id="65539" name="Rectangle 3"/>
          <p:cNvSpPr>
            <a:spLocks noGrp="1" noChangeArrowheads="1"/>
          </p:cNvSpPr>
          <p:nvPr>
            <p:ph idx="1"/>
          </p:nvPr>
        </p:nvSpPr>
        <p:spPr/>
        <p:txBody>
          <a:bodyPr>
            <a:normAutofit lnSpcReduction="10000"/>
          </a:bodyPr>
          <a:lstStyle/>
          <a:p>
            <a:r>
              <a:rPr lang="en-US" dirty="0">
                <a:latin typeface="Helvetica" charset="0"/>
                <a:ea typeface="MS PGothic" charset="0"/>
              </a:rPr>
              <a:t>Linux augments the standard UNIX </a:t>
            </a:r>
            <a:r>
              <a:rPr lang="en-US" b="1" dirty="0" err="1">
                <a:solidFill>
                  <a:srgbClr val="3366FF"/>
                </a:solidFill>
                <a:latin typeface="Helvetica" charset="0"/>
                <a:ea typeface="MS PGothic" charset="0"/>
              </a:rPr>
              <a:t>setuid</a:t>
            </a:r>
            <a:r>
              <a:rPr lang="en-US" dirty="0">
                <a:solidFill>
                  <a:srgbClr val="3366FF"/>
                </a:solidFill>
                <a:latin typeface="Helvetica" charset="0"/>
                <a:ea typeface="MS PGothic" charset="0"/>
              </a:rPr>
              <a:t> </a:t>
            </a:r>
            <a:r>
              <a:rPr lang="en-US" dirty="0">
                <a:latin typeface="Helvetica" charset="0"/>
                <a:ea typeface="MS PGothic" charset="0"/>
              </a:rPr>
              <a:t>mechanism in two ways:</a:t>
            </a:r>
          </a:p>
          <a:p>
            <a:pPr lvl="1"/>
            <a:r>
              <a:rPr lang="en-US" dirty="0">
                <a:latin typeface="Helvetica" charset="0"/>
                <a:ea typeface="MS PGothic" charset="0"/>
              </a:rPr>
              <a:t>It implements the POSIX specification</a:t>
            </a:r>
            <a:r>
              <a:rPr lang="ja-JP" altLang="en-US" dirty="0">
                <a:latin typeface="Helvetica" charset="0"/>
                <a:ea typeface="MS PGothic" charset="0"/>
              </a:rPr>
              <a:t>’</a:t>
            </a:r>
            <a:r>
              <a:rPr lang="en-US" altLang="ja-JP" dirty="0">
                <a:latin typeface="Helvetica" charset="0"/>
                <a:ea typeface="MS PGothic" charset="0"/>
              </a:rPr>
              <a:t>s saved </a:t>
            </a:r>
            <a:r>
              <a:rPr lang="en-US" altLang="ja-JP" b="1" i="1" dirty="0">
                <a:latin typeface="Helvetica" charset="0"/>
                <a:ea typeface="MS PGothic" charset="0"/>
              </a:rPr>
              <a:t>user-id</a:t>
            </a:r>
            <a:r>
              <a:rPr lang="en-US" altLang="ja-JP" b="1" dirty="0">
                <a:latin typeface="Helvetica" charset="0"/>
                <a:ea typeface="MS PGothic" charset="0"/>
              </a:rPr>
              <a:t> </a:t>
            </a:r>
            <a:r>
              <a:rPr lang="en-US" altLang="ja-JP" dirty="0">
                <a:latin typeface="Helvetica" charset="0"/>
                <a:ea typeface="MS PGothic" charset="0"/>
              </a:rPr>
              <a:t>mechanism, which allows a process to repeatedly drop and reacquire its effective </a:t>
            </a:r>
            <a:r>
              <a:rPr lang="en-US" altLang="ja-JP" dirty="0" err="1">
                <a:latin typeface="Helvetica" charset="0"/>
                <a:ea typeface="MS PGothic" charset="0"/>
              </a:rPr>
              <a:t>uid</a:t>
            </a:r>
            <a:endParaRPr lang="en-US" altLang="ja-JP" dirty="0">
              <a:latin typeface="Helvetica" charset="0"/>
              <a:ea typeface="MS PGothic" charset="0"/>
            </a:endParaRPr>
          </a:p>
          <a:p>
            <a:pPr lvl="1"/>
            <a:r>
              <a:rPr lang="en-US" dirty="0">
                <a:latin typeface="Helvetica" charset="0"/>
                <a:ea typeface="MS PGothic" charset="0"/>
              </a:rPr>
              <a:t>It has added a process characteristic that grants just a subset of the rights of the effective </a:t>
            </a:r>
            <a:r>
              <a:rPr lang="en-US" dirty="0" err="1">
                <a:latin typeface="Helvetica" charset="0"/>
                <a:ea typeface="MS PGothic" charset="0"/>
              </a:rPr>
              <a:t>uid</a:t>
            </a:r>
            <a:endParaRPr lang="en-US" dirty="0">
              <a:latin typeface="Helvetica" charset="0"/>
              <a:ea typeface="MS PGothic" charset="0"/>
            </a:endParaRPr>
          </a:p>
          <a:p>
            <a:r>
              <a:rPr lang="en-US" dirty="0">
                <a:latin typeface="Helvetica" charset="0"/>
                <a:ea typeface="MS PGothic" charset="0"/>
              </a:rPr>
              <a:t>Linux provides another mechanism that allows a client to selectively pass access to a single file to some server process without granting it any other privileges</a:t>
            </a:r>
          </a:p>
        </p:txBody>
      </p:sp>
      <p:sp>
        <p:nvSpPr>
          <p:cNvPr id="2" name="Date Placeholder 1"/>
          <p:cNvSpPr>
            <a:spLocks noGrp="1"/>
          </p:cNvSpPr>
          <p:nvPr>
            <p:ph type="dt" sz="half" idx="10"/>
          </p:nvPr>
        </p:nvSpPr>
        <p:spPr/>
        <p:txBody>
          <a:bodyPr/>
          <a:lstStyle/>
          <a:p>
            <a:fld id="{1821011E-83E6-0543-827D-B4038683AF7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54</a:t>
            </a:fld>
            <a:endParaRPr lang="en-US"/>
          </a:p>
        </p:txBody>
      </p:sp>
    </p:spTree>
    <p:extLst>
      <p:ext uri="{BB962C8B-B14F-4D97-AF65-F5344CB8AC3E}">
        <p14:creationId xmlns:p14="http://schemas.microsoft.com/office/powerpoint/2010/main" val="2895535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Windows 7 </a:t>
            </a:r>
            <a:endParaRPr lang="en-US"/>
          </a:p>
        </p:txBody>
      </p:sp>
      <p:sp>
        <p:nvSpPr>
          <p:cNvPr id="6147" name="Rectangle 3"/>
          <p:cNvSpPr>
            <a:spLocks noGrp="1" noChangeArrowheads="1"/>
          </p:cNvSpPr>
          <p:nvPr>
            <p:ph idx="1"/>
          </p:nvPr>
        </p:nvSpPr>
        <p:spPr/>
        <p:txBody>
          <a:bodyPr>
            <a:normAutofit fontScale="70000" lnSpcReduction="20000"/>
          </a:bodyPr>
          <a:lstStyle/>
          <a:p>
            <a:r>
              <a:rPr lang="en-US" dirty="0" smtClean="0"/>
              <a:t>32-bit preemptive multitasking operating system for Intel microprocessors</a:t>
            </a:r>
          </a:p>
          <a:p>
            <a:r>
              <a:rPr lang="en-US" dirty="0" smtClean="0"/>
              <a:t>Key goals for the system:</a:t>
            </a:r>
          </a:p>
          <a:p>
            <a:pPr lvl="1"/>
            <a:r>
              <a:rPr lang="en-US" dirty="0" smtClean="0"/>
              <a:t>portability</a:t>
            </a:r>
          </a:p>
          <a:p>
            <a:pPr lvl="1"/>
            <a:r>
              <a:rPr lang="en-US" dirty="0" smtClean="0"/>
              <a:t>security </a:t>
            </a:r>
          </a:p>
          <a:p>
            <a:pPr lvl="1"/>
            <a:r>
              <a:rPr lang="en-US" dirty="0" smtClean="0"/>
              <a:t>POSIX compliance </a:t>
            </a:r>
          </a:p>
          <a:p>
            <a:pPr lvl="1"/>
            <a:r>
              <a:rPr lang="en-US" dirty="0" smtClean="0"/>
              <a:t>multiprocessor support </a:t>
            </a:r>
          </a:p>
          <a:p>
            <a:pPr lvl="1"/>
            <a:r>
              <a:rPr lang="en-US" dirty="0" smtClean="0"/>
              <a:t>extensibility </a:t>
            </a:r>
          </a:p>
          <a:p>
            <a:pPr lvl="1"/>
            <a:r>
              <a:rPr lang="en-US" dirty="0" smtClean="0"/>
              <a:t>international support </a:t>
            </a:r>
          </a:p>
          <a:p>
            <a:pPr lvl="1"/>
            <a:r>
              <a:rPr lang="en-US" dirty="0" smtClean="0"/>
              <a:t>compatibility with MS-DOS and MS-Windows applications.</a:t>
            </a:r>
          </a:p>
          <a:p>
            <a:r>
              <a:rPr lang="en-US" dirty="0" smtClean="0"/>
              <a:t>Uses a micro-kernel architecture</a:t>
            </a:r>
          </a:p>
          <a:p>
            <a:r>
              <a:rPr lang="en-US" dirty="0" smtClean="0"/>
              <a:t>Available in six client versions, Starter, Home Basic, Home Premium, Professional, Enterprise and Ultimate. With the exception of Starter edition (32-bit only) all are available in both 32-bit and 64-bit.</a:t>
            </a:r>
          </a:p>
          <a:p>
            <a:r>
              <a:rPr lang="en-US" dirty="0" smtClean="0"/>
              <a:t>Available in three server versions (all 64-bit only), Standard, Enterprise and Datacenter</a:t>
            </a:r>
          </a:p>
        </p:txBody>
      </p:sp>
      <p:sp>
        <p:nvSpPr>
          <p:cNvPr id="4" name="Date Placeholder 3"/>
          <p:cNvSpPr>
            <a:spLocks noGrp="1"/>
          </p:cNvSpPr>
          <p:nvPr>
            <p:ph type="dt" sz="half" idx="10"/>
          </p:nvPr>
        </p:nvSpPr>
        <p:spPr/>
        <p:txBody>
          <a:bodyPr/>
          <a:lstStyle/>
          <a:p>
            <a:fld id="{CBD5436D-7A63-5845-AB6E-E548CA3402E3}" type="datetime1">
              <a:rPr lang="en-US" smtClean="0"/>
              <a:t>4/24/2017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55</a:t>
            </a:fld>
            <a:endParaRPr lang="en-US"/>
          </a:p>
        </p:txBody>
      </p:sp>
    </p:spTree>
    <p:extLst>
      <p:ext uri="{BB962C8B-B14F-4D97-AF65-F5344CB8AC3E}">
        <p14:creationId xmlns:p14="http://schemas.microsoft.com/office/powerpoint/2010/main" val="2711867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ea typeface="MS PGothic" charset="0"/>
              </a:rPr>
              <a:t>Design Principles</a:t>
            </a:r>
          </a:p>
        </p:txBody>
      </p:sp>
      <p:sp>
        <p:nvSpPr>
          <p:cNvPr id="8195" name="Rectangle 3"/>
          <p:cNvSpPr>
            <a:spLocks noGrp="1" noChangeArrowheads="1"/>
          </p:cNvSpPr>
          <p:nvPr>
            <p:ph idx="1"/>
          </p:nvPr>
        </p:nvSpPr>
        <p:spPr/>
        <p:txBody>
          <a:bodyPr/>
          <a:lstStyle/>
          <a:p>
            <a:r>
              <a:rPr lang="en-US" sz="1700">
                <a:latin typeface="Helvetica" charset="0"/>
                <a:ea typeface="MS PGothic" charset="0"/>
              </a:rPr>
              <a:t>Extensibility — layered architecture</a:t>
            </a:r>
          </a:p>
          <a:p>
            <a:pPr lvl="1"/>
            <a:r>
              <a:rPr lang="en-US" sz="1700">
                <a:latin typeface="Helvetica" charset="0"/>
                <a:ea typeface="MS PGothic" charset="0"/>
              </a:rPr>
              <a:t>Executive, which runs in protected mode, provides the basic system services</a:t>
            </a:r>
          </a:p>
          <a:p>
            <a:pPr lvl="1"/>
            <a:r>
              <a:rPr lang="en-US" sz="1700">
                <a:latin typeface="Helvetica" charset="0"/>
                <a:ea typeface="MS PGothic" charset="0"/>
              </a:rPr>
              <a:t>On top of the executive, several server subsystems operate in user mode</a:t>
            </a:r>
          </a:p>
          <a:p>
            <a:pPr lvl="1"/>
            <a:r>
              <a:rPr lang="en-US" sz="1700">
                <a:latin typeface="Helvetica" charset="0"/>
                <a:ea typeface="MS PGothic" charset="0"/>
              </a:rPr>
              <a:t>Modular structure allows additional environmental subsystems to be added without affecting the executive</a:t>
            </a:r>
          </a:p>
          <a:p>
            <a:r>
              <a:rPr lang="en-US" sz="1700">
                <a:latin typeface="Helvetica" charset="0"/>
                <a:ea typeface="MS PGothic" charset="0"/>
              </a:rPr>
              <a:t>Portability  — Windows 7 can be moved from one hardware architecture to another with relatively few changes</a:t>
            </a:r>
          </a:p>
          <a:p>
            <a:pPr lvl="1"/>
            <a:r>
              <a:rPr lang="en-US" sz="1700">
                <a:latin typeface="Helvetica" charset="0"/>
                <a:ea typeface="MS PGothic" charset="0"/>
              </a:rPr>
              <a:t>Written in C and C++</a:t>
            </a:r>
          </a:p>
          <a:p>
            <a:pPr lvl="1"/>
            <a:r>
              <a:rPr lang="en-US" sz="1700">
                <a:latin typeface="Helvetica" charset="0"/>
                <a:ea typeface="MS PGothic" charset="0"/>
              </a:rPr>
              <a:t>Processor-specific portions are written in assembly language for a given processor architecture (small amount of such code).</a:t>
            </a:r>
          </a:p>
          <a:p>
            <a:pPr lvl="1"/>
            <a:r>
              <a:rPr lang="en-US" sz="1700">
                <a:latin typeface="Helvetica" charset="0"/>
                <a:ea typeface="MS PGothic" charset="0"/>
              </a:rPr>
              <a:t>Platform-dependent code is isolated in a dynamic link library (DLL) called the “hardware abstraction layer” (HAL)</a:t>
            </a:r>
          </a:p>
        </p:txBody>
      </p:sp>
      <p:sp>
        <p:nvSpPr>
          <p:cNvPr id="2" name="Date Placeholder 1"/>
          <p:cNvSpPr>
            <a:spLocks noGrp="1"/>
          </p:cNvSpPr>
          <p:nvPr>
            <p:ph type="dt" sz="half" idx="10"/>
          </p:nvPr>
        </p:nvSpPr>
        <p:spPr/>
        <p:txBody>
          <a:bodyPr/>
          <a:lstStyle/>
          <a:p>
            <a:fld id="{950EECD6-A83C-7248-89F7-835E905C664F}"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56</a:t>
            </a:fld>
            <a:endParaRPr lang="en-US"/>
          </a:p>
        </p:txBody>
      </p:sp>
    </p:spTree>
    <p:extLst>
      <p:ext uri="{BB962C8B-B14F-4D97-AF65-F5344CB8AC3E}">
        <p14:creationId xmlns:p14="http://schemas.microsoft.com/office/powerpoint/2010/main" val="1277661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ea typeface="MS PGothic" charset="0"/>
              </a:rPr>
              <a:t>Design Principles (Cont.)</a:t>
            </a:r>
          </a:p>
        </p:txBody>
      </p:sp>
      <p:sp>
        <p:nvSpPr>
          <p:cNvPr id="9219"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Reliability — Windows 7 uses hardware protection for virtual memory, and software protection mechanisms for operating system resources</a:t>
            </a:r>
            <a:endParaRPr lang="en-US" sz="800" dirty="0">
              <a:latin typeface="Helvetica" charset="0"/>
              <a:ea typeface="MS PGothic" charset="0"/>
            </a:endParaRPr>
          </a:p>
          <a:p>
            <a:r>
              <a:rPr lang="en-US" dirty="0">
                <a:latin typeface="Helvetica" charset="0"/>
                <a:ea typeface="MS PGothic" charset="0"/>
              </a:rPr>
              <a:t>Compatibility — applications that follow the IEEE 1003.1 (POSIX) standard can be complied to run on 7 without changing the source code</a:t>
            </a:r>
            <a:endParaRPr lang="en-US" sz="800" dirty="0">
              <a:latin typeface="Helvetica" charset="0"/>
              <a:ea typeface="MS PGothic" charset="0"/>
            </a:endParaRPr>
          </a:p>
          <a:p>
            <a:r>
              <a:rPr lang="en-US" dirty="0">
                <a:latin typeface="Helvetica" charset="0"/>
                <a:ea typeface="MS PGothic" charset="0"/>
              </a:rPr>
              <a:t>Performance — Windows 7 subsystems can communicate with one another via high-performance message passing</a:t>
            </a:r>
          </a:p>
          <a:p>
            <a:pPr lvl="1"/>
            <a:r>
              <a:rPr lang="en-US" dirty="0">
                <a:latin typeface="Helvetica" charset="0"/>
                <a:ea typeface="MS PGothic" charset="0"/>
              </a:rPr>
              <a:t>Preemption of low priority threads enables the system to respond quickly to external events</a:t>
            </a:r>
          </a:p>
          <a:p>
            <a:pPr lvl="1"/>
            <a:r>
              <a:rPr lang="en-US" dirty="0">
                <a:latin typeface="Helvetica" charset="0"/>
                <a:ea typeface="MS PGothic" charset="0"/>
              </a:rPr>
              <a:t>Designed for symmetrical multiprocessing</a:t>
            </a:r>
            <a:endParaRPr lang="en-US" sz="800" dirty="0">
              <a:latin typeface="Helvetica" charset="0"/>
              <a:ea typeface="MS PGothic" charset="0"/>
            </a:endParaRPr>
          </a:p>
          <a:p>
            <a:r>
              <a:rPr lang="en-US" dirty="0">
                <a:latin typeface="Helvetica" charset="0"/>
                <a:ea typeface="MS PGothic" charset="0"/>
              </a:rPr>
              <a:t>International support  — supports different locales via the national language support (NLS) API</a:t>
            </a:r>
          </a:p>
        </p:txBody>
      </p:sp>
      <p:sp>
        <p:nvSpPr>
          <p:cNvPr id="2" name="Date Placeholder 1"/>
          <p:cNvSpPr>
            <a:spLocks noGrp="1"/>
          </p:cNvSpPr>
          <p:nvPr>
            <p:ph type="dt" sz="half" idx="10"/>
          </p:nvPr>
        </p:nvSpPr>
        <p:spPr/>
        <p:txBody>
          <a:bodyPr/>
          <a:lstStyle/>
          <a:p>
            <a:fld id="{69D0538B-FBD3-494C-83C1-16D53EEA2D14}"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57</a:t>
            </a:fld>
            <a:endParaRPr lang="en-US"/>
          </a:p>
        </p:txBody>
      </p:sp>
    </p:spTree>
    <p:extLst>
      <p:ext uri="{BB962C8B-B14F-4D97-AF65-F5344CB8AC3E}">
        <p14:creationId xmlns:p14="http://schemas.microsoft.com/office/powerpoint/2010/main" val="34000650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ea typeface="MS PGothic" charset="0"/>
              </a:rPr>
              <a:t>Windows 7 Architecture</a:t>
            </a:r>
          </a:p>
        </p:txBody>
      </p:sp>
      <p:sp>
        <p:nvSpPr>
          <p:cNvPr id="10243" name="Rectangle 3"/>
          <p:cNvSpPr>
            <a:spLocks noGrp="1" noChangeArrowheads="1"/>
          </p:cNvSpPr>
          <p:nvPr>
            <p:ph idx="1"/>
          </p:nvPr>
        </p:nvSpPr>
        <p:spPr/>
        <p:txBody>
          <a:bodyPr/>
          <a:lstStyle/>
          <a:p>
            <a:r>
              <a:rPr lang="en-US">
                <a:latin typeface="Helvetica" charset="0"/>
                <a:ea typeface="MS PGothic" charset="0"/>
              </a:rPr>
              <a:t>Layered system of module</a:t>
            </a:r>
          </a:p>
          <a:p>
            <a:r>
              <a:rPr lang="en-US">
                <a:latin typeface="Helvetica" charset="0"/>
                <a:ea typeface="MS PGothic" charset="0"/>
              </a:rPr>
              <a:t>Protected mode  —  </a:t>
            </a:r>
            <a:r>
              <a:rPr lang="en-US" b="1">
                <a:solidFill>
                  <a:srgbClr val="3366FF"/>
                </a:solidFill>
                <a:latin typeface="Helvetica" charset="0"/>
                <a:ea typeface="MS PGothic" charset="0"/>
              </a:rPr>
              <a:t>hardware abstraction layer </a:t>
            </a:r>
            <a:r>
              <a:rPr lang="en-US">
                <a:latin typeface="Helvetica" charset="0"/>
                <a:ea typeface="MS PGothic" charset="0"/>
              </a:rPr>
              <a:t>(</a:t>
            </a:r>
            <a:r>
              <a:rPr lang="en-US" b="1">
                <a:solidFill>
                  <a:srgbClr val="3366FF"/>
                </a:solidFill>
                <a:latin typeface="Helvetica" charset="0"/>
                <a:ea typeface="MS PGothic" charset="0"/>
              </a:rPr>
              <a:t>HAL</a:t>
            </a:r>
            <a:r>
              <a:rPr lang="en-US">
                <a:solidFill>
                  <a:srgbClr val="000000"/>
                </a:solidFill>
                <a:latin typeface="Helvetica" charset="0"/>
                <a:ea typeface="MS PGothic" charset="0"/>
              </a:rPr>
              <a:t>)</a:t>
            </a:r>
            <a:r>
              <a:rPr lang="en-US">
                <a:latin typeface="Helvetica" charset="0"/>
                <a:ea typeface="MS PGothic" charset="0"/>
              </a:rPr>
              <a:t>, kernel, executive</a:t>
            </a:r>
          </a:p>
          <a:p>
            <a:r>
              <a:rPr lang="en-US">
                <a:latin typeface="Helvetica" charset="0"/>
                <a:ea typeface="MS PGothic" charset="0"/>
              </a:rPr>
              <a:t>User mode  — collection of subsystems</a:t>
            </a:r>
          </a:p>
          <a:p>
            <a:pPr lvl="1"/>
            <a:r>
              <a:rPr lang="en-US">
                <a:latin typeface="Helvetica" charset="0"/>
                <a:ea typeface="MS PGothic" charset="0"/>
              </a:rPr>
              <a:t>Environmental subsystems emulate different operating systems </a:t>
            </a:r>
          </a:p>
          <a:p>
            <a:pPr lvl="1"/>
            <a:r>
              <a:rPr lang="en-US">
                <a:latin typeface="Helvetica" charset="0"/>
                <a:ea typeface="MS PGothic" charset="0"/>
              </a:rPr>
              <a:t>Protection subsystems provide security functions</a:t>
            </a:r>
          </a:p>
        </p:txBody>
      </p:sp>
      <p:sp>
        <p:nvSpPr>
          <p:cNvPr id="2" name="Date Placeholder 1"/>
          <p:cNvSpPr>
            <a:spLocks noGrp="1"/>
          </p:cNvSpPr>
          <p:nvPr>
            <p:ph type="dt" sz="half" idx="10"/>
          </p:nvPr>
        </p:nvSpPr>
        <p:spPr/>
        <p:txBody>
          <a:bodyPr/>
          <a:lstStyle/>
          <a:p>
            <a:fld id="{9E2373AD-5823-024C-AE4A-278B86D4259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58</a:t>
            </a:fld>
            <a:endParaRPr lang="en-US"/>
          </a:p>
        </p:txBody>
      </p:sp>
    </p:spTree>
    <p:extLst>
      <p:ext uri="{BB962C8B-B14F-4D97-AF65-F5344CB8AC3E}">
        <p14:creationId xmlns:p14="http://schemas.microsoft.com/office/powerpoint/2010/main" val="132237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atin typeface="Arial" charset="0"/>
                <a:ea typeface="MS PGothic" charset="0"/>
              </a:rPr>
              <a:t>Depiction of 7 Architecture</a:t>
            </a:r>
          </a:p>
        </p:txBody>
      </p:sp>
      <p:pic>
        <p:nvPicPr>
          <p:cNvPr id="11267" name="Picture 1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55775" y="1212850"/>
            <a:ext cx="61436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38015094-8B26-5E4B-8D73-83A1C864ECD1}"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59</a:t>
            </a:fld>
            <a:endParaRPr lang="en-US"/>
          </a:p>
        </p:txBody>
      </p:sp>
    </p:spTree>
    <p:extLst>
      <p:ext uri="{BB962C8B-B14F-4D97-AF65-F5344CB8AC3E}">
        <p14:creationId xmlns:p14="http://schemas.microsoft.com/office/powerpoint/2010/main" val="421226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latin typeface="Garamond"/>
                <a:ea typeface="MS PGothic" charset="0"/>
                <a:cs typeface="Garamond"/>
              </a:rPr>
              <a:t>Linux History</a:t>
            </a:r>
            <a:endParaRPr lang="en-US" dirty="0">
              <a:latin typeface="Garamond"/>
              <a:ea typeface="MS PGothic" charset="0"/>
              <a:cs typeface="Garamond"/>
            </a:endParaRPr>
          </a:p>
        </p:txBody>
      </p:sp>
      <p:sp>
        <p:nvSpPr>
          <p:cNvPr id="6147" name="Rectangle 3"/>
          <p:cNvSpPr>
            <a:spLocks noGrp="1" noChangeArrowheads="1"/>
          </p:cNvSpPr>
          <p:nvPr>
            <p:ph idx="1"/>
          </p:nvPr>
        </p:nvSpPr>
        <p:spPr/>
        <p:txBody>
          <a:bodyPr>
            <a:normAutofit fontScale="92500" lnSpcReduction="20000"/>
          </a:bodyPr>
          <a:lstStyle/>
          <a:p>
            <a:pPr>
              <a:lnSpc>
                <a:spcPct val="90000"/>
              </a:lnSpc>
            </a:pPr>
            <a:r>
              <a:rPr lang="en-US" dirty="0" smtClean="0">
                <a:latin typeface="Helvetica" charset="0"/>
                <a:ea typeface="MS PGothic" charset="0"/>
              </a:rPr>
              <a:t>Linux: </a:t>
            </a:r>
            <a:r>
              <a:rPr lang="en-US" dirty="0">
                <a:latin typeface="Helvetica" charset="0"/>
                <a:ea typeface="MS PGothic" charset="0"/>
              </a:rPr>
              <a:t>modern, free </a:t>
            </a:r>
            <a:r>
              <a:rPr lang="en-US" dirty="0" smtClean="0">
                <a:latin typeface="Helvetica" charset="0"/>
                <a:ea typeface="MS PGothic" charset="0"/>
              </a:rPr>
              <a:t>OS  based </a:t>
            </a:r>
            <a:r>
              <a:rPr lang="en-US" dirty="0">
                <a:latin typeface="Helvetica" charset="0"/>
                <a:ea typeface="MS PGothic" charset="0"/>
              </a:rPr>
              <a:t>on UNIX standards</a:t>
            </a:r>
            <a:endParaRPr lang="en-US" sz="1000" dirty="0">
              <a:latin typeface="Helvetica" charset="0"/>
              <a:ea typeface="MS PGothic" charset="0"/>
            </a:endParaRPr>
          </a:p>
          <a:p>
            <a:pPr>
              <a:lnSpc>
                <a:spcPct val="90000"/>
              </a:lnSpc>
            </a:pPr>
            <a:r>
              <a:rPr lang="en-US" dirty="0">
                <a:latin typeface="Helvetica" charset="0"/>
                <a:ea typeface="MS PGothic" charset="0"/>
              </a:rPr>
              <a:t>First developed as a small but self-contained kernel in 1991 by Linus Torvalds, with the major design goal of UNIX compatibility, released as open source</a:t>
            </a:r>
            <a:endParaRPr lang="en-US" sz="1000" dirty="0">
              <a:latin typeface="Helvetica" charset="0"/>
              <a:ea typeface="MS PGothic" charset="0"/>
            </a:endParaRPr>
          </a:p>
          <a:p>
            <a:pPr>
              <a:lnSpc>
                <a:spcPct val="90000"/>
              </a:lnSpc>
            </a:pPr>
            <a:endParaRPr lang="en-US" sz="1000" dirty="0">
              <a:latin typeface="Helvetica" charset="0"/>
              <a:ea typeface="MS PGothic" charset="0"/>
            </a:endParaRPr>
          </a:p>
          <a:p>
            <a:pPr>
              <a:lnSpc>
                <a:spcPct val="90000"/>
              </a:lnSpc>
            </a:pPr>
            <a:r>
              <a:rPr lang="en-US" dirty="0">
                <a:latin typeface="Helvetica" charset="0"/>
                <a:ea typeface="MS PGothic" charset="0"/>
              </a:rPr>
              <a:t>The core Linux operating system </a:t>
            </a:r>
            <a:r>
              <a:rPr lang="en-US" b="1" dirty="0">
                <a:solidFill>
                  <a:srgbClr val="3366FF"/>
                </a:solidFill>
                <a:latin typeface="Helvetica" charset="0"/>
                <a:ea typeface="MS PGothic" charset="0"/>
              </a:rPr>
              <a:t>kernel</a:t>
            </a:r>
            <a:r>
              <a:rPr lang="en-US" dirty="0">
                <a:latin typeface="Helvetica" charset="0"/>
                <a:ea typeface="MS PGothic" charset="0"/>
              </a:rPr>
              <a:t> is entirely original, but it can run much existing free UNIX software, resulting in an entire UNIX-compatible operating system free from proprietary code</a:t>
            </a:r>
            <a:endParaRPr lang="en-US" sz="1000" dirty="0">
              <a:latin typeface="Helvetica" charset="0"/>
              <a:ea typeface="MS PGothic" charset="0"/>
            </a:endParaRPr>
          </a:p>
          <a:p>
            <a:pPr>
              <a:lnSpc>
                <a:spcPct val="90000"/>
              </a:lnSpc>
            </a:pPr>
            <a:r>
              <a:rPr lang="en-US" b="1" dirty="0">
                <a:solidFill>
                  <a:srgbClr val="3366FF"/>
                </a:solidFill>
                <a:latin typeface="Helvetica" charset="0"/>
                <a:ea typeface="MS PGothic" charset="0"/>
              </a:rPr>
              <a:t>Linux system </a:t>
            </a:r>
            <a:r>
              <a:rPr lang="en-US" dirty="0">
                <a:latin typeface="Helvetica" charset="0"/>
                <a:ea typeface="MS PGothic" charset="0"/>
              </a:rPr>
              <a:t>has many, varying </a:t>
            </a:r>
            <a:r>
              <a:rPr lang="en-US" b="1" dirty="0">
                <a:solidFill>
                  <a:srgbClr val="3366FF"/>
                </a:solidFill>
                <a:latin typeface="Helvetica" charset="0"/>
                <a:ea typeface="MS PGothic" charset="0"/>
              </a:rPr>
              <a:t>Linux distributions</a:t>
            </a:r>
            <a:r>
              <a:rPr lang="en-US" dirty="0">
                <a:solidFill>
                  <a:srgbClr val="3366FF"/>
                </a:solidFill>
                <a:latin typeface="Helvetica" charset="0"/>
                <a:ea typeface="MS PGothic" charset="0"/>
              </a:rPr>
              <a:t> </a:t>
            </a:r>
            <a:r>
              <a:rPr lang="en-US" dirty="0">
                <a:latin typeface="Helvetica" charset="0"/>
                <a:ea typeface="MS PGothic" charset="0"/>
              </a:rPr>
              <a:t>including the kernel, applications, and management tools</a:t>
            </a:r>
          </a:p>
        </p:txBody>
      </p:sp>
      <p:sp>
        <p:nvSpPr>
          <p:cNvPr id="2" name="Date Placeholder 1"/>
          <p:cNvSpPr>
            <a:spLocks noGrp="1"/>
          </p:cNvSpPr>
          <p:nvPr>
            <p:ph type="dt" sz="half" idx="10"/>
          </p:nvPr>
        </p:nvSpPr>
        <p:spPr/>
        <p:txBody>
          <a:bodyPr/>
          <a:lstStyle/>
          <a:p>
            <a:fld id="{1440ADA8-DE77-D54B-8786-1C304C326BFA}"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a:t>
            </a:fld>
            <a:endParaRPr lang="en-US"/>
          </a:p>
        </p:txBody>
      </p:sp>
    </p:spTree>
    <p:extLst>
      <p:ext uri="{BB962C8B-B14F-4D97-AF65-F5344CB8AC3E}">
        <p14:creationId xmlns:p14="http://schemas.microsoft.com/office/powerpoint/2010/main" val="2531315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p:txBody>
          <a:bodyPr/>
          <a:lstStyle/>
          <a:p>
            <a:pPr eaLnBrk="1" hangingPunct="1"/>
            <a:r>
              <a:rPr lang="en-US">
                <a:latin typeface="Arial" charset="0"/>
                <a:ea typeface="MS PGothic" charset="0"/>
              </a:rPr>
              <a:t>System Components — Kernel</a:t>
            </a:r>
          </a:p>
        </p:txBody>
      </p:sp>
      <p:sp>
        <p:nvSpPr>
          <p:cNvPr id="12290"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Foundation for the executive and the subsystems</a:t>
            </a:r>
          </a:p>
          <a:p>
            <a:r>
              <a:rPr lang="en-US" dirty="0">
                <a:latin typeface="Helvetica" charset="0"/>
                <a:ea typeface="MS PGothic" charset="0"/>
              </a:rPr>
              <a:t>Never paged out of memory; execution is never preempted</a:t>
            </a:r>
          </a:p>
          <a:p>
            <a:r>
              <a:rPr lang="en-US" dirty="0">
                <a:latin typeface="Helvetica" charset="0"/>
                <a:ea typeface="MS PGothic" charset="0"/>
              </a:rPr>
              <a:t>Four main responsibilities: </a:t>
            </a:r>
          </a:p>
          <a:p>
            <a:pPr lvl="1"/>
            <a:r>
              <a:rPr lang="en-US" dirty="0">
                <a:latin typeface="Helvetica" charset="0"/>
                <a:ea typeface="MS PGothic" charset="0"/>
              </a:rPr>
              <a:t>thread scheduling</a:t>
            </a:r>
          </a:p>
          <a:p>
            <a:pPr lvl="1"/>
            <a:r>
              <a:rPr lang="en-US" dirty="0">
                <a:latin typeface="Helvetica" charset="0"/>
                <a:ea typeface="MS PGothic" charset="0"/>
              </a:rPr>
              <a:t>interrupt and exception handling </a:t>
            </a:r>
          </a:p>
          <a:p>
            <a:pPr lvl="1"/>
            <a:r>
              <a:rPr lang="en-US" dirty="0">
                <a:latin typeface="Helvetica" charset="0"/>
                <a:ea typeface="MS PGothic" charset="0"/>
              </a:rPr>
              <a:t>low-level processor synchronization</a:t>
            </a:r>
          </a:p>
          <a:p>
            <a:pPr lvl="1"/>
            <a:r>
              <a:rPr lang="en-US" dirty="0">
                <a:latin typeface="Helvetica" charset="0"/>
                <a:ea typeface="MS PGothic" charset="0"/>
              </a:rPr>
              <a:t>recovery after a power failure</a:t>
            </a:r>
          </a:p>
          <a:p>
            <a:r>
              <a:rPr lang="en-US" dirty="0">
                <a:latin typeface="Helvetica" charset="0"/>
                <a:ea typeface="MS PGothic" charset="0"/>
              </a:rPr>
              <a:t>Kernel is object-oriented, uses two sets of objects</a:t>
            </a:r>
          </a:p>
          <a:p>
            <a:pPr lvl="1"/>
            <a:r>
              <a:rPr lang="en-US" i="1" dirty="0">
                <a:latin typeface="Helvetica" charset="0"/>
                <a:ea typeface="MS PGothic" charset="0"/>
              </a:rPr>
              <a:t>dispatcher objects</a:t>
            </a:r>
            <a:r>
              <a:rPr lang="en-US" dirty="0">
                <a:latin typeface="Helvetica" charset="0"/>
                <a:ea typeface="MS PGothic" charset="0"/>
              </a:rPr>
              <a:t> control dispatching and synchronization (events, mutants, </a:t>
            </a:r>
            <a:r>
              <a:rPr lang="en-US" dirty="0" err="1">
                <a:latin typeface="Helvetica" charset="0"/>
                <a:ea typeface="MS PGothic" charset="0"/>
              </a:rPr>
              <a:t>mutexes</a:t>
            </a:r>
            <a:r>
              <a:rPr lang="en-US" dirty="0">
                <a:latin typeface="Helvetica" charset="0"/>
                <a:ea typeface="MS PGothic" charset="0"/>
              </a:rPr>
              <a:t>, semaphores, threads and timers) </a:t>
            </a:r>
          </a:p>
          <a:p>
            <a:pPr lvl="1"/>
            <a:r>
              <a:rPr lang="en-US" i="1" dirty="0">
                <a:latin typeface="Helvetica" charset="0"/>
                <a:ea typeface="MS PGothic" charset="0"/>
              </a:rPr>
              <a:t>control objects</a:t>
            </a:r>
            <a:r>
              <a:rPr lang="en-US" dirty="0">
                <a:latin typeface="Helvetica" charset="0"/>
                <a:ea typeface="MS PGothic" charset="0"/>
              </a:rPr>
              <a:t> (asynchronous procedure calls, interrupts, power notify, power status, process and profile objects)</a:t>
            </a:r>
          </a:p>
        </p:txBody>
      </p:sp>
      <p:sp>
        <p:nvSpPr>
          <p:cNvPr id="2" name="Date Placeholder 1"/>
          <p:cNvSpPr>
            <a:spLocks noGrp="1"/>
          </p:cNvSpPr>
          <p:nvPr>
            <p:ph type="dt" sz="half" idx="10"/>
          </p:nvPr>
        </p:nvSpPr>
        <p:spPr/>
        <p:txBody>
          <a:bodyPr/>
          <a:lstStyle/>
          <a:p>
            <a:fld id="{C45CDC67-75F9-BC42-BA14-93FDE9891241}"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60</a:t>
            </a:fld>
            <a:endParaRPr lang="en-US"/>
          </a:p>
        </p:txBody>
      </p:sp>
    </p:spTree>
    <p:extLst>
      <p:ext uri="{BB962C8B-B14F-4D97-AF65-F5344CB8AC3E}">
        <p14:creationId xmlns:p14="http://schemas.microsoft.com/office/powerpoint/2010/main" val="3210766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r>
              <a:rPr lang="en-US">
                <a:latin typeface="Arial" charset="0"/>
                <a:ea typeface="MS PGothic" charset="0"/>
              </a:rPr>
              <a:t>Kernel — Process and Threads</a:t>
            </a:r>
          </a:p>
        </p:txBody>
      </p:sp>
      <p:sp>
        <p:nvSpPr>
          <p:cNvPr id="13315" name="Rectangle 1027"/>
          <p:cNvSpPr>
            <a:spLocks noGrp="1" noChangeArrowheads="1"/>
          </p:cNvSpPr>
          <p:nvPr>
            <p:ph idx="1"/>
          </p:nvPr>
        </p:nvSpPr>
        <p:spPr/>
        <p:txBody>
          <a:bodyPr>
            <a:normAutofit lnSpcReduction="10000"/>
          </a:bodyPr>
          <a:lstStyle/>
          <a:p>
            <a:r>
              <a:rPr lang="en-US" dirty="0">
                <a:latin typeface="Helvetica" charset="0"/>
                <a:ea typeface="MS PGothic" charset="0"/>
              </a:rPr>
              <a:t>The process has a virtual memory address space, information (such as a base priority), and an affinity for one or more processors.</a:t>
            </a:r>
          </a:p>
          <a:p>
            <a:r>
              <a:rPr lang="en-US" dirty="0">
                <a:latin typeface="Helvetica" charset="0"/>
                <a:ea typeface="MS PGothic" charset="0"/>
              </a:rPr>
              <a:t>Threads are the unit of execution scheduled by the kernel’s dispatcher.</a:t>
            </a:r>
          </a:p>
          <a:p>
            <a:r>
              <a:rPr lang="en-US" dirty="0">
                <a:latin typeface="Helvetica" charset="0"/>
                <a:ea typeface="MS PGothic" charset="0"/>
              </a:rPr>
              <a:t>Each thread has its own state, including a priority, processor affinity, and accounting information.</a:t>
            </a:r>
          </a:p>
          <a:p>
            <a:r>
              <a:rPr lang="en-US" dirty="0">
                <a:latin typeface="Helvetica" charset="0"/>
                <a:ea typeface="MS PGothic" charset="0"/>
              </a:rPr>
              <a:t>A thread can be one of six states:  </a:t>
            </a:r>
            <a:r>
              <a:rPr lang="en-US" i="1" dirty="0">
                <a:solidFill>
                  <a:srgbClr val="000000"/>
                </a:solidFill>
                <a:latin typeface="Helvetica" charset="0"/>
                <a:ea typeface="MS PGothic" charset="0"/>
              </a:rPr>
              <a:t>ready</a:t>
            </a:r>
            <a:r>
              <a:rPr lang="en-US" i="1" dirty="0">
                <a:latin typeface="Helvetica" charset="0"/>
                <a:ea typeface="MS PGothic" charset="0"/>
              </a:rPr>
              <a:t>, standby, running, waiting, transition</a:t>
            </a:r>
            <a:r>
              <a:rPr lang="en-US" dirty="0">
                <a:latin typeface="Helvetica" charset="0"/>
                <a:ea typeface="MS PGothic" charset="0"/>
              </a:rPr>
              <a:t>, and </a:t>
            </a:r>
            <a:r>
              <a:rPr lang="en-US" i="1" dirty="0">
                <a:latin typeface="Helvetica" charset="0"/>
                <a:ea typeface="MS PGothic" charset="0"/>
              </a:rPr>
              <a:t>terminated.</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C660FEFC-3911-5A43-9745-A3C4B48B8DDA}"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61</a:t>
            </a:fld>
            <a:endParaRPr lang="en-US"/>
          </a:p>
        </p:txBody>
      </p:sp>
    </p:spTree>
    <p:extLst>
      <p:ext uri="{BB962C8B-B14F-4D97-AF65-F5344CB8AC3E}">
        <p14:creationId xmlns:p14="http://schemas.microsoft.com/office/powerpoint/2010/main" val="7620476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atin typeface="Arial" charset="0"/>
                <a:ea typeface="MS PGothic" charset="0"/>
              </a:rPr>
              <a:t>Kernel — Scheduling</a:t>
            </a:r>
          </a:p>
        </p:txBody>
      </p:sp>
      <p:sp>
        <p:nvSpPr>
          <p:cNvPr id="14339" name="Rectangle 3"/>
          <p:cNvSpPr>
            <a:spLocks noGrp="1" noChangeArrowheads="1"/>
          </p:cNvSpPr>
          <p:nvPr>
            <p:ph idx="1"/>
          </p:nvPr>
        </p:nvSpPr>
        <p:spPr/>
        <p:txBody>
          <a:bodyPr>
            <a:normAutofit fontScale="92500" lnSpcReduction="20000"/>
          </a:bodyPr>
          <a:lstStyle/>
          <a:p>
            <a:r>
              <a:rPr lang="en-US" dirty="0">
                <a:latin typeface="Helvetica" charset="0"/>
                <a:ea typeface="MS PGothic" charset="0"/>
              </a:rPr>
              <a:t>The dispatcher uses a 32-level priority scheme to determine the order of thread execution.  </a:t>
            </a:r>
          </a:p>
          <a:p>
            <a:pPr lvl="1"/>
            <a:r>
              <a:rPr lang="en-US" dirty="0">
                <a:latin typeface="Helvetica" charset="0"/>
                <a:ea typeface="MS PGothic" charset="0"/>
              </a:rPr>
              <a:t>Priorities are divided into two classes</a:t>
            </a:r>
          </a:p>
          <a:p>
            <a:pPr lvl="2"/>
            <a:r>
              <a:rPr lang="en-US" dirty="0">
                <a:latin typeface="Helvetica" charset="0"/>
                <a:ea typeface="MS PGothic" charset="0"/>
              </a:rPr>
              <a:t>The real-time class contains threads with priorities ranging from 16 to 31</a:t>
            </a:r>
          </a:p>
          <a:p>
            <a:pPr lvl="2"/>
            <a:r>
              <a:rPr lang="en-US" dirty="0">
                <a:latin typeface="Helvetica" charset="0"/>
                <a:ea typeface="MS PGothic" charset="0"/>
              </a:rPr>
              <a:t>The variable class contains threads having priorities from 0 to 15</a:t>
            </a:r>
          </a:p>
          <a:p>
            <a:r>
              <a:rPr lang="en-US" dirty="0">
                <a:latin typeface="Helvetica" charset="0"/>
                <a:ea typeface="MS PGothic" charset="0"/>
              </a:rPr>
              <a:t>Characteristics of Windows 7’s priority strategy</a:t>
            </a:r>
          </a:p>
          <a:p>
            <a:pPr lvl="1"/>
            <a:r>
              <a:rPr lang="en-US" dirty="0">
                <a:latin typeface="Helvetica" charset="0"/>
                <a:ea typeface="MS PGothic" charset="0"/>
              </a:rPr>
              <a:t>Trends to give very good response times to interactive threads that are using the mouse and windows</a:t>
            </a:r>
          </a:p>
          <a:p>
            <a:pPr lvl="1"/>
            <a:r>
              <a:rPr lang="en-US" dirty="0">
                <a:latin typeface="Helvetica" charset="0"/>
                <a:ea typeface="MS PGothic" charset="0"/>
              </a:rPr>
              <a:t>Enables I/O-bound threads to keep the I/O devices busy</a:t>
            </a:r>
          </a:p>
          <a:p>
            <a:pPr lvl="1"/>
            <a:r>
              <a:rPr lang="en-US" dirty="0">
                <a:latin typeface="Helvetica" charset="0"/>
                <a:ea typeface="MS PGothic" charset="0"/>
              </a:rPr>
              <a:t>Complete-bound threads soak up the spare CPU cycles in the background</a:t>
            </a:r>
          </a:p>
        </p:txBody>
      </p:sp>
      <p:sp>
        <p:nvSpPr>
          <p:cNvPr id="2" name="Date Placeholder 1"/>
          <p:cNvSpPr>
            <a:spLocks noGrp="1"/>
          </p:cNvSpPr>
          <p:nvPr>
            <p:ph type="dt" sz="half" idx="10"/>
          </p:nvPr>
        </p:nvSpPr>
        <p:spPr/>
        <p:txBody>
          <a:bodyPr/>
          <a:lstStyle/>
          <a:p>
            <a:fld id="{5F3298D5-C2F9-8342-A40B-3C1A7419CF67}"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62</a:t>
            </a:fld>
            <a:endParaRPr lang="en-US"/>
          </a:p>
        </p:txBody>
      </p:sp>
    </p:spTree>
    <p:extLst>
      <p:ext uri="{BB962C8B-B14F-4D97-AF65-F5344CB8AC3E}">
        <p14:creationId xmlns:p14="http://schemas.microsoft.com/office/powerpoint/2010/main" val="13891521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atin typeface="Arial" charset="0"/>
                <a:ea typeface="MS PGothic" charset="0"/>
              </a:rPr>
              <a:t>Kernel — Scheduling (Cont.) </a:t>
            </a:r>
          </a:p>
        </p:txBody>
      </p:sp>
      <p:sp>
        <p:nvSpPr>
          <p:cNvPr id="15363" name="Rectangle 3"/>
          <p:cNvSpPr>
            <a:spLocks noGrp="1" noChangeArrowheads="1"/>
          </p:cNvSpPr>
          <p:nvPr>
            <p:ph idx="1"/>
          </p:nvPr>
        </p:nvSpPr>
        <p:spPr/>
        <p:txBody>
          <a:bodyPr/>
          <a:lstStyle/>
          <a:p>
            <a:r>
              <a:rPr lang="en-US">
                <a:latin typeface="Helvetica" charset="0"/>
                <a:ea typeface="MS PGothic" charset="0"/>
              </a:rPr>
              <a:t>Scheduling can occur when a thread enters the ready or wait state, when a thread terminates, or when an application changes a thread’s priority or processor affinity</a:t>
            </a:r>
          </a:p>
          <a:p>
            <a:r>
              <a:rPr lang="en-US">
                <a:latin typeface="Helvetica" charset="0"/>
                <a:ea typeface="MS PGothic" charset="0"/>
              </a:rPr>
              <a:t>Real-time threads are given preferential access to the CPU; but 7 does not guarantee that a real-time thread will start to execute within any particular time limit .</a:t>
            </a:r>
          </a:p>
          <a:p>
            <a:pPr lvl="1"/>
            <a:r>
              <a:rPr lang="en-US">
                <a:latin typeface="Helvetica" charset="0"/>
                <a:ea typeface="MS PGothic" charset="0"/>
              </a:rPr>
              <a:t>This is known as </a:t>
            </a:r>
            <a:r>
              <a:rPr lang="en-US" i="1">
                <a:latin typeface="Helvetica" charset="0"/>
                <a:ea typeface="MS PGothic" charset="0"/>
              </a:rPr>
              <a:t>soft realtime.</a:t>
            </a:r>
            <a:endParaRPr lang="en-US">
              <a:latin typeface="Helvetica" charset="0"/>
              <a:ea typeface="MS PGothic" charset="0"/>
            </a:endParaRPr>
          </a:p>
        </p:txBody>
      </p:sp>
      <p:sp>
        <p:nvSpPr>
          <p:cNvPr id="2" name="Date Placeholder 1"/>
          <p:cNvSpPr>
            <a:spLocks noGrp="1"/>
          </p:cNvSpPr>
          <p:nvPr>
            <p:ph type="dt" sz="half" idx="10"/>
          </p:nvPr>
        </p:nvSpPr>
        <p:spPr/>
        <p:txBody>
          <a:bodyPr/>
          <a:lstStyle/>
          <a:p>
            <a:fld id="{B8C21A7C-1892-4C43-A136-48E1C5FE3ABB}"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63</a:t>
            </a:fld>
            <a:endParaRPr lang="en-US"/>
          </a:p>
        </p:txBody>
      </p:sp>
    </p:spTree>
    <p:extLst>
      <p:ext uri="{BB962C8B-B14F-4D97-AF65-F5344CB8AC3E}">
        <p14:creationId xmlns:p14="http://schemas.microsoft.com/office/powerpoint/2010/main" val="3463794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ea typeface="MS PGothic" charset="0"/>
              </a:rPr>
              <a:t>Executive — Object Manager</a:t>
            </a:r>
          </a:p>
        </p:txBody>
      </p:sp>
      <p:sp>
        <p:nvSpPr>
          <p:cNvPr id="18435" name="Rectangle 3"/>
          <p:cNvSpPr>
            <a:spLocks noGrp="1" noChangeArrowheads="1"/>
          </p:cNvSpPr>
          <p:nvPr>
            <p:ph idx="1"/>
          </p:nvPr>
        </p:nvSpPr>
        <p:spPr/>
        <p:txBody>
          <a:bodyPr>
            <a:normAutofit lnSpcReduction="10000"/>
          </a:bodyPr>
          <a:lstStyle/>
          <a:p>
            <a:r>
              <a:rPr lang="en-US" dirty="0">
                <a:latin typeface="Helvetica" charset="0"/>
                <a:ea typeface="MS PGothic" charset="0"/>
              </a:rPr>
              <a:t>Windows 7 uses objects for all its services and entities; the object manger supervises the use of all the objects</a:t>
            </a:r>
          </a:p>
          <a:p>
            <a:pPr lvl="1"/>
            <a:r>
              <a:rPr lang="en-US" dirty="0">
                <a:latin typeface="Helvetica" charset="0"/>
                <a:ea typeface="MS PGothic" charset="0"/>
              </a:rPr>
              <a:t>Generates an object </a:t>
            </a:r>
            <a:r>
              <a:rPr lang="en-US" i="1" dirty="0">
                <a:latin typeface="Helvetica" charset="0"/>
                <a:ea typeface="MS PGothic" charset="0"/>
              </a:rPr>
              <a:t>handle</a:t>
            </a:r>
            <a:endParaRPr lang="en-US" dirty="0">
              <a:latin typeface="Helvetica" charset="0"/>
              <a:ea typeface="MS PGothic" charset="0"/>
            </a:endParaRPr>
          </a:p>
          <a:p>
            <a:pPr lvl="1"/>
            <a:r>
              <a:rPr lang="en-US" dirty="0">
                <a:latin typeface="Helvetica" charset="0"/>
                <a:ea typeface="MS PGothic" charset="0"/>
              </a:rPr>
              <a:t>Checks security</a:t>
            </a:r>
          </a:p>
          <a:p>
            <a:pPr lvl="1"/>
            <a:r>
              <a:rPr lang="en-US" dirty="0">
                <a:latin typeface="Helvetica" charset="0"/>
                <a:ea typeface="MS PGothic" charset="0"/>
              </a:rPr>
              <a:t>Keeps track of which processes are using each object</a:t>
            </a:r>
          </a:p>
          <a:p>
            <a:r>
              <a:rPr lang="en-US" dirty="0">
                <a:latin typeface="Helvetica" charset="0"/>
                <a:ea typeface="MS PGothic" charset="0"/>
              </a:rPr>
              <a:t>Objects are manipulated by a standard set of methods, namely </a:t>
            </a:r>
            <a:r>
              <a:rPr lang="en-US" dirty="0">
                <a:latin typeface="Courier" charset="0"/>
                <a:ea typeface="MS PGothic" charset="0"/>
              </a:rPr>
              <a:t>create, open, close, delete, query name, parse</a:t>
            </a:r>
            <a:r>
              <a:rPr lang="en-US" dirty="0">
                <a:latin typeface="Helvetica" charset="0"/>
                <a:ea typeface="MS PGothic" charset="0"/>
              </a:rPr>
              <a:t> and </a:t>
            </a:r>
            <a:r>
              <a:rPr lang="en-US" dirty="0">
                <a:latin typeface="Courier" charset="0"/>
                <a:ea typeface="MS PGothic" charset="0"/>
              </a:rPr>
              <a:t>security</a:t>
            </a:r>
            <a:r>
              <a:rPr lang="en-US" dirty="0">
                <a:latin typeface="Helvetica" charset="0"/>
                <a:ea typeface="MS PGothic" charset="0"/>
              </a:rPr>
              <a:t>.</a:t>
            </a:r>
          </a:p>
        </p:txBody>
      </p:sp>
      <p:sp>
        <p:nvSpPr>
          <p:cNvPr id="2" name="Date Placeholder 1"/>
          <p:cNvSpPr>
            <a:spLocks noGrp="1"/>
          </p:cNvSpPr>
          <p:nvPr>
            <p:ph type="dt" sz="half" idx="10"/>
          </p:nvPr>
        </p:nvSpPr>
        <p:spPr/>
        <p:txBody>
          <a:bodyPr/>
          <a:lstStyle/>
          <a:p>
            <a:fld id="{B27664D9-0FE6-FC4C-BF72-81FFDA6AE3A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64</a:t>
            </a:fld>
            <a:endParaRPr lang="en-US"/>
          </a:p>
        </p:txBody>
      </p:sp>
    </p:spTree>
    <p:extLst>
      <p:ext uri="{BB962C8B-B14F-4D97-AF65-F5344CB8AC3E}">
        <p14:creationId xmlns:p14="http://schemas.microsoft.com/office/powerpoint/2010/main" val="30430248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ea typeface="MS PGothic" charset="0"/>
              </a:rPr>
              <a:t>Executive — Naming Objects</a:t>
            </a:r>
          </a:p>
        </p:txBody>
      </p:sp>
      <p:sp>
        <p:nvSpPr>
          <p:cNvPr id="19459" name="Rectangle 3"/>
          <p:cNvSpPr>
            <a:spLocks noGrp="1" noChangeArrowheads="1"/>
          </p:cNvSpPr>
          <p:nvPr>
            <p:ph idx="1"/>
          </p:nvPr>
        </p:nvSpPr>
        <p:spPr/>
        <p:txBody>
          <a:bodyPr>
            <a:normAutofit fontScale="77500" lnSpcReduction="20000"/>
          </a:bodyPr>
          <a:lstStyle/>
          <a:p>
            <a:r>
              <a:rPr lang="en-US" dirty="0">
                <a:latin typeface="Helvetica" charset="0"/>
                <a:ea typeface="MS PGothic" charset="0"/>
              </a:rPr>
              <a:t>The Windows 7 executive allows almost any object to be given a name, which may be either permanent or temporary. Exceptions are process, thread and some others object types.</a:t>
            </a:r>
            <a:endParaRPr lang="en-US" sz="1000" dirty="0">
              <a:latin typeface="Helvetica" charset="0"/>
              <a:ea typeface="MS PGothic" charset="0"/>
            </a:endParaRPr>
          </a:p>
          <a:p>
            <a:r>
              <a:rPr lang="en-US" dirty="0">
                <a:latin typeface="Helvetica" charset="0"/>
                <a:ea typeface="MS PGothic" charset="0"/>
              </a:rPr>
              <a:t>Object names are structured like file path names in MS-DOS and UNIX.</a:t>
            </a:r>
            <a:endParaRPr lang="en-US" sz="1000" dirty="0">
              <a:latin typeface="Helvetica" charset="0"/>
              <a:ea typeface="MS PGothic" charset="0"/>
            </a:endParaRPr>
          </a:p>
          <a:p>
            <a:r>
              <a:rPr lang="en-US" dirty="0">
                <a:latin typeface="Helvetica" charset="0"/>
                <a:ea typeface="MS PGothic" charset="0"/>
              </a:rPr>
              <a:t>Windows 7 implements a </a:t>
            </a:r>
            <a:r>
              <a:rPr lang="en-US" i="1" dirty="0">
                <a:latin typeface="Helvetica" charset="0"/>
                <a:ea typeface="MS PGothic" charset="0"/>
              </a:rPr>
              <a:t>symbolic link object</a:t>
            </a:r>
            <a:r>
              <a:rPr lang="en-US" dirty="0">
                <a:latin typeface="Helvetica" charset="0"/>
                <a:ea typeface="MS PGothic" charset="0"/>
              </a:rPr>
              <a:t>, which is similar to </a:t>
            </a:r>
            <a:r>
              <a:rPr lang="en-US" i="1" dirty="0">
                <a:latin typeface="Helvetica" charset="0"/>
                <a:ea typeface="MS PGothic" charset="0"/>
              </a:rPr>
              <a:t>symbolic links</a:t>
            </a:r>
            <a:r>
              <a:rPr lang="en-US" dirty="0">
                <a:latin typeface="Helvetica" charset="0"/>
                <a:ea typeface="MS PGothic" charset="0"/>
              </a:rPr>
              <a:t> in UNIX that allow multiple nicknames or aliases to refer to the same file.</a:t>
            </a:r>
            <a:endParaRPr lang="en-US" sz="1000" dirty="0">
              <a:latin typeface="Helvetica" charset="0"/>
              <a:ea typeface="MS PGothic" charset="0"/>
            </a:endParaRPr>
          </a:p>
          <a:p>
            <a:r>
              <a:rPr lang="en-US" dirty="0">
                <a:latin typeface="Helvetica" charset="0"/>
                <a:ea typeface="MS PGothic" charset="0"/>
              </a:rPr>
              <a:t>A process gets an object handle by creating an object by opening an existing one, by receiving a duplicated handle from another process, or by inheriting a handle from a parent process.</a:t>
            </a:r>
            <a:endParaRPr lang="en-US" sz="1000" dirty="0">
              <a:latin typeface="Helvetica" charset="0"/>
              <a:ea typeface="MS PGothic" charset="0"/>
            </a:endParaRPr>
          </a:p>
          <a:p>
            <a:r>
              <a:rPr lang="en-US" dirty="0">
                <a:latin typeface="Helvetica" charset="0"/>
                <a:ea typeface="MS PGothic" charset="0"/>
              </a:rPr>
              <a:t>Each object is protected by an access control list.</a:t>
            </a:r>
          </a:p>
        </p:txBody>
      </p:sp>
      <p:sp>
        <p:nvSpPr>
          <p:cNvPr id="2" name="Date Placeholder 1"/>
          <p:cNvSpPr>
            <a:spLocks noGrp="1"/>
          </p:cNvSpPr>
          <p:nvPr>
            <p:ph type="dt" sz="half" idx="10"/>
          </p:nvPr>
        </p:nvSpPr>
        <p:spPr/>
        <p:txBody>
          <a:bodyPr/>
          <a:lstStyle/>
          <a:p>
            <a:fld id="{73845186-B387-2247-AA9A-B18D15E7DDBC}"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65</a:t>
            </a:fld>
            <a:endParaRPr lang="en-US"/>
          </a:p>
        </p:txBody>
      </p:sp>
    </p:spTree>
    <p:extLst>
      <p:ext uri="{BB962C8B-B14F-4D97-AF65-F5344CB8AC3E}">
        <p14:creationId xmlns:p14="http://schemas.microsoft.com/office/powerpoint/2010/main" val="4014751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2800">
                <a:latin typeface="Arial" charset="0"/>
                <a:ea typeface="MS PGothic" charset="0"/>
              </a:rPr>
              <a:t>Executive — Virtual Memory Manager</a:t>
            </a:r>
          </a:p>
        </p:txBody>
      </p:sp>
      <p:sp>
        <p:nvSpPr>
          <p:cNvPr id="20483" name="Rectangle 3"/>
          <p:cNvSpPr>
            <a:spLocks noGrp="1" noChangeArrowheads="1"/>
          </p:cNvSpPr>
          <p:nvPr>
            <p:ph idx="1"/>
          </p:nvPr>
        </p:nvSpPr>
        <p:spPr/>
        <p:txBody>
          <a:bodyPr>
            <a:normAutofit fontScale="85000" lnSpcReduction="10000"/>
          </a:bodyPr>
          <a:lstStyle/>
          <a:p>
            <a:r>
              <a:rPr lang="en-US" dirty="0">
                <a:latin typeface="Helvetica" charset="0"/>
                <a:ea typeface="MS PGothic" charset="0"/>
              </a:rPr>
              <a:t>The design of the VM manager assumes that the underlying hardware supports virtual to physical mapping a paging mechanism, transparent cache coherence on multiprocessor systems, and virtual addressing aliasing.</a:t>
            </a:r>
          </a:p>
          <a:p>
            <a:r>
              <a:rPr lang="en-US" dirty="0">
                <a:latin typeface="Helvetica" charset="0"/>
                <a:ea typeface="MS PGothic" charset="0"/>
              </a:rPr>
              <a:t>The VM manager in Windows 7 uses a page-based management scheme with a page size of 4 KB.</a:t>
            </a:r>
          </a:p>
          <a:p>
            <a:r>
              <a:rPr lang="en-US" dirty="0">
                <a:latin typeface="Helvetica" charset="0"/>
                <a:ea typeface="MS PGothic" charset="0"/>
              </a:rPr>
              <a:t>The Windows 7 VM manager uses a two step process to allocate memory</a:t>
            </a:r>
          </a:p>
          <a:p>
            <a:pPr lvl="1"/>
            <a:r>
              <a:rPr lang="en-US" dirty="0">
                <a:latin typeface="Helvetica" charset="0"/>
                <a:ea typeface="MS PGothic" charset="0"/>
              </a:rPr>
              <a:t>The first step reserves a portion of the process’s address space</a:t>
            </a:r>
          </a:p>
          <a:p>
            <a:pPr lvl="1"/>
            <a:r>
              <a:rPr lang="en-US" dirty="0">
                <a:latin typeface="Helvetica" charset="0"/>
                <a:ea typeface="MS PGothic" charset="0"/>
              </a:rPr>
              <a:t>The second step commits the allocation by assigning space in the system’s paging file(s)</a:t>
            </a:r>
          </a:p>
        </p:txBody>
      </p:sp>
      <p:sp>
        <p:nvSpPr>
          <p:cNvPr id="2" name="Date Placeholder 1"/>
          <p:cNvSpPr>
            <a:spLocks noGrp="1"/>
          </p:cNvSpPr>
          <p:nvPr>
            <p:ph type="dt" sz="half" idx="10"/>
          </p:nvPr>
        </p:nvSpPr>
        <p:spPr/>
        <p:txBody>
          <a:bodyPr/>
          <a:lstStyle/>
          <a:p>
            <a:fld id="{69021B09-785B-B14E-8D73-FF679CF3221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66</a:t>
            </a:fld>
            <a:endParaRPr lang="en-US"/>
          </a:p>
        </p:txBody>
      </p:sp>
    </p:spTree>
    <p:extLst>
      <p:ext uri="{BB962C8B-B14F-4D97-AF65-F5344CB8AC3E}">
        <p14:creationId xmlns:p14="http://schemas.microsoft.com/office/powerpoint/2010/main" val="2145744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42913" y="176213"/>
            <a:ext cx="8229600" cy="576262"/>
          </a:xfrm>
        </p:spPr>
        <p:txBody>
          <a:bodyPr/>
          <a:lstStyle/>
          <a:p>
            <a:pPr eaLnBrk="1" hangingPunct="1"/>
            <a:r>
              <a:rPr lang="en-US">
                <a:latin typeface="Arial" charset="0"/>
                <a:ea typeface="MS PGothic" charset="0"/>
              </a:rPr>
              <a:t>Virtual-Memory Layout</a:t>
            </a:r>
          </a:p>
        </p:txBody>
      </p:sp>
      <p:pic>
        <p:nvPicPr>
          <p:cNvPr id="21507"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87538" y="1196975"/>
            <a:ext cx="6161087"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9826263-9B61-8143-A587-D09A9F803A5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67</a:t>
            </a:fld>
            <a:endParaRPr lang="en-US"/>
          </a:p>
        </p:txBody>
      </p:sp>
    </p:spTree>
    <p:extLst>
      <p:ext uri="{BB962C8B-B14F-4D97-AF65-F5344CB8AC3E}">
        <p14:creationId xmlns:p14="http://schemas.microsoft.com/office/powerpoint/2010/main" val="8318959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atin typeface="Arial" charset="0"/>
                <a:ea typeface="MS PGothic" charset="0"/>
              </a:rPr>
              <a:t>Virtual Memory Manager (Cont.)</a:t>
            </a:r>
          </a:p>
        </p:txBody>
      </p:sp>
      <p:sp>
        <p:nvSpPr>
          <p:cNvPr id="22531" name="Rectangle 3"/>
          <p:cNvSpPr>
            <a:spLocks noGrp="1" noChangeArrowheads="1"/>
          </p:cNvSpPr>
          <p:nvPr>
            <p:ph idx="1"/>
          </p:nvPr>
        </p:nvSpPr>
        <p:spPr/>
        <p:txBody>
          <a:bodyPr>
            <a:normAutofit fontScale="85000" lnSpcReduction="20000"/>
          </a:bodyPr>
          <a:lstStyle/>
          <a:p>
            <a:pPr>
              <a:lnSpc>
                <a:spcPct val="90000"/>
              </a:lnSpc>
            </a:pPr>
            <a:r>
              <a:rPr lang="en-US" dirty="0">
                <a:latin typeface="Helvetica" charset="0"/>
                <a:ea typeface="MS PGothic" charset="0"/>
              </a:rPr>
              <a:t>The virtual address translation in Windows 7 uses several data structures</a:t>
            </a:r>
          </a:p>
          <a:p>
            <a:pPr lvl="1">
              <a:lnSpc>
                <a:spcPct val="90000"/>
              </a:lnSpc>
            </a:pPr>
            <a:r>
              <a:rPr lang="en-US" dirty="0">
                <a:latin typeface="Helvetica" charset="0"/>
                <a:ea typeface="MS PGothic" charset="0"/>
              </a:rPr>
              <a:t>Each process has a </a:t>
            </a:r>
            <a:r>
              <a:rPr lang="en-US" i="1" dirty="0">
                <a:latin typeface="Helvetica" charset="0"/>
                <a:ea typeface="MS PGothic" charset="0"/>
              </a:rPr>
              <a:t>page directory</a:t>
            </a:r>
            <a:r>
              <a:rPr lang="en-US" dirty="0">
                <a:latin typeface="Helvetica" charset="0"/>
                <a:ea typeface="MS PGothic" charset="0"/>
              </a:rPr>
              <a:t> that contains 1024 </a:t>
            </a:r>
            <a:r>
              <a:rPr lang="en-US" i="1" dirty="0">
                <a:latin typeface="Helvetica" charset="0"/>
                <a:ea typeface="MS PGothic" charset="0"/>
              </a:rPr>
              <a:t>page directory</a:t>
            </a:r>
            <a:r>
              <a:rPr lang="en-US" dirty="0">
                <a:latin typeface="Helvetica" charset="0"/>
                <a:ea typeface="MS PGothic" charset="0"/>
              </a:rPr>
              <a:t> </a:t>
            </a:r>
            <a:r>
              <a:rPr lang="en-US" i="1" dirty="0">
                <a:latin typeface="Helvetica" charset="0"/>
                <a:ea typeface="MS PGothic" charset="0"/>
              </a:rPr>
              <a:t>entries</a:t>
            </a:r>
            <a:r>
              <a:rPr lang="en-US" dirty="0">
                <a:latin typeface="Helvetica" charset="0"/>
                <a:ea typeface="MS PGothic" charset="0"/>
              </a:rPr>
              <a:t> of size 4 bytes.</a:t>
            </a:r>
          </a:p>
          <a:p>
            <a:pPr lvl="1">
              <a:lnSpc>
                <a:spcPct val="90000"/>
              </a:lnSpc>
            </a:pPr>
            <a:r>
              <a:rPr lang="en-US" dirty="0">
                <a:latin typeface="Helvetica" charset="0"/>
                <a:ea typeface="MS PGothic" charset="0"/>
              </a:rPr>
              <a:t>Each page directory entry points to a </a:t>
            </a:r>
            <a:r>
              <a:rPr lang="en-US" i="1" dirty="0">
                <a:latin typeface="Helvetica" charset="0"/>
                <a:ea typeface="MS PGothic" charset="0"/>
              </a:rPr>
              <a:t>page table</a:t>
            </a:r>
            <a:r>
              <a:rPr lang="en-US" dirty="0">
                <a:latin typeface="Helvetica" charset="0"/>
                <a:ea typeface="MS PGothic" charset="0"/>
              </a:rPr>
              <a:t> which contains 1024 </a:t>
            </a:r>
            <a:r>
              <a:rPr lang="en-US" i="1" dirty="0">
                <a:latin typeface="Helvetica" charset="0"/>
                <a:ea typeface="MS PGothic" charset="0"/>
              </a:rPr>
              <a:t>page table entries</a:t>
            </a:r>
            <a:r>
              <a:rPr lang="en-US" dirty="0">
                <a:latin typeface="Helvetica" charset="0"/>
                <a:ea typeface="MS PGothic" charset="0"/>
              </a:rPr>
              <a:t> (PTEs) of size 4 bytes.</a:t>
            </a:r>
          </a:p>
          <a:p>
            <a:pPr lvl="1">
              <a:lnSpc>
                <a:spcPct val="90000"/>
              </a:lnSpc>
            </a:pPr>
            <a:r>
              <a:rPr lang="en-US" dirty="0">
                <a:latin typeface="Helvetica" charset="0"/>
                <a:ea typeface="MS PGothic" charset="0"/>
              </a:rPr>
              <a:t>Each PTE points to a 4 KB </a:t>
            </a:r>
            <a:r>
              <a:rPr lang="en-US" i="1" dirty="0">
                <a:latin typeface="Helvetica" charset="0"/>
                <a:ea typeface="MS PGothic" charset="0"/>
              </a:rPr>
              <a:t>page frame</a:t>
            </a:r>
            <a:r>
              <a:rPr lang="en-US" dirty="0">
                <a:latin typeface="Helvetica" charset="0"/>
                <a:ea typeface="MS PGothic" charset="0"/>
              </a:rPr>
              <a:t> in physical memory.</a:t>
            </a:r>
          </a:p>
          <a:p>
            <a:pPr>
              <a:lnSpc>
                <a:spcPct val="90000"/>
              </a:lnSpc>
            </a:pPr>
            <a:r>
              <a:rPr lang="en-US" dirty="0">
                <a:latin typeface="Helvetica" charset="0"/>
                <a:ea typeface="MS PGothic" charset="0"/>
              </a:rPr>
              <a:t>A 10-bit integer can represent all the values form 0 to 1023, therefore, can select any entry in the page directory, or in a page table.</a:t>
            </a:r>
          </a:p>
          <a:p>
            <a:pPr>
              <a:lnSpc>
                <a:spcPct val="90000"/>
              </a:lnSpc>
            </a:pPr>
            <a:r>
              <a:rPr lang="en-US" dirty="0">
                <a:latin typeface="Helvetica" charset="0"/>
                <a:ea typeface="MS PGothic" charset="0"/>
              </a:rPr>
              <a:t>This property is used when translating a virtual address pointer to a bye address in physical memory.</a:t>
            </a:r>
          </a:p>
          <a:p>
            <a:pPr>
              <a:lnSpc>
                <a:spcPct val="90000"/>
              </a:lnSpc>
            </a:pPr>
            <a:r>
              <a:rPr lang="en-US" dirty="0">
                <a:latin typeface="Helvetica" charset="0"/>
                <a:ea typeface="MS PGothic" charset="0"/>
              </a:rPr>
              <a:t>A page can be in one of six states: valid, zeroed, free standby, modified and bad.</a:t>
            </a:r>
          </a:p>
        </p:txBody>
      </p:sp>
      <p:sp>
        <p:nvSpPr>
          <p:cNvPr id="2" name="Date Placeholder 1"/>
          <p:cNvSpPr>
            <a:spLocks noGrp="1"/>
          </p:cNvSpPr>
          <p:nvPr>
            <p:ph type="dt" sz="half" idx="10"/>
          </p:nvPr>
        </p:nvSpPr>
        <p:spPr/>
        <p:txBody>
          <a:bodyPr/>
          <a:lstStyle/>
          <a:p>
            <a:fld id="{16AA0AE0-0D0D-E64C-9D70-A1BC3BB96D0A}"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68</a:t>
            </a:fld>
            <a:endParaRPr lang="en-US"/>
          </a:p>
        </p:txBody>
      </p:sp>
    </p:spTree>
    <p:extLst>
      <p:ext uri="{BB962C8B-B14F-4D97-AF65-F5344CB8AC3E}">
        <p14:creationId xmlns:p14="http://schemas.microsoft.com/office/powerpoint/2010/main" val="1315232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a:latin typeface="Arial" charset="0"/>
                <a:ea typeface="MS PGothic" charset="0"/>
              </a:rPr>
              <a:t>Virtual-to-Physical Address Translation</a:t>
            </a:r>
          </a:p>
        </p:txBody>
      </p:sp>
      <p:sp>
        <p:nvSpPr>
          <p:cNvPr id="23555" name="Rectangle 3"/>
          <p:cNvSpPr>
            <a:spLocks noGrp="1" noChangeArrowheads="1"/>
          </p:cNvSpPr>
          <p:nvPr>
            <p:ph idx="1"/>
          </p:nvPr>
        </p:nvSpPr>
        <p:spPr/>
        <p:txBody>
          <a:bodyPr/>
          <a:lstStyle/>
          <a:p>
            <a:r>
              <a:rPr lang="en-US" dirty="0">
                <a:latin typeface="Helvetica" charset="0"/>
                <a:ea typeface="MS PGothic" charset="0"/>
              </a:rPr>
              <a:t>10 bits for page directory entry, 20 bits for page table entry, and 12 bits for byte offset in page</a:t>
            </a:r>
          </a:p>
        </p:txBody>
      </p:sp>
      <p:pic>
        <p:nvPicPr>
          <p:cNvPr id="23556" name="Picture 5" descr="2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2575" y="2905125"/>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E379F12-A8A8-684F-AB65-33BBF1FA49E4}"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69</a:t>
            </a:fld>
            <a:endParaRPr lang="en-US"/>
          </a:p>
        </p:txBody>
      </p:sp>
    </p:spTree>
    <p:extLst>
      <p:ext uri="{BB962C8B-B14F-4D97-AF65-F5344CB8AC3E}">
        <p14:creationId xmlns:p14="http://schemas.microsoft.com/office/powerpoint/2010/main" val="379467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en-US" dirty="0">
                <a:latin typeface="Arial" charset="0"/>
                <a:ea typeface="MS PGothic" charset="0"/>
              </a:rPr>
              <a:t>The Linux Kernel</a:t>
            </a:r>
          </a:p>
        </p:txBody>
      </p:sp>
      <p:sp>
        <p:nvSpPr>
          <p:cNvPr id="7171" name="Rectangle 1027"/>
          <p:cNvSpPr>
            <a:spLocks noGrp="1" noChangeArrowheads="1"/>
          </p:cNvSpPr>
          <p:nvPr>
            <p:ph idx="1"/>
          </p:nvPr>
        </p:nvSpPr>
        <p:spPr/>
        <p:txBody>
          <a:bodyPr>
            <a:normAutofit fontScale="77500" lnSpcReduction="20000"/>
          </a:bodyPr>
          <a:lstStyle/>
          <a:p>
            <a:pPr>
              <a:lnSpc>
                <a:spcPct val="90000"/>
              </a:lnSpc>
            </a:pPr>
            <a:r>
              <a:rPr lang="en-US" dirty="0">
                <a:latin typeface="Helvetica" charset="0"/>
                <a:ea typeface="MS PGothic" charset="0"/>
              </a:rPr>
              <a:t>Version 0.01 (May 1991) had no networking, ran only on 80386-compatible Intel processors and on PC hardware, had extremely limited device-drive support, and supported only the </a:t>
            </a:r>
            <a:r>
              <a:rPr lang="en-US" dirty="0" err="1">
                <a:latin typeface="Helvetica" charset="0"/>
                <a:ea typeface="MS PGothic" charset="0"/>
              </a:rPr>
              <a:t>Minix</a:t>
            </a:r>
            <a:r>
              <a:rPr lang="en-US" dirty="0">
                <a:latin typeface="Helvetica" charset="0"/>
                <a:ea typeface="MS PGothic" charset="0"/>
              </a:rPr>
              <a:t> file system</a:t>
            </a:r>
          </a:p>
          <a:p>
            <a:pPr>
              <a:lnSpc>
                <a:spcPct val="90000"/>
              </a:lnSpc>
            </a:pPr>
            <a:r>
              <a:rPr lang="en-US" dirty="0">
                <a:latin typeface="Helvetica" charset="0"/>
                <a:ea typeface="MS PGothic" charset="0"/>
              </a:rPr>
              <a:t>Linux 1.0 (March 1994) included these new features:</a:t>
            </a:r>
          </a:p>
          <a:p>
            <a:pPr lvl="1">
              <a:lnSpc>
                <a:spcPct val="90000"/>
              </a:lnSpc>
            </a:pPr>
            <a:r>
              <a:rPr lang="en-US" dirty="0">
                <a:latin typeface="Helvetica" charset="0"/>
                <a:ea typeface="MS PGothic" charset="0"/>
              </a:rPr>
              <a:t>Support for </a:t>
            </a:r>
            <a:r>
              <a:rPr lang="en-US" dirty="0" smtClean="0">
                <a:latin typeface="Helvetica" charset="0"/>
                <a:ea typeface="MS PGothic" charset="0"/>
              </a:rPr>
              <a:t>UNIX’</a:t>
            </a:r>
            <a:r>
              <a:rPr lang="en-US" altLang="ja-JP" dirty="0" smtClean="0">
                <a:latin typeface="Helvetica" charset="0"/>
                <a:ea typeface="MS PGothic" charset="0"/>
              </a:rPr>
              <a:t>s </a:t>
            </a:r>
            <a:r>
              <a:rPr lang="en-US" altLang="ja-JP" dirty="0">
                <a:latin typeface="Helvetica" charset="0"/>
                <a:ea typeface="MS PGothic" charset="0"/>
              </a:rPr>
              <a:t>standard TCP/IP networking protocols</a:t>
            </a:r>
          </a:p>
          <a:p>
            <a:pPr lvl="1">
              <a:lnSpc>
                <a:spcPct val="90000"/>
              </a:lnSpc>
            </a:pPr>
            <a:r>
              <a:rPr lang="en-US" dirty="0">
                <a:latin typeface="Helvetica" charset="0"/>
                <a:ea typeface="MS PGothic" charset="0"/>
              </a:rPr>
              <a:t>BSD-compatible socket interface for networking programming</a:t>
            </a:r>
          </a:p>
          <a:p>
            <a:pPr lvl="1">
              <a:lnSpc>
                <a:spcPct val="90000"/>
              </a:lnSpc>
            </a:pPr>
            <a:r>
              <a:rPr lang="en-US" dirty="0">
                <a:latin typeface="Helvetica" charset="0"/>
                <a:ea typeface="MS PGothic" charset="0"/>
              </a:rPr>
              <a:t>Device-driver support for running IP over an Ethernet</a:t>
            </a:r>
          </a:p>
          <a:p>
            <a:pPr lvl="1">
              <a:lnSpc>
                <a:spcPct val="90000"/>
              </a:lnSpc>
            </a:pPr>
            <a:r>
              <a:rPr lang="en-US" dirty="0">
                <a:latin typeface="Helvetica" charset="0"/>
                <a:ea typeface="MS PGothic" charset="0"/>
              </a:rPr>
              <a:t>Enhanced file system</a:t>
            </a:r>
          </a:p>
          <a:p>
            <a:pPr lvl="1">
              <a:lnSpc>
                <a:spcPct val="90000"/>
              </a:lnSpc>
            </a:pPr>
            <a:r>
              <a:rPr lang="en-US" dirty="0">
                <a:latin typeface="Helvetica" charset="0"/>
                <a:ea typeface="MS PGothic" charset="0"/>
              </a:rPr>
              <a:t>Support for a range of SCSI controllers for </a:t>
            </a:r>
            <a:br>
              <a:rPr lang="en-US" dirty="0">
                <a:latin typeface="Helvetica" charset="0"/>
                <a:ea typeface="MS PGothic" charset="0"/>
              </a:rPr>
            </a:br>
            <a:r>
              <a:rPr lang="en-US" dirty="0">
                <a:latin typeface="Helvetica" charset="0"/>
                <a:ea typeface="MS PGothic" charset="0"/>
              </a:rPr>
              <a:t>high-performance disk access</a:t>
            </a:r>
          </a:p>
          <a:p>
            <a:pPr lvl="1">
              <a:lnSpc>
                <a:spcPct val="90000"/>
              </a:lnSpc>
            </a:pPr>
            <a:r>
              <a:rPr lang="en-US" dirty="0">
                <a:latin typeface="Helvetica" charset="0"/>
                <a:ea typeface="MS PGothic" charset="0"/>
              </a:rPr>
              <a:t>Extra hardware support</a:t>
            </a:r>
          </a:p>
          <a:p>
            <a:pPr>
              <a:lnSpc>
                <a:spcPct val="90000"/>
              </a:lnSpc>
            </a:pPr>
            <a:r>
              <a:rPr lang="en-US" dirty="0">
                <a:latin typeface="Helvetica" charset="0"/>
                <a:ea typeface="MS PGothic" charset="0"/>
              </a:rPr>
              <a:t>Version 1.2 (March 1995) was the final PC-only Linux kernel</a:t>
            </a:r>
          </a:p>
          <a:p>
            <a:pPr>
              <a:lnSpc>
                <a:spcPct val="90000"/>
              </a:lnSpc>
            </a:pPr>
            <a:r>
              <a:rPr lang="en-US" dirty="0" smtClean="0">
                <a:latin typeface="Helvetica" charset="0"/>
                <a:ea typeface="MS PGothic" charset="0"/>
              </a:rPr>
              <a:t>Kernels </a:t>
            </a:r>
            <a:r>
              <a:rPr lang="en-US" dirty="0">
                <a:latin typeface="Helvetica" charset="0"/>
                <a:ea typeface="MS PGothic" charset="0"/>
              </a:rPr>
              <a:t>with odd version numbers are </a:t>
            </a:r>
            <a:r>
              <a:rPr lang="en-US" b="1" dirty="0">
                <a:solidFill>
                  <a:srgbClr val="3366FF"/>
                </a:solidFill>
                <a:latin typeface="Helvetica" charset="0"/>
                <a:ea typeface="MS PGothic" charset="0"/>
              </a:rPr>
              <a:t>development kernels</a:t>
            </a:r>
            <a:r>
              <a:rPr lang="en-US" dirty="0">
                <a:latin typeface="Helvetica" charset="0"/>
                <a:ea typeface="MS PGothic" charset="0"/>
              </a:rPr>
              <a:t>, those with even numbers are </a:t>
            </a:r>
            <a:r>
              <a:rPr lang="en-US" b="1" dirty="0">
                <a:solidFill>
                  <a:srgbClr val="3366FF"/>
                </a:solidFill>
                <a:latin typeface="Helvetica" charset="0"/>
                <a:ea typeface="MS PGothic" charset="0"/>
              </a:rPr>
              <a:t>production kernels</a:t>
            </a:r>
          </a:p>
        </p:txBody>
      </p:sp>
      <p:sp>
        <p:nvSpPr>
          <p:cNvPr id="2" name="Date Placeholder 1"/>
          <p:cNvSpPr>
            <a:spLocks noGrp="1"/>
          </p:cNvSpPr>
          <p:nvPr>
            <p:ph type="dt" sz="half" idx="10"/>
          </p:nvPr>
        </p:nvSpPr>
        <p:spPr/>
        <p:txBody>
          <a:bodyPr/>
          <a:lstStyle/>
          <a:p>
            <a:fld id="{5A2B2775-49C8-2B44-8304-C4D74DEF9462}"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a:t>
            </a:fld>
            <a:endParaRPr lang="en-US"/>
          </a:p>
        </p:txBody>
      </p:sp>
    </p:spTree>
    <p:extLst>
      <p:ext uri="{BB962C8B-B14F-4D97-AF65-F5344CB8AC3E}">
        <p14:creationId xmlns:p14="http://schemas.microsoft.com/office/powerpoint/2010/main" val="34597247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a:latin typeface="Arial" charset="0"/>
                <a:ea typeface="MS PGothic" charset="0"/>
              </a:rPr>
              <a:t>Page File Page-Table Entry</a:t>
            </a:r>
          </a:p>
        </p:txBody>
      </p:sp>
      <p:sp>
        <p:nvSpPr>
          <p:cNvPr id="24579" name="Rectangle 1029"/>
          <p:cNvSpPr>
            <a:spLocks noChangeArrowheads="1"/>
          </p:cNvSpPr>
          <p:nvPr/>
        </p:nvSpPr>
        <p:spPr bwMode="auto">
          <a:xfrm>
            <a:off x="1225550" y="3203575"/>
            <a:ext cx="69167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Helvetica" charset="0"/>
              </a:rPr>
              <a:t>5 bits for page protection, 20 bits for page frame address, 4 bits to select a paging file, and 3 bits that describe the page state.  V = 0</a:t>
            </a:r>
          </a:p>
        </p:txBody>
      </p:sp>
      <p:pic>
        <p:nvPicPr>
          <p:cNvPr id="24580" name="Picture 103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70063" y="1208088"/>
            <a:ext cx="6016625"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D29335CA-2BBB-C146-BC80-1D5B62971548}"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70</a:t>
            </a:fld>
            <a:endParaRPr lang="en-US"/>
          </a:p>
        </p:txBody>
      </p:sp>
    </p:spTree>
    <p:extLst>
      <p:ext uri="{BB962C8B-B14F-4D97-AF65-F5344CB8AC3E}">
        <p14:creationId xmlns:p14="http://schemas.microsoft.com/office/powerpoint/2010/main" val="1769097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ea typeface="MS PGothic" charset="0"/>
              </a:rPr>
              <a:t>Executive — Process Manager</a:t>
            </a:r>
          </a:p>
        </p:txBody>
      </p:sp>
      <p:sp>
        <p:nvSpPr>
          <p:cNvPr id="25603" name="Rectangle 3"/>
          <p:cNvSpPr>
            <a:spLocks noGrp="1" noChangeArrowheads="1"/>
          </p:cNvSpPr>
          <p:nvPr>
            <p:ph idx="1"/>
          </p:nvPr>
        </p:nvSpPr>
        <p:spPr/>
        <p:txBody>
          <a:bodyPr/>
          <a:lstStyle/>
          <a:p>
            <a:r>
              <a:rPr lang="en-US">
                <a:latin typeface="Helvetica" charset="0"/>
                <a:ea typeface="MS PGothic" charset="0"/>
              </a:rPr>
              <a:t>Provides services for creating, deleting, and using threads and processes</a:t>
            </a:r>
          </a:p>
          <a:p>
            <a:r>
              <a:rPr lang="en-US">
                <a:latin typeface="Helvetica" charset="0"/>
                <a:ea typeface="MS PGothic" charset="0"/>
              </a:rPr>
              <a:t>Issues such as parent/child relationships or process hierarchies are left to the particular environmental subsystem that owns the process.</a:t>
            </a:r>
          </a:p>
        </p:txBody>
      </p:sp>
      <p:sp>
        <p:nvSpPr>
          <p:cNvPr id="2" name="Date Placeholder 1"/>
          <p:cNvSpPr>
            <a:spLocks noGrp="1"/>
          </p:cNvSpPr>
          <p:nvPr>
            <p:ph type="dt" sz="half" idx="10"/>
          </p:nvPr>
        </p:nvSpPr>
        <p:spPr/>
        <p:txBody>
          <a:bodyPr/>
          <a:lstStyle/>
          <a:p>
            <a:fld id="{670ED7A1-68A9-1E47-9015-180337496C9B}"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71</a:t>
            </a:fld>
            <a:endParaRPr lang="en-US"/>
          </a:p>
        </p:txBody>
      </p:sp>
    </p:spTree>
    <p:extLst>
      <p:ext uri="{BB962C8B-B14F-4D97-AF65-F5344CB8AC3E}">
        <p14:creationId xmlns:p14="http://schemas.microsoft.com/office/powerpoint/2010/main" val="3842517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2800">
                <a:latin typeface="Arial" charset="0"/>
                <a:ea typeface="MS PGothic" charset="0"/>
              </a:rPr>
              <a:t>Executive — Local Procedure Call Facility</a:t>
            </a:r>
          </a:p>
        </p:txBody>
      </p:sp>
      <p:sp>
        <p:nvSpPr>
          <p:cNvPr id="26627" name="Rectangle 3"/>
          <p:cNvSpPr>
            <a:spLocks noGrp="1" noChangeArrowheads="1"/>
          </p:cNvSpPr>
          <p:nvPr>
            <p:ph idx="1"/>
          </p:nvPr>
        </p:nvSpPr>
        <p:spPr/>
        <p:txBody>
          <a:bodyPr>
            <a:normAutofit fontScale="85000" lnSpcReduction="10000"/>
          </a:bodyPr>
          <a:lstStyle/>
          <a:p>
            <a:r>
              <a:rPr lang="en-US" dirty="0">
                <a:latin typeface="Helvetica" charset="0"/>
                <a:ea typeface="MS PGothic" charset="0"/>
              </a:rPr>
              <a:t>The LPC passes requests and results between client and server processes within a single machine.</a:t>
            </a:r>
          </a:p>
          <a:p>
            <a:r>
              <a:rPr lang="en-US" dirty="0">
                <a:latin typeface="Helvetica" charset="0"/>
                <a:ea typeface="MS PGothic" charset="0"/>
              </a:rPr>
              <a:t>In particular, it is used to request services from the various Windows 7 subsystems.</a:t>
            </a:r>
          </a:p>
          <a:p>
            <a:r>
              <a:rPr lang="en-US" dirty="0">
                <a:latin typeface="Helvetica" charset="0"/>
                <a:ea typeface="MS PGothic" charset="0"/>
              </a:rPr>
              <a:t>When a LPC channel is created, one of three types of message passing techniques must be specified.</a:t>
            </a:r>
          </a:p>
          <a:p>
            <a:pPr lvl="1"/>
            <a:r>
              <a:rPr lang="en-US" dirty="0">
                <a:latin typeface="Helvetica" charset="0"/>
                <a:ea typeface="MS PGothic" charset="0"/>
              </a:rPr>
              <a:t>First type is suitable for small messages, up to 256 bytes; port's message queue is used as intermediate storage, and the messages are copied from one process to the other.</a:t>
            </a:r>
          </a:p>
          <a:p>
            <a:pPr lvl="1"/>
            <a:r>
              <a:rPr lang="en-US" dirty="0">
                <a:latin typeface="Helvetica" charset="0"/>
                <a:ea typeface="MS PGothic" charset="0"/>
              </a:rPr>
              <a:t>Second type avoids copying large messages by pointing to a shared memory section object created for the channel.</a:t>
            </a:r>
          </a:p>
          <a:p>
            <a:pPr lvl="1"/>
            <a:r>
              <a:rPr lang="en-US" dirty="0">
                <a:latin typeface="Helvetica" charset="0"/>
                <a:ea typeface="MS PGothic" charset="0"/>
              </a:rPr>
              <a:t>Third method, called </a:t>
            </a:r>
            <a:r>
              <a:rPr lang="en-US" i="1" dirty="0">
                <a:latin typeface="Helvetica" charset="0"/>
                <a:ea typeface="MS PGothic" charset="0"/>
              </a:rPr>
              <a:t>quick</a:t>
            </a:r>
            <a:r>
              <a:rPr lang="en-US" dirty="0">
                <a:latin typeface="Helvetica" charset="0"/>
                <a:ea typeface="MS PGothic" charset="0"/>
              </a:rPr>
              <a:t> LPC was used by graphical display portions of the Win32 subsystem.</a:t>
            </a:r>
          </a:p>
        </p:txBody>
      </p:sp>
      <p:sp>
        <p:nvSpPr>
          <p:cNvPr id="2" name="Date Placeholder 1"/>
          <p:cNvSpPr>
            <a:spLocks noGrp="1"/>
          </p:cNvSpPr>
          <p:nvPr>
            <p:ph type="dt" sz="half" idx="10"/>
          </p:nvPr>
        </p:nvSpPr>
        <p:spPr/>
        <p:txBody>
          <a:bodyPr/>
          <a:lstStyle/>
          <a:p>
            <a:fld id="{AAA4DEA5-6377-AA41-B159-F8F3B528BB6F}"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72</a:t>
            </a:fld>
            <a:endParaRPr lang="en-US"/>
          </a:p>
        </p:txBody>
      </p:sp>
    </p:spTree>
    <p:extLst>
      <p:ext uri="{BB962C8B-B14F-4D97-AF65-F5344CB8AC3E}">
        <p14:creationId xmlns:p14="http://schemas.microsoft.com/office/powerpoint/2010/main" val="797128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Arial" charset="0"/>
                <a:ea typeface="MS PGothic" charset="0"/>
              </a:rPr>
              <a:t>Executive — I/O Manager</a:t>
            </a:r>
          </a:p>
        </p:txBody>
      </p:sp>
      <p:sp>
        <p:nvSpPr>
          <p:cNvPr id="27651" name="Rectangle 3"/>
          <p:cNvSpPr>
            <a:spLocks noGrp="1" noChangeArrowheads="1"/>
          </p:cNvSpPr>
          <p:nvPr>
            <p:ph idx="1"/>
          </p:nvPr>
        </p:nvSpPr>
        <p:spPr/>
        <p:txBody>
          <a:bodyPr>
            <a:normAutofit fontScale="92500" lnSpcReduction="20000"/>
          </a:bodyPr>
          <a:lstStyle/>
          <a:p>
            <a:pPr>
              <a:lnSpc>
                <a:spcPct val="90000"/>
              </a:lnSpc>
            </a:pPr>
            <a:r>
              <a:rPr lang="en-US" dirty="0">
                <a:latin typeface="Helvetica" charset="0"/>
                <a:ea typeface="MS PGothic" charset="0"/>
              </a:rPr>
              <a:t>The I/O manager is responsible for </a:t>
            </a:r>
          </a:p>
          <a:p>
            <a:pPr lvl="1">
              <a:lnSpc>
                <a:spcPct val="90000"/>
              </a:lnSpc>
            </a:pPr>
            <a:r>
              <a:rPr lang="en-US" dirty="0">
                <a:latin typeface="Helvetica" charset="0"/>
                <a:ea typeface="MS PGothic" charset="0"/>
              </a:rPr>
              <a:t>file systems</a:t>
            </a:r>
          </a:p>
          <a:p>
            <a:pPr lvl="1">
              <a:lnSpc>
                <a:spcPct val="90000"/>
              </a:lnSpc>
            </a:pPr>
            <a:r>
              <a:rPr lang="en-US" dirty="0">
                <a:latin typeface="Helvetica" charset="0"/>
                <a:ea typeface="MS PGothic" charset="0"/>
              </a:rPr>
              <a:t>cache management </a:t>
            </a:r>
          </a:p>
          <a:p>
            <a:pPr lvl="1">
              <a:lnSpc>
                <a:spcPct val="90000"/>
              </a:lnSpc>
            </a:pPr>
            <a:r>
              <a:rPr lang="en-US" dirty="0">
                <a:latin typeface="Helvetica" charset="0"/>
                <a:ea typeface="MS PGothic" charset="0"/>
              </a:rPr>
              <a:t>device drivers</a:t>
            </a:r>
          </a:p>
          <a:p>
            <a:pPr lvl="1">
              <a:lnSpc>
                <a:spcPct val="90000"/>
              </a:lnSpc>
            </a:pPr>
            <a:r>
              <a:rPr lang="en-US" dirty="0">
                <a:latin typeface="Helvetica" charset="0"/>
                <a:ea typeface="MS PGothic" charset="0"/>
              </a:rPr>
              <a:t>network drivers</a:t>
            </a:r>
            <a:endParaRPr lang="en-US" sz="1000" dirty="0">
              <a:latin typeface="Helvetica" charset="0"/>
              <a:ea typeface="MS PGothic" charset="0"/>
            </a:endParaRPr>
          </a:p>
          <a:p>
            <a:pPr>
              <a:lnSpc>
                <a:spcPct val="90000"/>
              </a:lnSpc>
            </a:pPr>
            <a:r>
              <a:rPr lang="en-US" dirty="0">
                <a:latin typeface="Helvetica" charset="0"/>
                <a:ea typeface="MS PGothic" charset="0"/>
              </a:rPr>
              <a:t>Keeps track of which installable file systems are loaded, and manages buffers for I/O requests</a:t>
            </a:r>
            <a:endParaRPr lang="en-US" sz="1000" dirty="0">
              <a:latin typeface="Helvetica" charset="0"/>
              <a:ea typeface="MS PGothic" charset="0"/>
            </a:endParaRPr>
          </a:p>
          <a:p>
            <a:pPr>
              <a:lnSpc>
                <a:spcPct val="90000"/>
              </a:lnSpc>
            </a:pPr>
            <a:r>
              <a:rPr lang="en-US" dirty="0">
                <a:latin typeface="Helvetica" charset="0"/>
                <a:ea typeface="MS PGothic" charset="0"/>
              </a:rPr>
              <a:t>Works with VM Manager to provide memory-mapped file I/O</a:t>
            </a:r>
            <a:endParaRPr lang="en-US" sz="1000" dirty="0">
              <a:latin typeface="Helvetica" charset="0"/>
              <a:ea typeface="MS PGothic" charset="0"/>
            </a:endParaRPr>
          </a:p>
          <a:p>
            <a:pPr>
              <a:lnSpc>
                <a:spcPct val="90000"/>
              </a:lnSpc>
            </a:pPr>
            <a:r>
              <a:rPr lang="en-US" dirty="0">
                <a:latin typeface="Helvetica" charset="0"/>
                <a:ea typeface="MS PGothic" charset="0"/>
              </a:rPr>
              <a:t>Controls the Windows 7 cache manager, which handles caching for the entire I/O system</a:t>
            </a:r>
            <a:endParaRPr lang="en-US" sz="1000" dirty="0">
              <a:latin typeface="Helvetica" charset="0"/>
              <a:ea typeface="MS PGothic" charset="0"/>
            </a:endParaRPr>
          </a:p>
          <a:p>
            <a:pPr>
              <a:lnSpc>
                <a:spcPct val="90000"/>
              </a:lnSpc>
            </a:pPr>
            <a:r>
              <a:rPr lang="en-US" dirty="0">
                <a:latin typeface="Helvetica" charset="0"/>
                <a:ea typeface="MS PGothic" charset="0"/>
              </a:rPr>
              <a:t>Supports both synchronous and asynchronous operations, provides time outs for drivers, and has mechanisms for one driver to call another</a:t>
            </a:r>
          </a:p>
        </p:txBody>
      </p:sp>
      <p:sp>
        <p:nvSpPr>
          <p:cNvPr id="2" name="Date Placeholder 1"/>
          <p:cNvSpPr>
            <a:spLocks noGrp="1"/>
          </p:cNvSpPr>
          <p:nvPr>
            <p:ph type="dt" sz="half" idx="10"/>
          </p:nvPr>
        </p:nvSpPr>
        <p:spPr/>
        <p:txBody>
          <a:bodyPr/>
          <a:lstStyle/>
          <a:p>
            <a:fld id="{2428FF78-6260-B646-AF54-DE42795BD2CA}"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73</a:t>
            </a:fld>
            <a:endParaRPr lang="en-US"/>
          </a:p>
        </p:txBody>
      </p:sp>
    </p:spTree>
    <p:extLst>
      <p:ext uri="{BB962C8B-B14F-4D97-AF65-F5344CB8AC3E}">
        <p14:creationId xmlns:p14="http://schemas.microsoft.com/office/powerpoint/2010/main" val="17578847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457200" y="117475"/>
            <a:ext cx="8229600" cy="576263"/>
          </a:xfrm>
        </p:spPr>
        <p:txBody>
          <a:bodyPr/>
          <a:lstStyle/>
          <a:p>
            <a:pPr eaLnBrk="1" hangingPunct="1"/>
            <a:r>
              <a:rPr lang="en-US">
                <a:latin typeface="Arial" charset="0"/>
                <a:ea typeface="MS PGothic" charset="0"/>
              </a:rPr>
              <a:t>File I/O</a:t>
            </a:r>
          </a:p>
        </p:txBody>
      </p:sp>
      <p:pic>
        <p:nvPicPr>
          <p:cNvPr id="28675" name="Picture 103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78063" y="1279525"/>
            <a:ext cx="5097462"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793E651-6C7B-F24B-B5E9-D3F96ABB7666}"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74</a:t>
            </a:fld>
            <a:endParaRPr lang="en-US"/>
          </a:p>
        </p:txBody>
      </p:sp>
    </p:spTree>
    <p:extLst>
      <p:ext uri="{BB962C8B-B14F-4D97-AF65-F5344CB8AC3E}">
        <p14:creationId xmlns:p14="http://schemas.microsoft.com/office/powerpoint/2010/main" val="4019176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ea typeface="MS PGothic" charset="0"/>
              </a:rPr>
              <a:t>File System</a:t>
            </a:r>
          </a:p>
        </p:txBody>
      </p:sp>
      <p:sp>
        <p:nvSpPr>
          <p:cNvPr id="34819" name="Rectangle 3"/>
          <p:cNvSpPr>
            <a:spLocks noGrp="1" noChangeArrowheads="1"/>
          </p:cNvSpPr>
          <p:nvPr>
            <p:ph idx="1"/>
          </p:nvPr>
        </p:nvSpPr>
        <p:spPr/>
        <p:txBody>
          <a:bodyPr>
            <a:normAutofit fontScale="85000" lnSpcReduction="10000"/>
          </a:bodyPr>
          <a:lstStyle/>
          <a:p>
            <a:r>
              <a:rPr lang="en-US" dirty="0">
                <a:latin typeface="Helvetica" charset="0"/>
                <a:ea typeface="MS PGothic" charset="0"/>
              </a:rPr>
              <a:t>The fundamental structure of the Windows 7 file system (NTFS) is a </a:t>
            </a:r>
            <a:r>
              <a:rPr lang="en-US" i="1" dirty="0">
                <a:latin typeface="Helvetica" charset="0"/>
                <a:ea typeface="MS PGothic" charset="0"/>
              </a:rPr>
              <a:t>volume</a:t>
            </a:r>
            <a:endParaRPr lang="en-US" dirty="0">
              <a:latin typeface="Helvetica" charset="0"/>
              <a:ea typeface="MS PGothic" charset="0"/>
            </a:endParaRPr>
          </a:p>
          <a:p>
            <a:pPr lvl="1"/>
            <a:r>
              <a:rPr lang="en-US" dirty="0">
                <a:latin typeface="Helvetica" charset="0"/>
                <a:ea typeface="MS PGothic" charset="0"/>
              </a:rPr>
              <a:t>Created by the Windows 7 disk administrator utility</a:t>
            </a:r>
          </a:p>
          <a:p>
            <a:pPr lvl="1"/>
            <a:r>
              <a:rPr lang="en-US" dirty="0">
                <a:latin typeface="Helvetica" charset="0"/>
                <a:ea typeface="MS PGothic" charset="0"/>
              </a:rPr>
              <a:t>Based on a logical disk partition</a:t>
            </a:r>
          </a:p>
          <a:p>
            <a:pPr lvl="1"/>
            <a:r>
              <a:rPr lang="en-US" dirty="0">
                <a:latin typeface="Helvetica" charset="0"/>
                <a:ea typeface="MS PGothic" charset="0"/>
              </a:rPr>
              <a:t>May occupy a portions of a disk, an entire disk, or span  across several disks</a:t>
            </a:r>
          </a:p>
          <a:p>
            <a:r>
              <a:rPr lang="en-US" dirty="0">
                <a:latin typeface="Helvetica" charset="0"/>
                <a:ea typeface="MS PGothic" charset="0"/>
              </a:rPr>
              <a:t>All </a:t>
            </a:r>
            <a:r>
              <a:rPr lang="en-US" i="1" dirty="0">
                <a:latin typeface="Helvetica" charset="0"/>
                <a:ea typeface="MS PGothic" charset="0"/>
              </a:rPr>
              <a:t>metadata</a:t>
            </a:r>
            <a:r>
              <a:rPr lang="en-US" dirty="0">
                <a:latin typeface="Helvetica" charset="0"/>
                <a:ea typeface="MS PGothic" charset="0"/>
              </a:rPr>
              <a:t>, such as information about the volume, is stored in a regular file</a:t>
            </a:r>
          </a:p>
          <a:p>
            <a:r>
              <a:rPr lang="en-US" dirty="0">
                <a:latin typeface="Helvetica" charset="0"/>
                <a:ea typeface="MS PGothic" charset="0"/>
              </a:rPr>
              <a:t>NTFS uses </a:t>
            </a:r>
            <a:r>
              <a:rPr lang="en-US" i="1" dirty="0">
                <a:latin typeface="Helvetica" charset="0"/>
                <a:ea typeface="MS PGothic" charset="0"/>
              </a:rPr>
              <a:t>clusters</a:t>
            </a:r>
            <a:r>
              <a:rPr lang="en-US" dirty="0">
                <a:latin typeface="Helvetica" charset="0"/>
                <a:ea typeface="MS PGothic" charset="0"/>
              </a:rPr>
              <a:t> as the underlying unit of disk allocation</a:t>
            </a:r>
          </a:p>
          <a:p>
            <a:pPr lvl="1"/>
            <a:r>
              <a:rPr lang="en-US" dirty="0">
                <a:latin typeface="Helvetica" charset="0"/>
                <a:ea typeface="MS PGothic" charset="0"/>
              </a:rPr>
              <a:t>A cluster is a number of disk sectors that is a power of two</a:t>
            </a:r>
          </a:p>
          <a:p>
            <a:pPr lvl="1"/>
            <a:r>
              <a:rPr lang="en-US" dirty="0">
                <a:latin typeface="Helvetica" charset="0"/>
                <a:ea typeface="MS PGothic" charset="0"/>
              </a:rPr>
              <a:t>Because the cluster size is smaller than for the 16-bit FAT file system, the amount of internal fragmentation is reduced</a:t>
            </a:r>
          </a:p>
        </p:txBody>
      </p:sp>
      <p:sp>
        <p:nvSpPr>
          <p:cNvPr id="2" name="Date Placeholder 1"/>
          <p:cNvSpPr>
            <a:spLocks noGrp="1"/>
          </p:cNvSpPr>
          <p:nvPr>
            <p:ph type="dt" sz="half" idx="10"/>
          </p:nvPr>
        </p:nvSpPr>
        <p:spPr/>
        <p:txBody>
          <a:bodyPr/>
          <a:lstStyle/>
          <a:p>
            <a:fld id="{A6EC8C62-74B9-254C-8F1E-470E61159A97}"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75</a:t>
            </a:fld>
            <a:endParaRPr lang="en-US"/>
          </a:p>
        </p:txBody>
      </p:sp>
    </p:spTree>
    <p:extLst>
      <p:ext uri="{BB962C8B-B14F-4D97-AF65-F5344CB8AC3E}">
        <p14:creationId xmlns:p14="http://schemas.microsoft.com/office/powerpoint/2010/main" val="2672953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ea typeface="MS PGothic" charset="0"/>
              </a:rPr>
              <a:t>File System — Internal Layout</a:t>
            </a:r>
          </a:p>
        </p:txBody>
      </p:sp>
      <p:sp>
        <p:nvSpPr>
          <p:cNvPr id="35843" name="Rectangle 3"/>
          <p:cNvSpPr>
            <a:spLocks noGrp="1" noChangeArrowheads="1"/>
          </p:cNvSpPr>
          <p:nvPr>
            <p:ph idx="1"/>
          </p:nvPr>
        </p:nvSpPr>
        <p:spPr/>
        <p:txBody>
          <a:bodyPr>
            <a:normAutofit fontScale="77500" lnSpcReduction="20000"/>
          </a:bodyPr>
          <a:lstStyle/>
          <a:p>
            <a:r>
              <a:rPr lang="en-US" dirty="0">
                <a:latin typeface="Helvetica" charset="0"/>
                <a:ea typeface="MS PGothic" charset="0"/>
              </a:rPr>
              <a:t>NTFS uses logical cluster numbers (LCNs) as disk addresses</a:t>
            </a:r>
            <a:endParaRPr lang="en-US" sz="1200" dirty="0">
              <a:latin typeface="Helvetica" charset="0"/>
              <a:ea typeface="MS PGothic" charset="0"/>
            </a:endParaRPr>
          </a:p>
          <a:p>
            <a:r>
              <a:rPr lang="en-US" dirty="0">
                <a:latin typeface="Helvetica" charset="0"/>
                <a:ea typeface="MS PGothic" charset="0"/>
              </a:rPr>
              <a:t>A file in NTFS is not a simple byte stream, as in MS-DOS or UNIX, rather, it is a structured object consisting of attributes</a:t>
            </a:r>
            <a:endParaRPr lang="en-US" sz="1200" dirty="0">
              <a:latin typeface="Helvetica" charset="0"/>
              <a:ea typeface="MS PGothic" charset="0"/>
            </a:endParaRPr>
          </a:p>
          <a:p>
            <a:r>
              <a:rPr lang="en-US" dirty="0">
                <a:latin typeface="Helvetica" charset="0"/>
                <a:ea typeface="MS PGothic" charset="0"/>
              </a:rPr>
              <a:t>Every file in NTFS is described by one or more records in an array stored in a special file called the Master File Table (MFT)</a:t>
            </a:r>
          </a:p>
          <a:p>
            <a:r>
              <a:rPr lang="en-US" dirty="0">
                <a:latin typeface="Helvetica" charset="0"/>
                <a:ea typeface="MS PGothic" charset="0"/>
              </a:rPr>
              <a:t>Each file on an NTFS volume has a unique ID called a file reference.</a:t>
            </a:r>
          </a:p>
          <a:p>
            <a:pPr lvl="1"/>
            <a:r>
              <a:rPr lang="en-US" dirty="0">
                <a:latin typeface="Helvetica" charset="0"/>
                <a:ea typeface="MS PGothic" charset="0"/>
              </a:rPr>
              <a:t>64-bit quantity that consists of a 48-bit file number and a 16-bit sequence number</a:t>
            </a:r>
          </a:p>
          <a:p>
            <a:pPr lvl="1"/>
            <a:r>
              <a:rPr lang="en-US" dirty="0">
                <a:latin typeface="Helvetica" charset="0"/>
                <a:ea typeface="MS PGothic" charset="0"/>
              </a:rPr>
              <a:t>Can be used to perform internal consistency checks</a:t>
            </a:r>
            <a:endParaRPr lang="en-US" sz="1200" dirty="0">
              <a:latin typeface="Helvetica" charset="0"/>
              <a:ea typeface="MS PGothic" charset="0"/>
            </a:endParaRPr>
          </a:p>
          <a:p>
            <a:r>
              <a:rPr lang="en-US" dirty="0">
                <a:latin typeface="Helvetica" charset="0"/>
                <a:ea typeface="MS PGothic" charset="0"/>
              </a:rPr>
              <a:t>The NTFS name space is organized by a hierarchy of directories; the index root contains the top level of the B+ tree</a:t>
            </a:r>
          </a:p>
        </p:txBody>
      </p:sp>
      <p:sp>
        <p:nvSpPr>
          <p:cNvPr id="2" name="Date Placeholder 1"/>
          <p:cNvSpPr>
            <a:spLocks noGrp="1"/>
          </p:cNvSpPr>
          <p:nvPr>
            <p:ph type="dt" sz="half" idx="10"/>
          </p:nvPr>
        </p:nvSpPr>
        <p:spPr/>
        <p:txBody>
          <a:bodyPr/>
          <a:lstStyle/>
          <a:p>
            <a:fld id="{A86140CB-4377-C448-AD08-BECF14CE263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76</a:t>
            </a:fld>
            <a:endParaRPr lang="en-US"/>
          </a:p>
        </p:txBody>
      </p:sp>
    </p:spTree>
    <p:extLst>
      <p:ext uri="{BB962C8B-B14F-4D97-AF65-F5344CB8AC3E}">
        <p14:creationId xmlns:p14="http://schemas.microsoft.com/office/powerpoint/2010/main" val="39159553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atin typeface="Arial" charset="0"/>
                <a:ea typeface="MS PGothic" charset="0"/>
              </a:rPr>
              <a:t>File System — Recovery</a:t>
            </a:r>
          </a:p>
        </p:txBody>
      </p:sp>
      <p:sp>
        <p:nvSpPr>
          <p:cNvPr id="36867" name="Rectangle 3"/>
          <p:cNvSpPr>
            <a:spLocks noGrp="1" noChangeArrowheads="1"/>
          </p:cNvSpPr>
          <p:nvPr>
            <p:ph idx="1"/>
          </p:nvPr>
        </p:nvSpPr>
        <p:spPr/>
        <p:txBody>
          <a:bodyPr>
            <a:normAutofit lnSpcReduction="10000"/>
          </a:bodyPr>
          <a:lstStyle/>
          <a:p>
            <a:r>
              <a:rPr lang="en-US" dirty="0">
                <a:latin typeface="Helvetica" charset="0"/>
                <a:ea typeface="MS PGothic" charset="0"/>
              </a:rPr>
              <a:t>All file system data structure updates are performed inside transactions that are logged.</a:t>
            </a:r>
          </a:p>
          <a:p>
            <a:pPr lvl="1"/>
            <a:r>
              <a:rPr lang="en-US" dirty="0">
                <a:latin typeface="Helvetica" charset="0"/>
                <a:ea typeface="MS PGothic" charset="0"/>
              </a:rPr>
              <a:t>Before a data structure is altered, the transaction writes a log record that contains redo and undo information.</a:t>
            </a:r>
          </a:p>
          <a:p>
            <a:pPr lvl="1"/>
            <a:r>
              <a:rPr lang="en-US" dirty="0">
                <a:latin typeface="Helvetica" charset="0"/>
                <a:ea typeface="MS PGothic" charset="0"/>
              </a:rPr>
              <a:t>After the data structure has been changed, a commit record is written to the log to signify that the transaction succeeded.</a:t>
            </a:r>
          </a:p>
          <a:p>
            <a:pPr lvl="1"/>
            <a:r>
              <a:rPr lang="en-US" dirty="0">
                <a:latin typeface="Helvetica" charset="0"/>
                <a:ea typeface="MS PGothic" charset="0"/>
              </a:rPr>
              <a:t>After a crash, the file system data structures can be restored to a consistent state by processing the log records.</a:t>
            </a:r>
          </a:p>
        </p:txBody>
      </p:sp>
      <p:sp>
        <p:nvSpPr>
          <p:cNvPr id="2" name="Date Placeholder 1"/>
          <p:cNvSpPr>
            <a:spLocks noGrp="1"/>
          </p:cNvSpPr>
          <p:nvPr>
            <p:ph type="dt" sz="half" idx="10"/>
          </p:nvPr>
        </p:nvSpPr>
        <p:spPr/>
        <p:txBody>
          <a:bodyPr/>
          <a:lstStyle/>
          <a:p>
            <a:fld id="{84D35EA9-A0E6-3E4D-ACD9-1D112B6B3D5B}"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77</a:t>
            </a:fld>
            <a:endParaRPr lang="en-US"/>
          </a:p>
        </p:txBody>
      </p:sp>
    </p:spTree>
    <p:extLst>
      <p:ext uri="{BB962C8B-B14F-4D97-AF65-F5344CB8AC3E}">
        <p14:creationId xmlns:p14="http://schemas.microsoft.com/office/powerpoint/2010/main" val="15894996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atin typeface="Arial" charset="0"/>
                <a:ea typeface="MS PGothic" charset="0"/>
              </a:rPr>
              <a:t>File System — Recovery (Cont.)</a:t>
            </a:r>
          </a:p>
        </p:txBody>
      </p:sp>
      <p:sp>
        <p:nvSpPr>
          <p:cNvPr id="37891" name="Rectangle 3"/>
          <p:cNvSpPr>
            <a:spLocks noGrp="1" noChangeArrowheads="1"/>
          </p:cNvSpPr>
          <p:nvPr>
            <p:ph idx="1"/>
          </p:nvPr>
        </p:nvSpPr>
        <p:spPr/>
        <p:txBody>
          <a:bodyPr/>
          <a:lstStyle/>
          <a:p>
            <a:r>
              <a:rPr lang="en-US">
                <a:latin typeface="Helvetica" charset="0"/>
                <a:ea typeface="MS PGothic" charset="0"/>
              </a:rPr>
              <a:t>This scheme does not guarantee that all the user file data can be recovered after a crash, just that the file system data structures (the metadata files) are undamaged and reflect some consistent state prior to the crash.</a:t>
            </a:r>
          </a:p>
          <a:p>
            <a:r>
              <a:rPr lang="en-US">
                <a:latin typeface="Helvetica" charset="0"/>
                <a:ea typeface="MS PGothic" charset="0"/>
              </a:rPr>
              <a:t>The log is stored in the third metadata file at the beginning of the volume.</a:t>
            </a:r>
          </a:p>
          <a:p>
            <a:r>
              <a:rPr lang="en-US">
                <a:latin typeface="Helvetica" charset="0"/>
                <a:ea typeface="MS PGothic" charset="0"/>
              </a:rPr>
              <a:t>The logging functionality is provided by the Windows 7 </a:t>
            </a:r>
            <a:r>
              <a:rPr lang="en-US" i="1">
                <a:latin typeface="Helvetica" charset="0"/>
                <a:ea typeface="MS PGothic" charset="0"/>
              </a:rPr>
              <a:t>log file service.</a:t>
            </a:r>
            <a:endParaRPr lang="en-US">
              <a:latin typeface="Helvetica" charset="0"/>
              <a:ea typeface="MS PGothic" charset="0"/>
            </a:endParaRPr>
          </a:p>
        </p:txBody>
      </p:sp>
      <p:sp>
        <p:nvSpPr>
          <p:cNvPr id="2" name="Date Placeholder 1"/>
          <p:cNvSpPr>
            <a:spLocks noGrp="1"/>
          </p:cNvSpPr>
          <p:nvPr>
            <p:ph type="dt" sz="half" idx="10"/>
          </p:nvPr>
        </p:nvSpPr>
        <p:spPr/>
        <p:txBody>
          <a:bodyPr/>
          <a:lstStyle/>
          <a:p>
            <a:fld id="{81C43A02-4DFC-8E44-A962-B99ABB5179B6}"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78</a:t>
            </a:fld>
            <a:endParaRPr lang="en-US"/>
          </a:p>
        </p:txBody>
      </p:sp>
    </p:spTree>
    <p:extLst>
      <p:ext uri="{BB962C8B-B14F-4D97-AF65-F5344CB8AC3E}">
        <p14:creationId xmlns:p14="http://schemas.microsoft.com/office/powerpoint/2010/main" val="12008499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ea typeface="MS PGothic" charset="0"/>
              </a:rPr>
              <a:t>File System — Security</a:t>
            </a:r>
          </a:p>
        </p:txBody>
      </p:sp>
      <p:sp>
        <p:nvSpPr>
          <p:cNvPr id="38915" name="Rectangle 3"/>
          <p:cNvSpPr>
            <a:spLocks noGrp="1" noChangeArrowheads="1"/>
          </p:cNvSpPr>
          <p:nvPr>
            <p:ph idx="1"/>
          </p:nvPr>
        </p:nvSpPr>
        <p:spPr/>
        <p:txBody>
          <a:bodyPr/>
          <a:lstStyle/>
          <a:p>
            <a:r>
              <a:rPr lang="en-US">
                <a:latin typeface="Helvetica" charset="0"/>
                <a:ea typeface="MS PGothic" charset="0"/>
              </a:rPr>
              <a:t>Security of an NTFS volume is derived from the Windows 7 object model.</a:t>
            </a:r>
          </a:p>
          <a:p>
            <a:r>
              <a:rPr lang="en-US">
                <a:latin typeface="Helvetica" charset="0"/>
                <a:ea typeface="MS PGothic" charset="0"/>
              </a:rPr>
              <a:t>Each file object has a security descriptor attribute stored in this MFT record.</a:t>
            </a:r>
          </a:p>
          <a:p>
            <a:r>
              <a:rPr lang="en-US">
                <a:latin typeface="Helvetica" charset="0"/>
                <a:ea typeface="MS PGothic" charset="0"/>
              </a:rPr>
              <a:t>This attribute contains the access token of the owner of the file, and an access control list that states the access privileges that are granted to each user that has access to the file.</a:t>
            </a:r>
          </a:p>
        </p:txBody>
      </p:sp>
      <p:sp>
        <p:nvSpPr>
          <p:cNvPr id="2" name="Date Placeholder 1"/>
          <p:cNvSpPr>
            <a:spLocks noGrp="1"/>
          </p:cNvSpPr>
          <p:nvPr>
            <p:ph type="dt" sz="half" idx="10"/>
          </p:nvPr>
        </p:nvSpPr>
        <p:spPr/>
        <p:txBody>
          <a:bodyPr/>
          <a:lstStyle/>
          <a:p>
            <a:fld id="{7477347F-FAF7-3B47-8857-984B0DEFF861}"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79</a:t>
            </a:fld>
            <a:endParaRPr lang="en-US"/>
          </a:p>
        </p:txBody>
      </p:sp>
    </p:spTree>
    <p:extLst>
      <p:ext uri="{BB962C8B-B14F-4D97-AF65-F5344CB8AC3E}">
        <p14:creationId xmlns:p14="http://schemas.microsoft.com/office/powerpoint/2010/main" val="41006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Linux 2.0</a:t>
            </a:r>
            <a:endParaRPr lang="en-US"/>
          </a:p>
        </p:txBody>
      </p:sp>
      <p:sp>
        <p:nvSpPr>
          <p:cNvPr id="8195" name="Rectangle 3"/>
          <p:cNvSpPr>
            <a:spLocks noGrp="1" noChangeArrowheads="1"/>
          </p:cNvSpPr>
          <p:nvPr>
            <p:ph idx="1"/>
          </p:nvPr>
        </p:nvSpPr>
        <p:spPr/>
        <p:txBody>
          <a:bodyPr>
            <a:normAutofit fontScale="70000" lnSpcReduction="20000"/>
          </a:bodyPr>
          <a:lstStyle/>
          <a:p>
            <a:r>
              <a:rPr lang="en-US" dirty="0" smtClean="0"/>
              <a:t>Released in June 1996,  2.0 added two major new capabilities:</a:t>
            </a:r>
          </a:p>
          <a:p>
            <a:pPr lvl="1"/>
            <a:r>
              <a:rPr lang="en-US" dirty="0" smtClean="0"/>
              <a:t>Support for multiple architectures, including a fully 64-bit native Alpha port</a:t>
            </a:r>
          </a:p>
          <a:p>
            <a:pPr lvl="1"/>
            <a:r>
              <a:rPr lang="en-US" dirty="0" smtClean="0"/>
              <a:t>Support for multiprocessor architectures</a:t>
            </a:r>
          </a:p>
          <a:p>
            <a:r>
              <a:rPr lang="en-US" dirty="0" smtClean="0"/>
              <a:t>Other new features included:</a:t>
            </a:r>
          </a:p>
          <a:p>
            <a:pPr lvl="1"/>
            <a:r>
              <a:rPr lang="en-US" dirty="0" smtClean="0"/>
              <a:t>Improved memory-management code</a:t>
            </a:r>
          </a:p>
          <a:p>
            <a:pPr lvl="1"/>
            <a:r>
              <a:rPr lang="en-US" dirty="0" smtClean="0"/>
              <a:t>Improved TCP/IP performance</a:t>
            </a:r>
          </a:p>
          <a:p>
            <a:pPr lvl="1"/>
            <a:r>
              <a:rPr lang="en-US" dirty="0" smtClean="0"/>
              <a:t>Support for internal kernel threads, for handling dependencies between loadable modules, and for automatic loading of modules on demand</a:t>
            </a:r>
          </a:p>
          <a:p>
            <a:pPr lvl="1"/>
            <a:r>
              <a:rPr lang="en-US" dirty="0" smtClean="0"/>
              <a:t>Standardized configuration interface</a:t>
            </a:r>
          </a:p>
          <a:p>
            <a:r>
              <a:rPr lang="en-US" dirty="0" smtClean="0"/>
              <a:t>Available for Motorola 68000-series processors, Sun </a:t>
            </a:r>
            <a:r>
              <a:rPr lang="en-US" dirty="0" err="1" smtClean="0"/>
              <a:t>Sparc</a:t>
            </a:r>
            <a:r>
              <a:rPr lang="en-US" dirty="0" smtClean="0"/>
              <a:t> systems, and for PC and PowerMac systems</a:t>
            </a:r>
          </a:p>
          <a:p>
            <a:r>
              <a:rPr lang="en-US" dirty="0" smtClean="0"/>
              <a:t>2.4 and 2.6 increased SMP support, added journaling file system, preemptive kernel, 64-bit memory support</a:t>
            </a:r>
          </a:p>
          <a:p>
            <a:r>
              <a:rPr lang="en-US" dirty="0" smtClean="0"/>
              <a:t>3.0 released in 2011, 20th anniversary of Linux, improved virtualization support, new page write-back facility, improved memory management, new Completely Fair Scheduler</a:t>
            </a:r>
            <a:endParaRPr lang="en-US" dirty="0"/>
          </a:p>
        </p:txBody>
      </p:sp>
      <p:sp>
        <p:nvSpPr>
          <p:cNvPr id="4" name="Date Placeholder 3"/>
          <p:cNvSpPr>
            <a:spLocks noGrp="1"/>
          </p:cNvSpPr>
          <p:nvPr>
            <p:ph type="dt" sz="half" idx="10"/>
          </p:nvPr>
        </p:nvSpPr>
        <p:spPr/>
        <p:txBody>
          <a:bodyPr/>
          <a:lstStyle/>
          <a:p>
            <a:fld id="{8EB998A3-6025-0B43-9654-0995784734B1}" type="datetime1">
              <a:rPr lang="en-US" smtClean="0"/>
              <a:t>4/24/2017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8</a:t>
            </a:fld>
            <a:endParaRPr lang="en-US"/>
          </a:p>
        </p:txBody>
      </p:sp>
    </p:spTree>
    <p:extLst>
      <p:ext uri="{BB962C8B-B14F-4D97-AF65-F5344CB8AC3E}">
        <p14:creationId xmlns:p14="http://schemas.microsoft.com/office/powerpoint/2010/main" val="17382128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2800">
                <a:latin typeface="Arial" charset="0"/>
                <a:ea typeface="MS PGothic" charset="0"/>
              </a:rPr>
              <a:t>Volume Management and Fault Tolerance</a:t>
            </a:r>
          </a:p>
        </p:txBody>
      </p:sp>
      <p:sp>
        <p:nvSpPr>
          <p:cNvPr id="39939" name="Rectangle 3"/>
          <p:cNvSpPr>
            <a:spLocks noGrp="1" noChangeArrowheads="1"/>
          </p:cNvSpPr>
          <p:nvPr>
            <p:ph idx="1"/>
          </p:nvPr>
        </p:nvSpPr>
        <p:spPr/>
        <p:txBody>
          <a:bodyPr>
            <a:normAutofit fontScale="77500" lnSpcReduction="20000"/>
          </a:bodyPr>
          <a:lstStyle/>
          <a:p>
            <a:r>
              <a:rPr lang="en-US" dirty="0" err="1">
                <a:latin typeface="Courier" charset="0"/>
                <a:ea typeface="MS PGothic" charset="0"/>
              </a:rPr>
              <a:t>FtDisk</a:t>
            </a:r>
            <a:r>
              <a:rPr lang="en-US" dirty="0">
                <a:latin typeface="Helvetica" charset="0"/>
                <a:ea typeface="MS PGothic" charset="0"/>
              </a:rPr>
              <a:t>, the fault tolerant disk driver for Windows 7, provides several ways to combine multiple SCSI disk drives into one logical volume</a:t>
            </a:r>
            <a:endParaRPr lang="en-US" sz="800" dirty="0">
              <a:latin typeface="Helvetica" charset="0"/>
              <a:ea typeface="MS PGothic" charset="0"/>
            </a:endParaRPr>
          </a:p>
          <a:p>
            <a:r>
              <a:rPr lang="en-US" dirty="0">
                <a:latin typeface="Helvetica" charset="0"/>
                <a:ea typeface="MS PGothic" charset="0"/>
              </a:rPr>
              <a:t>Logically concatenate multiple disks to form a large logical volume, a </a:t>
            </a:r>
            <a:r>
              <a:rPr lang="en-US" i="1" dirty="0">
                <a:latin typeface="Helvetica" charset="0"/>
                <a:ea typeface="MS PGothic" charset="0"/>
              </a:rPr>
              <a:t>volume set</a:t>
            </a:r>
            <a:endParaRPr lang="en-US" sz="800" dirty="0">
              <a:latin typeface="Helvetica" charset="0"/>
              <a:ea typeface="MS PGothic" charset="0"/>
            </a:endParaRPr>
          </a:p>
          <a:p>
            <a:r>
              <a:rPr lang="en-US" dirty="0">
                <a:latin typeface="Helvetica" charset="0"/>
                <a:ea typeface="MS PGothic" charset="0"/>
              </a:rPr>
              <a:t>Interleave multiple physical partitions in round-robin fashion to form a </a:t>
            </a:r>
            <a:r>
              <a:rPr lang="en-US" i="1" dirty="0">
                <a:latin typeface="Helvetica" charset="0"/>
                <a:ea typeface="MS PGothic" charset="0"/>
              </a:rPr>
              <a:t>stripe set</a:t>
            </a:r>
            <a:r>
              <a:rPr lang="en-US" dirty="0">
                <a:latin typeface="Helvetica" charset="0"/>
                <a:ea typeface="MS PGothic" charset="0"/>
              </a:rPr>
              <a:t> (also called RAID level 0, or “disk striping”)</a:t>
            </a:r>
          </a:p>
          <a:p>
            <a:pPr lvl="1"/>
            <a:r>
              <a:rPr lang="en-US" dirty="0">
                <a:latin typeface="Helvetica" charset="0"/>
                <a:ea typeface="MS PGothic" charset="0"/>
              </a:rPr>
              <a:t>Variation: </a:t>
            </a:r>
            <a:r>
              <a:rPr lang="en-US" i="1" dirty="0">
                <a:latin typeface="Helvetica" charset="0"/>
                <a:ea typeface="MS PGothic" charset="0"/>
              </a:rPr>
              <a:t>stripe set with parity,</a:t>
            </a:r>
            <a:r>
              <a:rPr lang="en-US" dirty="0">
                <a:latin typeface="Helvetica" charset="0"/>
                <a:ea typeface="MS PGothic" charset="0"/>
              </a:rPr>
              <a:t> or RAID level 5</a:t>
            </a:r>
            <a:endParaRPr lang="en-US" sz="800" dirty="0">
              <a:latin typeface="Helvetica" charset="0"/>
              <a:ea typeface="MS PGothic" charset="0"/>
            </a:endParaRPr>
          </a:p>
          <a:p>
            <a:r>
              <a:rPr lang="en-US" dirty="0">
                <a:latin typeface="Helvetica" charset="0"/>
                <a:ea typeface="MS PGothic" charset="0"/>
              </a:rPr>
              <a:t>Disk mirroring, or RAID level 1, is a robust scheme that uses a </a:t>
            </a:r>
            <a:r>
              <a:rPr lang="en-US" i="1" dirty="0">
                <a:latin typeface="Helvetica" charset="0"/>
                <a:ea typeface="MS PGothic" charset="0"/>
              </a:rPr>
              <a:t>mirror set</a:t>
            </a:r>
            <a:r>
              <a:rPr lang="en-US" dirty="0">
                <a:latin typeface="Helvetica" charset="0"/>
                <a:ea typeface="MS PGothic" charset="0"/>
              </a:rPr>
              <a:t> — two equally sized partitions on tow disks with identical data contents</a:t>
            </a:r>
            <a:endParaRPr lang="en-US" sz="800" dirty="0">
              <a:latin typeface="Helvetica" charset="0"/>
              <a:ea typeface="MS PGothic" charset="0"/>
            </a:endParaRPr>
          </a:p>
          <a:p>
            <a:r>
              <a:rPr lang="en-US" dirty="0">
                <a:latin typeface="Helvetica" charset="0"/>
                <a:ea typeface="MS PGothic" charset="0"/>
              </a:rPr>
              <a:t>To deal with disk sectors that go bad, </a:t>
            </a:r>
            <a:r>
              <a:rPr lang="en-US" dirty="0" err="1">
                <a:latin typeface="Courier" charset="0"/>
                <a:ea typeface="MS PGothic" charset="0"/>
              </a:rPr>
              <a:t>FtDisk</a:t>
            </a:r>
            <a:r>
              <a:rPr lang="en-US" dirty="0">
                <a:latin typeface="Helvetica" charset="0"/>
                <a:ea typeface="MS PGothic" charset="0"/>
              </a:rPr>
              <a:t>, uses a hardware technique called </a:t>
            </a:r>
            <a:r>
              <a:rPr lang="en-US" i="1" dirty="0">
                <a:latin typeface="Helvetica" charset="0"/>
                <a:ea typeface="MS PGothic" charset="0"/>
              </a:rPr>
              <a:t>sector sparing</a:t>
            </a:r>
            <a:r>
              <a:rPr lang="en-US" dirty="0">
                <a:latin typeface="Helvetica" charset="0"/>
                <a:ea typeface="MS PGothic" charset="0"/>
              </a:rPr>
              <a:t> and NTFS uses a software technique called </a:t>
            </a:r>
            <a:r>
              <a:rPr lang="en-US" i="1" dirty="0">
                <a:latin typeface="Helvetica" charset="0"/>
                <a:ea typeface="MS PGothic" charset="0"/>
              </a:rPr>
              <a:t>cluster remapping</a:t>
            </a:r>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17B5F9E1-EF35-C845-922C-48558BF6525C}"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80</a:t>
            </a:fld>
            <a:endParaRPr lang="en-US"/>
          </a:p>
        </p:txBody>
      </p:sp>
    </p:spTree>
    <p:extLst>
      <p:ext uri="{BB962C8B-B14F-4D97-AF65-F5344CB8AC3E}">
        <p14:creationId xmlns:p14="http://schemas.microsoft.com/office/powerpoint/2010/main" val="34408840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p:txBody>
          <a:bodyPr/>
          <a:lstStyle/>
          <a:p>
            <a:pPr eaLnBrk="1" hangingPunct="1"/>
            <a:r>
              <a:rPr lang="en-US">
                <a:latin typeface="Arial" charset="0"/>
                <a:ea typeface="MS PGothic" charset="0"/>
              </a:rPr>
              <a:t>Volume Set On Two Drives</a:t>
            </a:r>
          </a:p>
        </p:txBody>
      </p:sp>
      <p:pic>
        <p:nvPicPr>
          <p:cNvPr id="40963" name="Picture 103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41488" y="1246188"/>
            <a:ext cx="62261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DE9E73A-0B0D-E14C-A57E-4917EA5A65AC}"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81</a:t>
            </a:fld>
            <a:endParaRPr lang="en-US"/>
          </a:p>
        </p:txBody>
      </p:sp>
    </p:spTree>
    <p:extLst>
      <p:ext uri="{BB962C8B-B14F-4D97-AF65-F5344CB8AC3E}">
        <p14:creationId xmlns:p14="http://schemas.microsoft.com/office/powerpoint/2010/main" val="703391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charset="0"/>
                <a:ea typeface="MS PGothic" charset="0"/>
              </a:rPr>
              <a:t>Stripe Set on Two Drives</a:t>
            </a:r>
          </a:p>
        </p:txBody>
      </p:sp>
      <p:pic>
        <p:nvPicPr>
          <p:cNvPr id="41987"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05025" y="1198563"/>
            <a:ext cx="574198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43735B0-62E1-CB42-B313-EF91A2E26758}"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82</a:t>
            </a:fld>
            <a:endParaRPr lang="en-US"/>
          </a:p>
        </p:txBody>
      </p:sp>
    </p:spTree>
    <p:extLst>
      <p:ext uri="{BB962C8B-B14F-4D97-AF65-F5344CB8AC3E}">
        <p14:creationId xmlns:p14="http://schemas.microsoft.com/office/powerpoint/2010/main" val="33857448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pPr eaLnBrk="1" hangingPunct="1"/>
            <a:r>
              <a:rPr lang="en-US" sz="2800">
                <a:latin typeface="Arial" charset="0"/>
                <a:ea typeface="MS PGothic" charset="0"/>
              </a:rPr>
              <a:t>Stripe Set With Parity on Three Drives</a:t>
            </a:r>
          </a:p>
        </p:txBody>
      </p:sp>
      <p:pic>
        <p:nvPicPr>
          <p:cNvPr id="43011" name="Picture 103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01825" y="1184275"/>
            <a:ext cx="60420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513FAD16-9DEC-D948-BF68-D5E58ED7CCAD}"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83</a:t>
            </a:fld>
            <a:endParaRPr lang="en-US"/>
          </a:p>
        </p:txBody>
      </p:sp>
    </p:spTree>
    <p:extLst>
      <p:ext uri="{BB962C8B-B14F-4D97-AF65-F5344CB8AC3E}">
        <p14:creationId xmlns:p14="http://schemas.microsoft.com/office/powerpoint/2010/main" val="14387411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pPr eaLnBrk="1" hangingPunct="1"/>
            <a:r>
              <a:rPr lang="en-US">
                <a:latin typeface="Arial" charset="0"/>
                <a:ea typeface="MS PGothic" charset="0"/>
              </a:rPr>
              <a:t>Mirror Set on Two Drives</a:t>
            </a:r>
          </a:p>
        </p:txBody>
      </p:sp>
      <p:pic>
        <p:nvPicPr>
          <p:cNvPr id="44035" name="Picture 103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14513" y="1270000"/>
            <a:ext cx="58801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7A40F15-4940-8741-ABC6-2F437CEB85F1}"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3428733E-2813-BD40-9E9A-9C3DDCF59C73}" type="slidenum">
              <a:rPr lang="en-US" smtClean="0"/>
              <a:pPr/>
              <a:t>84</a:t>
            </a:fld>
            <a:endParaRPr lang="en-US"/>
          </a:p>
        </p:txBody>
      </p:sp>
    </p:spTree>
    <p:extLst>
      <p:ext uri="{BB962C8B-B14F-4D97-AF65-F5344CB8AC3E}">
        <p14:creationId xmlns:p14="http://schemas.microsoft.com/office/powerpoint/2010/main" val="14703861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atin typeface="Arial" charset="0"/>
                <a:ea typeface="MS PGothic" charset="0"/>
              </a:rPr>
              <a:t>File System — Compression</a:t>
            </a:r>
          </a:p>
        </p:txBody>
      </p:sp>
      <p:sp>
        <p:nvSpPr>
          <p:cNvPr id="45059"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To compress a file, NTFS divides the file’s data into </a:t>
            </a:r>
            <a:r>
              <a:rPr lang="en-US" i="1" dirty="0">
                <a:latin typeface="Helvetica" charset="0"/>
                <a:ea typeface="MS PGothic" charset="0"/>
              </a:rPr>
              <a:t>compression units</a:t>
            </a:r>
            <a:r>
              <a:rPr lang="en-US" dirty="0">
                <a:latin typeface="Helvetica" charset="0"/>
                <a:ea typeface="MS PGothic" charset="0"/>
              </a:rPr>
              <a:t>, which are blocks of 16 contiguous clusters.</a:t>
            </a:r>
          </a:p>
          <a:p>
            <a:r>
              <a:rPr lang="en-US" dirty="0">
                <a:latin typeface="Helvetica" charset="0"/>
                <a:ea typeface="MS PGothic" charset="0"/>
              </a:rPr>
              <a:t>For sparse files, NTFS uses another technique to save space.</a:t>
            </a:r>
          </a:p>
          <a:p>
            <a:pPr lvl="1"/>
            <a:r>
              <a:rPr lang="en-US" dirty="0">
                <a:latin typeface="Helvetica" charset="0"/>
                <a:ea typeface="MS PGothic" charset="0"/>
              </a:rPr>
              <a:t>Clusters that contain all zeros are not actually allocated or stored on disk.</a:t>
            </a:r>
          </a:p>
          <a:p>
            <a:pPr lvl="1"/>
            <a:r>
              <a:rPr lang="en-US" dirty="0">
                <a:latin typeface="Helvetica" charset="0"/>
                <a:ea typeface="MS PGothic" charset="0"/>
              </a:rPr>
              <a:t>Instead, gaps are left in the sequence of virtual cluster numbers stored in the MFT entry for the file.</a:t>
            </a:r>
          </a:p>
          <a:p>
            <a:pPr lvl="1"/>
            <a:r>
              <a:rPr lang="en-US" dirty="0">
                <a:latin typeface="Helvetica" charset="0"/>
                <a:ea typeface="MS PGothic" charset="0"/>
              </a:rPr>
              <a:t>When reading a file, if a gap in the virtual cluster numbers is found, NTFS just zero-fills that portion of the caller’s buffer.</a:t>
            </a:r>
          </a:p>
        </p:txBody>
      </p:sp>
      <p:sp>
        <p:nvSpPr>
          <p:cNvPr id="2" name="Date Placeholder 1"/>
          <p:cNvSpPr>
            <a:spLocks noGrp="1"/>
          </p:cNvSpPr>
          <p:nvPr>
            <p:ph type="dt" sz="half" idx="10"/>
          </p:nvPr>
        </p:nvSpPr>
        <p:spPr/>
        <p:txBody>
          <a:bodyPr/>
          <a:lstStyle/>
          <a:p>
            <a:fld id="{C58E363B-D8E0-6248-9D56-0ADBEA28E37C}"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85</a:t>
            </a:fld>
            <a:endParaRPr lang="en-US"/>
          </a:p>
        </p:txBody>
      </p:sp>
    </p:spTree>
    <p:extLst>
      <p:ext uri="{BB962C8B-B14F-4D97-AF65-F5344CB8AC3E}">
        <p14:creationId xmlns:p14="http://schemas.microsoft.com/office/powerpoint/2010/main" val="38136403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pPr eaLnBrk="1" hangingPunct="1"/>
            <a:r>
              <a:rPr lang="en-US">
                <a:latin typeface="Arial" charset="0"/>
                <a:ea typeface="MS PGothic" charset="0"/>
              </a:rPr>
              <a:t>File System — Reparse Points</a:t>
            </a:r>
          </a:p>
        </p:txBody>
      </p:sp>
      <p:sp>
        <p:nvSpPr>
          <p:cNvPr id="46083" name="Rectangle 1027"/>
          <p:cNvSpPr>
            <a:spLocks noGrp="1" noChangeArrowheads="1"/>
          </p:cNvSpPr>
          <p:nvPr>
            <p:ph idx="1"/>
          </p:nvPr>
        </p:nvSpPr>
        <p:spPr/>
        <p:txBody>
          <a:bodyPr/>
          <a:lstStyle/>
          <a:p>
            <a:r>
              <a:rPr lang="en-US">
                <a:latin typeface="Helvetica" charset="0"/>
                <a:ea typeface="MS PGothic" charset="0"/>
              </a:rPr>
              <a:t>A reparse point returns an error code when accessed. The reparse data tells the I/O manager what to do next.</a:t>
            </a:r>
          </a:p>
          <a:p>
            <a:r>
              <a:rPr lang="en-US">
                <a:latin typeface="Helvetica" charset="0"/>
                <a:ea typeface="MS PGothic" charset="0"/>
              </a:rPr>
              <a:t>Reparse points can be used to provide the functionality of UNIX </a:t>
            </a:r>
            <a:r>
              <a:rPr lang="en-US" i="1">
                <a:latin typeface="Helvetica" charset="0"/>
                <a:ea typeface="MS PGothic" charset="0"/>
              </a:rPr>
              <a:t>mounts.</a:t>
            </a:r>
          </a:p>
          <a:p>
            <a:r>
              <a:rPr lang="en-US">
                <a:latin typeface="Helvetica" charset="0"/>
                <a:ea typeface="MS PGothic" charset="0"/>
              </a:rPr>
              <a:t>Reparse points can also be used to access files that have been moved to offline storage.</a:t>
            </a:r>
          </a:p>
        </p:txBody>
      </p:sp>
      <p:sp>
        <p:nvSpPr>
          <p:cNvPr id="2" name="Date Placeholder 1"/>
          <p:cNvSpPr>
            <a:spLocks noGrp="1"/>
          </p:cNvSpPr>
          <p:nvPr>
            <p:ph type="dt" sz="half" idx="10"/>
          </p:nvPr>
        </p:nvSpPr>
        <p:spPr/>
        <p:txBody>
          <a:bodyPr/>
          <a:lstStyle/>
          <a:p>
            <a:fld id="{A475D3ED-D726-0741-BE7E-DBB8F24F32F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86</a:t>
            </a:fld>
            <a:endParaRPr lang="en-US"/>
          </a:p>
        </p:txBody>
      </p:sp>
    </p:spTree>
    <p:extLst>
      <p:ext uri="{BB962C8B-B14F-4D97-AF65-F5344CB8AC3E}">
        <p14:creationId xmlns:p14="http://schemas.microsoft.com/office/powerpoint/2010/main" val="4987664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z="2400">
                <a:latin typeface="Arial" charset="0"/>
                <a:ea typeface="MS PGothic" charset="0"/>
              </a:rPr>
              <a:t>Programmer Interface —  Access to Kernel Obj.</a:t>
            </a:r>
          </a:p>
        </p:txBody>
      </p:sp>
      <p:sp>
        <p:nvSpPr>
          <p:cNvPr id="58371"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A process gains access to a kernel object named </a:t>
            </a:r>
            <a:r>
              <a:rPr lang="en-US" dirty="0">
                <a:latin typeface="Courier" charset="0"/>
                <a:ea typeface="MS PGothic" charset="0"/>
              </a:rPr>
              <a:t>XXX</a:t>
            </a:r>
            <a:r>
              <a:rPr lang="en-US" dirty="0">
                <a:latin typeface="Helvetica" charset="0"/>
                <a:ea typeface="MS PGothic" charset="0"/>
              </a:rPr>
              <a:t> by calling the </a:t>
            </a:r>
            <a:r>
              <a:rPr lang="en-US" dirty="0" err="1">
                <a:latin typeface="Courier" charset="0"/>
                <a:ea typeface="MS PGothic" charset="0"/>
              </a:rPr>
              <a:t>CreateXXX</a:t>
            </a:r>
            <a:r>
              <a:rPr lang="en-US" dirty="0">
                <a:latin typeface="Helvetica" charset="0"/>
                <a:ea typeface="MS PGothic" charset="0"/>
              </a:rPr>
              <a:t> function to open a </a:t>
            </a:r>
            <a:r>
              <a:rPr lang="en-US" i="1" dirty="0">
                <a:latin typeface="Helvetica" charset="0"/>
                <a:ea typeface="MS PGothic" charset="0"/>
              </a:rPr>
              <a:t>handle</a:t>
            </a:r>
            <a:r>
              <a:rPr lang="en-US" dirty="0">
                <a:latin typeface="Helvetica" charset="0"/>
                <a:ea typeface="MS PGothic" charset="0"/>
              </a:rPr>
              <a:t> to </a:t>
            </a:r>
            <a:r>
              <a:rPr lang="en-US" dirty="0">
                <a:latin typeface="Courier" charset="0"/>
                <a:ea typeface="MS PGothic" charset="0"/>
              </a:rPr>
              <a:t>XXX</a:t>
            </a:r>
            <a:r>
              <a:rPr lang="en-US" dirty="0">
                <a:latin typeface="Helvetica" charset="0"/>
                <a:ea typeface="MS PGothic" charset="0"/>
              </a:rPr>
              <a:t>; the handle is unique to that process.</a:t>
            </a:r>
          </a:p>
          <a:p>
            <a:r>
              <a:rPr lang="en-US" dirty="0">
                <a:latin typeface="Helvetica" charset="0"/>
                <a:ea typeface="MS PGothic" charset="0"/>
              </a:rPr>
              <a:t>A handle can be closed by calling the </a:t>
            </a:r>
            <a:r>
              <a:rPr lang="en-US" dirty="0" err="1">
                <a:latin typeface="Courier" charset="0"/>
                <a:ea typeface="MS PGothic" charset="0"/>
              </a:rPr>
              <a:t>CloseHandle</a:t>
            </a:r>
            <a:r>
              <a:rPr lang="en-US" dirty="0">
                <a:latin typeface="Helvetica" charset="0"/>
                <a:ea typeface="MS PGothic" charset="0"/>
              </a:rPr>
              <a:t> function; the system may delete the object if the count of processes using the object drops to 0.</a:t>
            </a:r>
          </a:p>
          <a:p>
            <a:r>
              <a:rPr lang="en-US" dirty="0">
                <a:latin typeface="Helvetica" charset="0"/>
                <a:ea typeface="MS PGothic" charset="0"/>
              </a:rPr>
              <a:t>Windows 7 provides three ways to share objects between processes</a:t>
            </a:r>
          </a:p>
          <a:p>
            <a:pPr lvl="1"/>
            <a:r>
              <a:rPr lang="en-US" dirty="0">
                <a:latin typeface="Helvetica" charset="0"/>
                <a:ea typeface="MS PGothic" charset="0"/>
              </a:rPr>
              <a:t>A child process inherits a handle to the object</a:t>
            </a:r>
          </a:p>
          <a:p>
            <a:pPr lvl="1"/>
            <a:r>
              <a:rPr lang="en-US" dirty="0">
                <a:latin typeface="Helvetica" charset="0"/>
                <a:ea typeface="MS PGothic" charset="0"/>
              </a:rPr>
              <a:t>One process gives the object a name when it is created and the second process opens that name</a:t>
            </a:r>
          </a:p>
          <a:p>
            <a:pPr lvl="1"/>
            <a:r>
              <a:rPr lang="en-US" dirty="0" err="1">
                <a:latin typeface="Courier" charset="0"/>
                <a:ea typeface="MS PGothic" charset="0"/>
              </a:rPr>
              <a:t>DuplicateHandle</a:t>
            </a:r>
            <a:r>
              <a:rPr lang="en-US" dirty="0">
                <a:latin typeface="Helvetica" charset="0"/>
                <a:ea typeface="MS PGothic" charset="0"/>
              </a:rPr>
              <a:t> function:</a:t>
            </a:r>
          </a:p>
          <a:p>
            <a:pPr lvl="2"/>
            <a:r>
              <a:rPr lang="en-US" dirty="0">
                <a:latin typeface="Helvetica" charset="0"/>
                <a:ea typeface="MS PGothic" charset="0"/>
              </a:rPr>
              <a:t>Given a handle to process and the handle’s value a second process can get a handle to the same object, and thus share it </a:t>
            </a:r>
          </a:p>
        </p:txBody>
      </p:sp>
      <p:sp>
        <p:nvSpPr>
          <p:cNvPr id="2" name="Date Placeholder 1"/>
          <p:cNvSpPr>
            <a:spLocks noGrp="1"/>
          </p:cNvSpPr>
          <p:nvPr>
            <p:ph type="dt" sz="half" idx="10"/>
          </p:nvPr>
        </p:nvSpPr>
        <p:spPr/>
        <p:txBody>
          <a:bodyPr/>
          <a:lstStyle/>
          <a:p>
            <a:fld id="{AB2FBDD8-E6BC-2843-8DF4-985DC11C5C14}"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87</a:t>
            </a:fld>
            <a:endParaRPr lang="en-US"/>
          </a:p>
        </p:txBody>
      </p:sp>
    </p:spTree>
    <p:extLst>
      <p:ext uri="{BB962C8B-B14F-4D97-AF65-F5344CB8AC3E}">
        <p14:creationId xmlns:p14="http://schemas.microsoft.com/office/powerpoint/2010/main" val="32086550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2400">
                <a:latin typeface="Arial" charset="0"/>
                <a:ea typeface="MS PGothic" charset="0"/>
              </a:rPr>
              <a:t>Programmer Interface — Process Management</a:t>
            </a:r>
          </a:p>
        </p:txBody>
      </p:sp>
      <p:sp>
        <p:nvSpPr>
          <p:cNvPr id="59395" name="Rectangle 3"/>
          <p:cNvSpPr>
            <a:spLocks noGrp="1" noChangeArrowheads="1"/>
          </p:cNvSpPr>
          <p:nvPr>
            <p:ph idx="1"/>
          </p:nvPr>
        </p:nvSpPr>
        <p:spPr/>
        <p:txBody>
          <a:bodyPr/>
          <a:lstStyle/>
          <a:p>
            <a:r>
              <a:rPr lang="en-US">
                <a:latin typeface="Helvetica" charset="0"/>
                <a:ea typeface="MS PGothic" charset="0"/>
              </a:rPr>
              <a:t>Process is started via the </a:t>
            </a:r>
            <a:r>
              <a:rPr lang="en-US">
                <a:latin typeface="Courier" charset="0"/>
                <a:ea typeface="MS PGothic" charset="0"/>
              </a:rPr>
              <a:t>CreateProcess</a:t>
            </a:r>
            <a:r>
              <a:rPr lang="en-US">
                <a:latin typeface="Helvetica" charset="0"/>
                <a:ea typeface="MS PGothic" charset="0"/>
              </a:rPr>
              <a:t> routine which loads any dynamic link libraries that are used by the process, and creates a </a:t>
            </a:r>
            <a:r>
              <a:rPr lang="en-US" i="1">
                <a:latin typeface="Helvetica" charset="0"/>
                <a:ea typeface="MS PGothic" charset="0"/>
              </a:rPr>
              <a:t>primary thread.</a:t>
            </a:r>
            <a:endParaRPr lang="en-US">
              <a:latin typeface="Helvetica" charset="0"/>
              <a:ea typeface="MS PGothic" charset="0"/>
            </a:endParaRPr>
          </a:p>
          <a:p>
            <a:r>
              <a:rPr lang="en-US">
                <a:latin typeface="Helvetica" charset="0"/>
                <a:ea typeface="MS PGothic" charset="0"/>
              </a:rPr>
              <a:t>Additional threads can be created by the </a:t>
            </a:r>
            <a:r>
              <a:rPr lang="en-US">
                <a:latin typeface="Courier" charset="0"/>
                <a:ea typeface="MS PGothic" charset="0"/>
              </a:rPr>
              <a:t>CreateThread</a:t>
            </a:r>
            <a:r>
              <a:rPr lang="en-US">
                <a:latin typeface="Helvetica" charset="0"/>
                <a:ea typeface="MS PGothic" charset="0"/>
              </a:rPr>
              <a:t> function.</a:t>
            </a:r>
          </a:p>
          <a:p>
            <a:r>
              <a:rPr lang="en-US">
                <a:latin typeface="Helvetica" charset="0"/>
                <a:ea typeface="MS PGothic" charset="0"/>
              </a:rPr>
              <a:t>Every dynamic link library or executable file that is loaded into the address space of a process is identified by an </a:t>
            </a:r>
            <a:r>
              <a:rPr lang="en-US" i="1">
                <a:latin typeface="Helvetica" charset="0"/>
                <a:ea typeface="MS PGothic" charset="0"/>
              </a:rPr>
              <a:t>instance handle.</a:t>
            </a:r>
          </a:p>
        </p:txBody>
      </p:sp>
      <p:sp>
        <p:nvSpPr>
          <p:cNvPr id="2" name="Date Placeholder 1"/>
          <p:cNvSpPr>
            <a:spLocks noGrp="1"/>
          </p:cNvSpPr>
          <p:nvPr>
            <p:ph type="dt" sz="half" idx="10"/>
          </p:nvPr>
        </p:nvSpPr>
        <p:spPr/>
        <p:txBody>
          <a:bodyPr/>
          <a:lstStyle/>
          <a:p>
            <a:fld id="{09B8F30E-C419-7B49-9CAC-61F99D537DAC}"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88</a:t>
            </a:fld>
            <a:endParaRPr lang="en-US"/>
          </a:p>
        </p:txBody>
      </p:sp>
    </p:spTree>
    <p:extLst>
      <p:ext uri="{BB962C8B-B14F-4D97-AF65-F5344CB8AC3E}">
        <p14:creationId xmlns:p14="http://schemas.microsoft.com/office/powerpoint/2010/main" val="24800891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atin typeface="Arial" charset="0"/>
                <a:ea typeface="MS PGothic" charset="0"/>
              </a:rPr>
              <a:t>Process Management (Cont.)</a:t>
            </a:r>
          </a:p>
        </p:txBody>
      </p:sp>
      <p:sp>
        <p:nvSpPr>
          <p:cNvPr id="61443"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Scheduling in Win32 utilizes four priority classes:</a:t>
            </a:r>
          </a:p>
          <a:p>
            <a:pPr marL="800100" lvl="1" indent="-342900">
              <a:buClr>
                <a:schemeClr val="tx1"/>
              </a:buClr>
              <a:buFont typeface="Arial" charset="0"/>
              <a:buAutoNum type="arabicPeriod"/>
            </a:pPr>
            <a:r>
              <a:rPr lang="en-US" sz="1600" dirty="0">
                <a:latin typeface="Courier" charset="0"/>
                <a:ea typeface="MS PGothic" charset="0"/>
              </a:rPr>
              <a:t>IDLE_PRIORITY_CLASS</a:t>
            </a:r>
            <a:r>
              <a:rPr lang="en-US" sz="1600" dirty="0">
                <a:latin typeface="Helvetica" charset="0"/>
                <a:ea typeface="MS PGothic" charset="0"/>
              </a:rPr>
              <a:t> (priority level 4)</a:t>
            </a:r>
          </a:p>
          <a:p>
            <a:pPr marL="800100" lvl="1" indent="-342900">
              <a:buClr>
                <a:schemeClr val="tx1"/>
              </a:buClr>
              <a:buFont typeface="Arial" charset="0"/>
              <a:buAutoNum type="arabicPeriod"/>
            </a:pPr>
            <a:r>
              <a:rPr lang="en-US" sz="1600" dirty="0">
                <a:latin typeface="Courier" charset="0"/>
                <a:ea typeface="MS PGothic" charset="0"/>
              </a:rPr>
              <a:t>NORMAL_PRIORITY_CLASS</a:t>
            </a:r>
            <a:r>
              <a:rPr lang="en-US" sz="1600" dirty="0">
                <a:latin typeface="Helvetica" charset="0"/>
                <a:ea typeface="MS PGothic" charset="0"/>
              </a:rPr>
              <a:t> (level8 — typical for most processes</a:t>
            </a:r>
          </a:p>
          <a:p>
            <a:pPr marL="800100" lvl="1" indent="-342900">
              <a:buClr>
                <a:schemeClr val="tx1"/>
              </a:buClr>
              <a:buFont typeface="Arial" charset="0"/>
              <a:buAutoNum type="arabicPeriod"/>
            </a:pPr>
            <a:r>
              <a:rPr lang="en-US" sz="1600" dirty="0">
                <a:latin typeface="Courier" charset="0"/>
                <a:ea typeface="MS PGothic" charset="0"/>
              </a:rPr>
              <a:t>HIGH_PRIORITY_CLASS</a:t>
            </a:r>
            <a:r>
              <a:rPr lang="en-US" sz="1600" dirty="0">
                <a:latin typeface="Helvetica" charset="0"/>
                <a:ea typeface="MS PGothic" charset="0"/>
              </a:rPr>
              <a:t> (level 13)</a:t>
            </a:r>
          </a:p>
          <a:p>
            <a:pPr marL="800100" lvl="1" indent="-342900">
              <a:buClr>
                <a:schemeClr val="tx1"/>
              </a:buClr>
              <a:buFont typeface="Arial" charset="0"/>
              <a:buAutoNum type="arabicPeriod"/>
            </a:pPr>
            <a:r>
              <a:rPr lang="en-US" sz="1600" dirty="0">
                <a:latin typeface="Courier" charset="0"/>
                <a:ea typeface="MS PGothic" charset="0"/>
              </a:rPr>
              <a:t>REALTIME_PRIORITY_CLASS</a:t>
            </a:r>
            <a:r>
              <a:rPr lang="en-US" sz="1600" dirty="0">
                <a:latin typeface="Helvetica" charset="0"/>
                <a:ea typeface="MS PGothic" charset="0"/>
              </a:rPr>
              <a:t> (level 24)</a:t>
            </a:r>
          </a:p>
          <a:p>
            <a:r>
              <a:rPr lang="en-US" dirty="0">
                <a:latin typeface="Helvetica" charset="0"/>
                <a:ea typeface="MS PGothic" charset="0"/>
              </a:rPr>
              <a:t>To provide performance levels needed for interactive programs, 7 has a special scheduling rule for processes in the </a:t>
            </a:r>
            <a:r>
              <a:rPr lang="en-US" sz="1600" dirty="0">
                <a:latin typeface="Courier" charset="0"/>
                <a:ea typeface="MS PGothic" charset="0"/>
              </a:rPr>
              <a:t>NORMAL_PRIORITY_CLASS</a:t>
            </a:r>
          </a:p>
          <a:p>
            <a:pPr marL="800100" lvl="1" indent="-342900"/>
            <a:r>
              <a:rPr lang="en-US" dirty="0">
                <a:latin typeface="Helvetica" charset="0"/>
                <a:ea typeface="MS PGothic" charset="0"/>
              </a:rPr>
              <a:t>7 distinguishes between the </a:t>
            </a:r>
            <a:r>
              <a:rPr lang="en-US" i="1" dirty="0">
                <a:latin typeface="Helvetica" charset="0"/>
                <a:ea typeface="MS PGothic" charset="0"/>
              </a:rPr>
              <a:t>foreground process</a:t>
            </a:r>
            <a:r>
              <a:rPr lang="en-US" dirty="0">
                <a:latin typeface="Helvetica" charset="0"/>
                <a:ea typeface="MS PGothic" charset="0"/>
              </a:rPr>
              <a:t> that is currently selected on the screen, and the </a:t>
            </a:r>
            <a:r>
              <a:rPr lang="en-US" i="1" dirty="0">
                <a:latin typeface="Helvetica" charset="0"/>
                <a:ea typeface="MS PGothic" charset="0"/>
              </a:rPr>
              <a:t>background processes</a:t>
            </a:r>
            <a:r>
              <a:rPr lang="en-US" dirty="0">
                <a:latin typeface="Helvetica" charset="0"/>
                <a:ea typeface="MS PGothic" charset="0"/>
              </a:rPr>
              <a:t> that are not currently selected.</a:t>
            </a:r>
          </a:p>
          <a:p>
            <a:pPr marL="800100" lvl="1" indent="-342900"/>
            <a:r>
              <a:rPr lang="en-US" dirty="0">
                <a:latin typeface="Helvetica" charset="0"/>
                <a:ea typeface="MS PGothic" charset="0"/>
              </a:rPr>
              <a:t>When a process moves into the foreground, 7 increases the scheduling quantum by some factor, typically 3.</a:t>
            </a:r>
          </a:p>
        </p:txBody>
      </p:sp>
      <p:sp>
        <p:nvSpPr>
          <p:cNvPr id="2" name="Date Placeholder 1"/>
          <p:cNvSpPr>
            <a:spLocks noGrp="1"/>
          </p:cNvSpPr>
          <p:nvPr>
            <p:ph type="dt" sz="half" idx="10"/>
          </p:nvPr>
        </p:nvSpPr>
        <p:spPr/>
        <p:txBody>
          <a:bodyPr/>
          <a:lstStyle/>
          <a:p>
            <a:fld id="{DC604DEB-0097-EC46-AFF8-065249305E2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89</a:t>
            </a:fld>
            <a:endParaRPr lang="en-US"/>
          </a:p>
        </p:txBody>
      </p:sp>
    </p:spTree>
    <p:extLst>
      <p:ext uri="{BB962C8B-B14F-4D97-AF65-F5344CB8AC3E}">
        <p14:creationId xmlns:p14="http://schemas.microsoft.com/office/powerpoint/2010/main" val="103816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ea typeface="MS PGothic" charset="0"/>
              </a:rPr>
              <a:t>The Linux System</a:t>
            </a:r>
          </a:p>
        </p:txBody>
      </p:sp>
      <p:sp>
        <p:nvSpPr>
          <p:cNvPr id="9219" name="Rectangle 3"/>
          <p:cNvSpPr>
            <a:spLocks noGrp="1" noChangeArrowheads="1"/>
          </p:cNvSpPr>
          <p:nvPr>
            <p:ph idx="1"/>
          </p:nvPr>
        </p:nvSpPr>
        <p:spPr/>
        <p:txBody>
          <a:bodyPr>
            <a:normAutofit fontScale="77500" lnSpcReduction="20000"/>
          </a:bodyPr>
          <a:lstStyle/>
          <a:p>
            <a:r>
              <a:rPr lang="en-US" dirty="0">
                <a:latin typeface="Helvetica" charset="0"/>
                <a:ea typeface="MS PGothic" charset="0"/>
              </a:rPr>
              <a:t>Linux uses many tools developed as part of </a:t>
            </a:r>
            <a:r>
              <a:rPr lang="en-US" dirty="0" smtClean="0">
                <a:latin typeface="Helvetica" charset="0"/>
                <a:ea typeface="MS PGothic" charset="0"/>
              </a:rPr>
              <a:t>Berkeley’</a:t>
            </a:r>
            <a:r>
              <a:rPr lang="en-US" altLang="ja-JP" dirty="0" smtClean="0">
                <a:latin typeface="Helvetica" charset="0"/>
                <a:ea typeface="MS PGothic" charset="0"/>
              </a:rPr>
              <a:t>s </a:t>
            </a:r>
            <a:r>
              <a:rPr lang="en-US" altLang="ja-JP" dirty="0">
                <a:latin typeface="Helvetica" charset="0"/>
                <a:ea typeface="MS PGothic" charset="0"/>
              </a:rPr>
              <a:t>BSD operating system, </a:t>
            </a:r>
            <a:r>
              <a:rPr lang="en-US" altLang="ja-JP" dirty="0" smtClean="0">
                <a:latin typeface="Helvetica" charset="0"/>
                <a:ea typeface="MS PGothic" charset="0"/>
              </a:rPr>
              <a:t>MIT’s X Window </a:t>
            </a:r>
            <a:r>
              <a:rPr lang="en-US" altLang="ja-JP" dirty="0">
                <a:latin typeface="Helvetica" charset="0"/>
                <a:ea typeface="MS PGothic" charset="0"/>
              </a:rPr>
              <a:t>System, and the Free Software Foundation's GNU project</a:t>
            </a:r>
            <a:endParaRPr lang="en-US" sz="800" dirty="0">
              <a:latin typeface="Helvetica" charset="0"/>
              <a:ea typeface="MS PGothic" charset="0"/>
            </a:endParaRPr>
          </a:p>
          <a:p>
            <a:r>
              <a:rPr lang="en-US" dirty="0">
                <a:latin typeface="Helvetica" charset="0"/>
                <a:ea typeface="MS PGothic" charset="0"/>
              </a:rPr>
              <a:t>The main system libraries were started by the GNU project, with improvements provided by the Linux community</a:t>
            </a:r>
            <a:endParaRPr lang="en-US" sz="800" dirty="0">
              <a:latin typeface="Helvetica" charset="0"/>
              <a:ea typeface="MS PGothic" charset="0"/>
            </a:endParaRPr>
          </a:p>
          <a:p>
            <a:r>
              <a:rPr lang="en-US" dirty="0">
                <a:latin typeface="Helvetica" charset="0"/>
                <a:ea typeface="MS PGothic" charset="0"/>
              </a:rPr>
              <a:t>Linux networking-administration tools were derived from 4.3BSD code; recent BSD derivatives such as </a:t>
            </a:r>
            <a:r>
              <a:rPr lang="en-US" dirty="0" smtClean="0">
                <a:latin typeface="Helvetica" charset="0"/>
                <a:ea typeface="MS PGothic" charset="0"/>
              </a:rPr>
              <a:t>FreeBSD </a:t>
            </a:r>
            <a:r>
              <a:rPr lang="en-US" dirty="0">
                <a:latin typeface="Helvetica" charset="0"/>
                <a:ea typeface="MS PGothic" charset="0"/>
              </a:rPr>
              <a:t>have borrowed code from Linux in return</a:t>
            </a:r>
            <a:endParaRPr lang="en-US" sz="800" dirty="0">
              <a:latin typeface="Helvetica" charset="0"/>
              <a:ea typeface="MS PGothic" charset="0"/>
            </a:endParaRPr>
          </a:p>
          <a:p>
            <a:r>
              <a:rPr lang="en-US" dirty="0">
                <a:latin typeface="Helvetica" charset="0"/>
                <a:ea typeface="MS PGothic" charset="0"/>
              </a:rPr>
              <a:t>The Linux system is maintained by a loose network of developers collaborating over the Internet, with a small number of public ftp sites acting as de facto standard repositories</a:t>
            </a:r>
            <a:endParaRPr lang="en-US" sz="800" dirty="0">
              <a:latin typeface="Helvetica" charset="0"/>
              <a:ea typeface="MS PGothic" charset="0"/>
            </a:endParaRPr>
          </a:p>
          <a:p>
            <a:r>
              <a:rPr lang="en-US" b="1" dirty="0">
                <a:latin typeface="Helvetica" charset="0"/>
                <a:ea typeface="MS PGothic" charset="0"/>
              </a:rPr>
              <a:t>File System Hierarchy Standard </a:t>
            </a:r>
            <a:r>
              <a:rPr lang="en-US" dirty="0">
                <a:latin typeface="Helvetica" charset="0"/>
                <a:ea typeface="MS PGothic" charset="0"/>
              </a:rPr>
              <a:t>document maintained by the Linux community to ensure compatibility across the various system components</a:t>
            </a:r>
          </a:p>
          <a:p>
            <a:pPr lvl="1"/>
            <a:r>
              <a:rPr lang="en-US" sz="1600" dirty="0">
                <a:latin typeface="Helvetica" charset="0"/>
                <a:ea typeface="MS PGothic" charset="0"/>
              </a:rPr>
              <a:t>Specifies overall layout of a standard Linux file system, determines under which directory names configuration files, libraries, system binaries, and run-time data files should be stored </a:t>
            </a:r>
          </a:p>
          <a:p>
            <a:endParaRPr lang="en-US" dirty="0">
              <a:latin typeface="Helvetica" charset="0"/>
              <a:ea typeface="MS PGothic" charset="0"/>
            </a:endParaRPr>
          </a:p>
        </p:txBody>
      </p:sp>
      <p:sp>
        <p:nvSpPr>
          <p:cNvPr id="2" name="Date Placeholder 1"/>
          <p:cNvSpPr>
            <a:spLocks noGrp="1"/>
          </p:cNvSpPr>
          <p:nvPr>
            <p:ph type="dt" sz="half" idx="10"/>
          </p:nvPr>
        </p:nvSpPr>
        <p:spPr/>
        <p:txBody>
          <a:bodyPr/>
          <a:lstStyle/>
          <a:p>
            <a:fld id="{3DB16FCE-D179-1F4B-ADB3-B7FC278593B9}"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9</a:t>
            </a:fld>
            <a:endParaRPr lang="en-US"/>
          </a:p>
        </p:txBody>
      </p:sp>
    </p:spTree>
    <p:extLst>
      <p:ext uri="{BB962C8B-B14F-4D97-AF65-F5344CB8AC3E}">
        <p14:creationId xmlns:p14="http://schemas.microsoft.com/office/powerpoint/2010/main" val="33932308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atin typeface="Arial" charset="0"/>
                <a:ea typeface="MS PGothic" charset="0"/>
              </a:rPr>
              <a:t>Process Management (Cont.)</a:t>
            </a:r>
          </a:p>
        </p:txBody>
      </p:sp>
      <p:sp>
        <p:nvSpPr>
          <p:cNvPr id="61443"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The kernel dynamically adjusts the priority of a thread depending on whether it is I/O-bound or CPU-bound.</a:t>
            </a:r>
          </a:p>
          <a:p>
            <a:r>
              <a:rPr lang="en-US" dirty="0">
                <a:latin typeface="Helvetica" charset="0"/>
                <a:ea typeface="MS PGothic" charset="0"/>
              </a:rPr>
              <a:t>To synchronize the concurrent access to shared objects by threads, the kernel provides synchronization objects, such as semaphores and </a:t>
            </a:r>
            <a:r>
              <a:rPr lang="en-US" dirty="0" err="1">
                <a:latin typeface="Helvetica" charset="0"/>
                <a:ea typeface="MS PGothic" charset="0"/>
              </a:rPr>
              <a:t>mutexes</a:t>
            </a:r>
            <a:endParaRPr lang="en-US" dirty="0">
              <a:latin typeface="Helvetica" charset="0"/>
              <a:ea typeface="MS PGothic" charset="0"/>
            </a:endParaRPr>
          </a:p>
          <a:p>
            <a:pPr lvl="1"/>
            <a:r>
              <a:rPr lang="en-US" dirty="0">
                <a:latin typeface="Helvetica" charset="0"/>
                <a:ea typeface="MS PGothic" charset="0"/>
              </a:rPr>
              <a:t>In addition, threads can synchronize by using the </a:t>
            </a:r>
            <a:r>
              <a:rPr lang="en-US" dirty="0" err="1">
                <a:latin typeface="Courier" charset="0"/>
                <a:ea typeface="MS PGothic" charset="0"/>
              </a:rPr>
              <a:t>WaitForSingleObject</a:t>
            </a:r>
            <a:r>
              <a:rPr lang="en-US" dirty="0">
                <a:latin typeface="Helvetica" charset="0"/>
                <a:ea typeface="MS PGothic" charset="0"/>
              </a:rPr>
              <a:t> or </a:t>
            </a:r>
            <a:r>
              <a:rPr lang="en-US" dirty="0" err="1">
                <a:latin typeface="Courier" charset="0"/>
                <a:ea typeface="MS PGothic" charset="0"/>
              </a:rPr>
              <a:t>WaitForMultipleObjects</a:t>
            </a:r>
            <a:r>
              <a:rPr lang="en-US" dirty="0">
                <a:latin typeface="Helvetica" charset="0"/>
                <a:ea typeface="MS PGothic" charset="0"/>
              </a:rPr>
              <a:t> functions.</a:t>
            </a:r>
          </a:p>
          <a:p>
            <a:pPr lvl="1"/>
            <a:r>
              <a:rPr lang="en-US" dirty="0">
                <a:latin typeface="Helvetica" charset="0"/>
                <a:ea typeface="MS PGothic" charset="0"/>
              </a:rPr>
              <a:t>Another method of synchronization in the Win32 API is the critical section.</a:t>
            </a:r>
          </a:p>
        </p:txBody>
      </p:sp>
      <p:sp>
        <p:nvSpPr>
          <p:cNvPr id="2" name="Date Placeholder 1"/>
          <p:cNvSpPr>
            <a:spLocks noGrp="1"/>
          </p:cNvSpPr>
          <p:nvPr>
            <p:ph type="dt" sz="half" idx="10"/>
          </p:nvPr>
        </p:nvSpPr>
        <p:spPr/>
        <p:txBody>
          <a:bodyPr/>
          <a:lstStyle/>
          <a:p>
            <a:fld id="{0CD2E454-EFA6-A044-875F-E7688DD7C938}"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90</a:t>
            </a:fld>
            <a:endParaRPr lang="en-US"/>
          </a:p>
        </p:txBody>
      </p:sp>
    </p:spTree>
    <p:extLst>
      <p:ext uri="{BB962C8B-B14F-4D97-AF65-F5344CB8AC3E}">
        <p14:creationId xmlns:p14="http://schemas.microsoft.com/office/powerpoint/2010/main" val="24349883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atin typeface="Arial" charset="0"/>
                <a:ea typeface="MS PGothic" charset="0"/>
              </a:rPr>
              <a:t>Process Management (Cont.)</a:t>
            </a:r>
          </a:p>
        </p:txBody>
      </p:sp>
      <p:sp>
        <p:nvSpPr>
          <p:cNvPr id="62467" name="Rectangle 3"/>
          <p:cNvSpPr>
            <a:spLocks noGrp="1" noChangeArrowheads="1"/>
          </p:cNvSpPr>
          <p:nvPr>
            <p:ph idx="1"/>
          </p:nvPr>
        </p:nvSpPr>
        <p:spPr/>
        <p:txBody>
          <a:bodyPr>
            <a:normAutofit fontScale="92500" lnSpcReduction="10000"/>
          </a:bodyPr>
          <a:lstStyle/>
          <a:p>
            <a:r>
              <a:rPr lang="en-US" dirty="0">
                <a:latin typeface="Helvetica" charset="0"/>
                <a:ea typeface="MS PGothic" charset="0"/>
              </a:rPr>
              <a:t>A fiber is user-mode code that gets scheduled according to a user-defined scheduling algorithm.</a:t>
            </a:r>
          </a:p>
          <a:p>
            <a:pPr lvl="1"/>
            <a:r>
              <a:rPr lang="en-US" dirty="0">
                <a:latin typeface="Helvetica" charset="0"/>
                <a:ea typeface="MS PGothic" charset="0"/>
              </a:rPr>
              <a:t>Only one fiber at a time is permitted to execute, even on multiprocessor hardware.</a:t>
            </a:r>
          </a:p>
          <a:p>
            <a:pPr lvl="1"/>
            <a:r>
              <a:rPr lang="en-US" dirty="0">
                <a:latin typeface="Helvetica" charset="0"/>
                <a:ea typeface="MS PGothic" charset="0"/>
              </a:rPr>
              <a:t>Windows 7 includes fibers to facilitate the porting of legacy UNIX applications that are written for a fiber execution model.</a:t>
            </a:r>
          </a:p>
          <a:p>
            <a:r>
              <a:rPr lang="en-US" dirty="0">
                <a:latin typeface="Helvetica" charset="0"/>
                <a:ea typeface="MS PGothic" charset="0"/>
              </a:rPr>
              <a:t>Windows 7 also introduced user-mode scheduling for 64-bit systems which allows finer grained control of scheduling work without requiring kernel transitions.</a:t>
            </a:r>
          </a:p>
        </p:txBody>
      </p:sp>
      <p:sp>
        <p:nvSpPr>
          <p:cNvPr id="2" name="Date Placeholder 1"/>
          <p:cNvSpPr>
            <a:spLocks noGrp="1"/>
          </p:cNvSpPr>
          <p:nvPr>
            <p:ph type="dt" sz="half" idx="10"/>
          </p:nvPr>
        </p:nvSpPr>
        <p:spPr/>
        <p:txBody>
          <a:bodyPr/>
          <a:lstStyle/>
          <a:p>
            <a:fld id="{A5F2FD74-7885-764A-8DF1-544F3826BAD7}"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91</a:t>
            </a:fld>
            <a:endParaRPr lang="en-US"/>
          </a:p>
        </p:txBody>
      </p:sp>
    </p:spTree>
    <p:extLst>
      <p:ext uri="{BB962C8B-B14F-4D97-AF65-F5344CB8AC3E}">
        <p14:creationId xmlns:p14="http://schemas.microsoft.com/office/powerpoint/2010/main" val="14153231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2000">
                <a:latin typeface="Arial" charset="0"/>
                <a:ea typeface="MS PGothic" charset="0"/>
              </a:rPr>
              <a:t>Programmer Interface —  Interprocess Communication</a:t>
            </a:r>
          </a:p>
        </p:txBody>
      </p:sp>
      <p:sp>
        <p:nvSpPr>
          <p:cNvPr id="63491" name="Rectangle 3"/>
          <p:cNvSpPr>
            <a:spLocks noGrp="1" noChangeArrowheads="1"/>
          </p:cNvSpPr>
          <p:nvPr>
            <p:ph idx="1"/>
          </p:nvPr>
        </p:nvSpPr>
        <p:spPr/>
        <p:txBody>
          <a:bodyPr>
            <a:normAutofit fontScale="85000" lnSpcReduction="20000"/>
          </a:bodyPr>
          <a:lstStyle/>
          <a:p>
            <a:r>
              <a:rPr lang="en-US" dirty="0">
                <a:latin typeface="Helvetica" charset="0"/>
                <a:ea typeface="MS PGothic" charset="0"/>
              </a:rPr>
              <a:t>Win32 applications can have </a:t>
            </a:r>
            <a:r>
              <a:rPr lang="en-US" dirty="0" err="1">
                <a:latin typeface="Helvetica" charset="0"/>
                <a:ea typeface="MS PGothic" charset="0"/>
              </a:rPr>
              <a:t>interprocess</a:t>
            </a:r>
            <a:r>
              <a:rPr lang="en-US" dirty="0">
                <a:latin typeface="Helvetica" charset="0"/>
                <a:ea typeface="MS PGothic" charset="0"/>
              </a:rPr>
              <a:t> communication by sharing kernel objects.</a:t>
            </a:r>
          </a:p>
          <a:p>
            <a:r>
              <a:rPr lang="en-US" dirty="0">
                <a:latin typeface="Helvetica" charset="0"/>
                <a:ea typeface="MS PGothic" charset="0"/>
              </a:rPr>
              <a:t>An alternate means of </a:t>
            </a:r>
            <a:r>
              <a:rPr lang="en-US" dirty="0" err="1">
                <a:latin typeface="Helvetica" charset="0"/>
                <a:ea typeface="MS PGothic" charset="0"/>
              </a:rPr>
              <a:t>interprocess</a:t>
            </a:r>
            <a:r>
              <a:rPr lang="en-US" dirty="0">
                <a:latin typeface="Helvetica" charset="0"/>
                <a:ea typeface="MS PGothic" charset="0"/>
              </a:rPr>
              <a:t> communications is message passing, which is particularly popular for Windows GUI applications</a:t>
            </a:r>
          </a:p>
          <a:p>
            <a:pPr lvl="1"/>
            <a:r>
              <a:rPr lang="en-US" dirty="0">
                <a:latin typeface="Helvetica" charset="0"/>
                <a:ea typeface="MS PGothic" charset="0"/>
              </a:rPr>
              <a:t>One thread sends a message to another thread or to a window.</a:t>
            </a:r>
          </a:p>
          <a:p>
            <a:pPr lvl="1"/>
            <a:r>
              <a:rPr lang="en-US" dirty="0">
                <a:latin typeface="Helvetica" charset="0"/>
                <a:ea typeface="MS PGothic" charset="0"/>
              </a:rPr>
              <a:t>A thread can also send data with the message.</a:t>
            </a:r>
          </a:p>
          <a:p>
            <a:r>
              <a:rPr lang="en-US" dirty="0">
                <a:latin typeface="Helvetica" charset="0"/>
                <a:ea typeface="MS PGothic" charset="0"/>
              </a:rPr>
              <a:t>Every Win32 thread has its own input  queue from which the thread receives messages.</a:t>
            </a:r>
          </a:p>
          <a:p>
            <a:r>
              <a:rPr lang="en-US" dirty="0">
                <a:latin typeface="Helvetica" charset="0"/>
                <a:ea typeface="MS PGothic" charset="0"/>
              </a:rPr>
              <a:t>This is more reliable than the shared input queue of 16-bit windows, because with separate queues, one stuck application cannot block input to the other applications</a:t>
            </a:r>
          </a:p>
        </p:txBody>
      </p:sp>
      <p:sp>
        <p:nvSpPr>
          <p:cNvPr id="2" name="Date Placeholder 1"/>
          <p:cNvSpPr>
            <a:spLocks noGrp="1"/>
          </p:cNvSpPr>
          <p:nvPr>
            <p:ph type="dt" sz="half" idx="10"/>
          </p:nvPr>
        </p:nvSpPr>
        <p:spPr/>
        <p:txBody>
          <a:bodyPr/>
          <a:lstStyle/>
          <a:p>
            <a:fld id="{336EF38E-B207-0E42-912E-C198499358A2}"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92</a:t>
            </a:fld>
            <a:endParaRPr lang="en-US"/>
          </a:p>
        </p:txBody>
      </p:sp>
    </p:spTree>
    <p:extLst>
      <p:ext uri="{BB962C8B-B14F-4D97-AF65-F5344CB8AC3E}">
        <p14:creationId xmlns:p14="http://schemas.microsoft.com/office/powerpoint/2010/main" val="2544706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2400">
                <a:latin typeface="Arial" charset="0"/>
                <a:ea typeface="MS PGothic" charset="0"/>
              </a:rPr>
              <a:t>Programmer Interface — Memory Management</a:t>
            </a:r>
          </a:p>
        </p:txBody>
      </p:sp>
      <p:sp>
        <p:nvSpPr>
          <p:cNvPr id="64515" name="Rectangle 3"/>
          <p:cNvSpPr>
            <a:spLocks noGrp="1" noChangeArrowheads="1"/>
          </p:cNvSpPr>
          <p:nvPr>
            <p:ph idx="1"/>
          </p:nvPr>
        </p:nvSpPr>
        <p:spPr/>
        <p:txBody>
          <a:bodyPr>
            <a:normAutofit lnSpcReduction="10000"/>
          </a:bodyPr>
          <a:lstStyle/>
          <a:p>
            <a:r>
              <a:rPr lang="en-US" dirty="0">
                <a:latin typeface="Helvetica" charset="0"/>
                <a:ea typeface="MS PGothic" charset="0"/>
              </a:rPr>
              <a:t>Virtual memory:</a:t>
            </a:r>
          </a:p>
          <a:p>
            <a:pPr lvl="1"/>
            <a:r>
              <a:rPr lang="en-US" dirty="0" err="1">
                <a:latin typeface="Courier" charset="0"/>
                <a:ea typeface="MS PGothic" charset="0"/>
              </a:rPr>
              <a:t>VirtualAlloc</a:t>
            </a:r>
            <a:r>
              <a:rPr lang="en-US" dirty="0">
                <a:latin typeface="Courier" charset="0"/>
                <a:ea typeface="MS PGothic" charset="0"/>
              </a:rPr>
              <a:t> </a:t>
            </a:r>
            <a:r>
              <a:rPr lang="en-US" dirty="0">
                <a:latin typeface="Helvetica" charset="0"/>
                <a:ea typeface="MS PGothic" charset="0"/>
              </a:rPr>
              <a:t>reserves or commits virtual memory</a:t>
            </a:r>
          </a:p>
          <a:p>
            <a:pPr lvl="1"/>
            <a:r>
              <a:rPr lang="en-US" dirty="0" err="1">
                <a:latin typeface="Courier" charset="0"/>
                <a:ea typeface="MS PGothic" charset="0"/>
              </a:rPr>
              <a:t>VirtualFree</a:t>
            </a:r>
            <a:r>
              <a:rPr lang="en-US" dirty="0">
                <a:latin typeface="Helvetica" charset="0"/>
                <a:ea typeface="MS PGothic" charset="0"/>
              </a:rPr>
              <a:t> </a:t>
            </a:r>
            <a:r>
              <a:rPr lang="en-US" dirty="0" err="1">
                <a:latin typeface="Helvetica" charset="0"/>
                <a:ea typeface="MS PGothic" charset="0"/>
              </a:rPr>
              <a:t>decommits</a:t>
            </a:r>
            <a:r>
              <a:rPr lang="en-US" dirty="0">
                <a:latin typeface="Helvetica" charset="0"/>
                <a:ea typeface="MS PGothic" charset="0"/>
              </a:rPr>
              <a:t> or releases the memory</a:t>
            </a:r>
          </a:p>
          <a:p>
            <a:pPr lvl="1"/>
            <a:r>
              <a:rPr lang="en-US" dirty="0">
                <a:latin typeface="Helvetica" charset="0"/>
                <a:ea typeface="MS PGothic" charset="0"/>
              </a:rPr>
              <a:t>These functions enable the application to determine the virtual address at which the memory is allocated</a:t>
            </a:r>
          </a:p>
          <a:p>
            <a:r>
              <a:rPr lang="en-US" dirty="0">
                <a:latin typeface="Helvetica" charset="0"/>
                <a:ea typeface="MS PGothic" charset="0"/>
              </a:rPr>
              <a:t>An application can use memory by memory mapping a file into its address space</a:t>
            </a:r>
          </a:p>
          <a:p>
            <a:pPr lvl="1"/>
            <a:r>
              <a:rPr lang="en-US" dirty="0">
                <a:latin typeface="Helvetica" charset="0"/>
                <a:ea typeface="MS PGothic" charset="0"/>
              </a:rPr>
              <a:t>Multistage process</a:t>
            </a:r>
          </a:p>
          <a:p>
            <a:pPr lvl="1"/>
            <a:r>
              <a:rPr lang="en-US" dirty="0">
                <a:latin typeface="Helvetica" charset="0"/>
                <a:ea typeface="MS PGothic" charset="0"/>
              </a:rPr>
              <a:t>Two processes share memory by mapping the same file into their virtual memory</a:t>
            </a:r>
          </a:p>
        </p:txBody>
      </p:sp>
      <p:sp>
        <p:nvSpPr>
          <p:cNvPr id="2" name="Date Placeholder 1"/>
          <p:cNvSpPr>
            <a:spLocks noGrp="1"/>
          </p:cNvSpPr>
          <p:nvPr>
            <p:ph type="dt" sz="half" idx="10"/>
          </p:nvPr>
        </p:nvSpPr>
        <p:spPr/>
        <p:txBody>
          <a:bodyPr/>
          <a:lstStyle/>
          <a:p>
            <a:fld id="{AD681D38-8C3A-A34C-AF0D-31CB6579FBFE}"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93</a:t>
            </a:fld>
            <a:endParaRPr lang="en-US"/>
          </a:p>
        </p:txBody>
      </p:sp>
    </p:spTree>
    <p:extLst>
      <p:ext uri="{BB962C8B-B14F-4D97-AF65-F5344CB8AC3E}">
        <p14:creationId xmlns:p14="http://schemas.microsoft.com/office/powerpoint/2010/main" val="3824445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2800">
                <a:latin typeface="Arial" charset="0"/>
                <a:ea typeface="MS PGothic" charset="0"/>
              </a:rPr>
              <a:t>Memory Management (Cont.)</a:t>
            </a:r>
          </a:p>
        </p:txBody>
      </p:sp>
      <p:sp>
        <p:nvSpPr>
          <p:cNvPr id="65539" name="Rectangle 3"/>
          <p:cNvSpPr>
            <a:spLocks noGrp="1" noChangeArrowheads="1"/>
          </p:cNvSpPr>
          <p:nvPr>
            <p:ph idx="1"/>
          </p:nvPr>
        </p:nvSpPr>
        <p:spPr/>
        <p:txBody>
          <a:bodyPr>
            <a:normAutofit fontScale="92500" lnSpcReduction="20000"/>
          </a:bodyPr>
          <a:lstStyle/>
          <a:p>
            <a:r>
              <a:rPr lang="en-US" dirty="0">
                <a:latin typeface="Helvetica" charset="0"/>
                <a:ea typeface="MS PGothic" charset="0"/>
              </a:rPr>
              <a:t>A heap in the Win32 environment is a region of reserved address space</a:t>
            </a:r>
          </a:p>
          <a:p>
            <a:pPr lvl="1"/>
            <a:r>
              <a:rPr lang="en-US" dirty="0">
                <a:latin typeface="Helvetica" charset="0"/>
                <a:ea typeface="MS PGothic" charset="0"/>
              </a:rPr>
              <a:t>A Win 32 process is created with a 1 MB </a:t>
            </a:r>
            <a:r>
              <a:rPr lang="en-US" i="1" dirty="0">
                <a:latin typeface="Helvetica" charset="0"/>
                <a:ea typeface="MS PGothic" charset="0"/>
              </a:rPr>
              <a:t>default heap</a:t>
            </a:r>
            <a:endParaRPr lang="en-US" dirty="0">
              <a:latin typeface="Helvetica" charset="0"/>
              <a:ea typeface="MS PGothic" charset="0"/>
            </a:endParaRPr>
          </a:p>
          <a:p>
            <a:pPr lvl="1"/>
            <a:r>
              <a:rPr lang="en-US" dirty="0">
                <a:latin typeface="Helvetica" charset="0"/>
                <a:ea typeface="MS PGothic" charset="0"/>
              </a:rPr>
              <a:t>Access is synchronized to protect the heap’s space allocation data structures from damage by concurrent updates by multiple threads</a:t>
            </a:r>
          </a:p>
          <a:p>
            <a:r>
              <a:rPr lang="en-US" dirty="0">
                <a:latin typeface="Helvetica" charset="0"/>
                <a:ea typeface="MS PGothic" charset="0"/>
              </a:rPr>
              <a:t>Because functions that rely on global or static data typically fail to work properly in a multithreaded environment, the thread-local storage mechanism allocates global storage on a per-thread basis</a:t>
            </a:r>
          </a:p>
          <a:p>
            <a:pPr lvl="1"/>
            <a:r>
              <a:rPr lang="en-US" dirty="0">
                <a:latin typeface="Helvetica" charset="0"/>
                <a:ea typeface="MS PGothic" charset="0"/>
              </a:rPr>
              <a:t>The mechanism provides both dynamic and static methods of creating thread-local storage</a:t>
            </a:r>
          </a:p>
        </p:txBody>
      </p:sp>
      <p:sp>
        <p:nvSpPr>
          <p:cNvPr id="2" name="Date Placeholder 1"/>
          <p:cNvSpPr>
            <a:spLocks noGrp="1"/>
          </p:cNvSpPr>
          <p:nvPr>
            <p:ph type="dt" sz="half" idx="10"/>
          </p:nvPr>
        </p:nvSpPr>
        <p:spPr/>
        <p:txBody>
          <a:bodyPr/>
          <a:lstStyle/>
          <a:p>
            <a:fld id="{E1A140CB-D175-A244-B64F-2177C89FE133}" type="datetime1">
              <a:rPr lang="en-US" smtClean="0"/>
              <a:t>4/24/2017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94</a:t>
            </a:fld>
            <a:endParaRPr lang="en-US"/>
          </a:p>
        </p:txBody>
      </p:sp>
    </p:spTree>
    <p:extLst>
      <p:ext uri="{BB962C8B-B14F-4D97-AF65-F5344CB8AC3E}">
        <p14:creationId xmlns:p14="http://schemas.microsoft.com/office/powerpoint/2010/main" val="36612080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Final notes</a:t>
            </a:r>
            <a:endParaRPr lang="en-US"/>
          </a:p>
        </p:txBody>
      </p:sp>
      <p:sp>
        <p:nvSpPr>
          <p:cNvPr id="25603" name="Content Placeholder 2"/>
          <p:cNvSpPr>
            <a:spLocks noGrp="1"/>
          </p:cNvSpPr>
          <p:nvPr>
            <p:ph idx="1"/>
          </p:nvPr>
        </p:nvSpPr>
        <p:spPr/>
        <p:txBody>
          <a:bodyPr>
            <a:normAutofit/>
          </a:bodyPr>
          <a:lstStyle/>
          <a:p>
            <a:r>
              <a:rPr lang="en-US" dirty="0" smtClean="0"/>
              <a:t>Next time: Final exam preview</a:t>
            </a:r>
            <a:endParaRPr lang="en-US" i="1" dirty="0" smtClean="0"/>
          </a:p>
          <a:p>
            <a:endParaRPr lang="en-US" i="1" dirty="0"/>
          </a:p>
          <a:p>
            <a:r>
              <a:rPr lang="en-US" dirty="0" smtClean="0"/>
              <a:t>Reminders</a:t>
            </a:r>
          </a:p>
          <a:p>
            <a:pPr lvl="1"/>
            <a:r>
              <a:rPr lang="en-US" dirty="0" smtClean="0"/>
              <a:t>Program </a:t>
            </a:r>
            <a:r>
              <a:rPr lang="en-US" dirty="0"/>
              <a:t>1 due 4/26</a:t>
            </a:r>
          </a:p>
          <a:p>
            <a:pPr lvl="1"/>
            <a:r>
              <a:rPr lang="en-US" dirty="0"/>
              <a:t>Simple test programs, test outputs to be </a:t>
            </a:r>
            <a:r>
              <a:rPr lang="en-US" dirty="0" smtClean="0"/>
              <a:t>posted</a:t>
            </a:r>
          </a:p>
          <a:p>
            <a:pPr lvl="1"/>
            <a:r>
              <a:rPr lang="en-US" dirty="0"/>
              <a:t>Important clarification: child processes should execute </a:t>
            </a:r>
            <a:r>
              <a:rPr lang="en-US" u="sng" dirty="0"/>
              <a:t>simultaneously</a:t>
            </a:r>
            <a:r>
              <a:rPr lang="en-US" dirty="0"/>
              <a:t>, not sequentially</a:t>
            </a:r>
          </a:p>
          <a:p>
            <a:pPr lvl="2"/>
            <a:r>
              <a:rPr lang="en-US" dirty="0"/>
              <a:t>Don’t wait for one child to finish before starting the next one</a:t>
            </a:r>
          </a:p>
          <a:p>
            <a:pPr lvl="1"/>
            <a:endParaRPr lang="en-US" dirty="0"/>
          </a:p>
          <a:p>
            <a:endParaRPr lang="en-US" dirty="0" smtClean="0"/>
          </a:p>
          <a:p>
            <a:endParaRPr lang="en-US" dirty="0" smtClean="0"/>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5D7AEFF-1F3A-C24B-956F-53DEDCB80ADE}" type="datetime1">
              <a:rPr lang="en-US" smtClean="0"/>
              <a:t>4/24/2017</a:t>
            </a:fld>
            <a:endParaRPr lang="en-US"/>
          </a:p>
        </p:txBody>
      </p:sp>
      <p:sp>
        <p:nvSpPr>
          <p:cNvPr id="5" name="Footer Placeholder 4"/>
          <p:cNvSpPr>
            <a:spLocks noGrp="1"/>
          </p:cNvSpPr>
          <p:nvPr>
            <p:ph type="ftr" sz="quarter" idx="11"/>
          </p:nvPr>
        </p:nvSpPr>
        <p:spPr/>
        <p:txBody>
          <a:bodyPr/>
          <a:lstStyle/>
          <a:p>
            <a:r>
              <a:rPr lang="en-US" altLang="en-US" smtClean="0"/>
              <a:t>Operating Systems: Lecture 23</a:t>
            </a:r>
            <a:endParaRPr lang="en-US" alt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4581FB-8797-014C-8491-7A0C59EBED1B}" type="slidenum">
              <a:rPr lang="en-US" smtClean="0"/>
              <a:pPr/>
              <a:t>95</a:t>
            </a:fld>
            <a:endParaRPr lang="en-US"/>
          </a:p>
        </p:txBody>
      </p:sp>
    </p:spTree>
    <p:extLst>
      <p:ext uri="{BB962C8B-B14F-4D97-AF65-F5344CB8AC3E}">
        <p14:creationId xmlns:p14="http://schemas.microsoft.com/office/powerpoint/2010/main" val="38892710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These slides are adapted from the following sources:</a:t>
            </a:r>
          </a:p>
          <a:p>
            <a:pPr lvl="1"/>
            <a:r>
              <a:rPr lang="en-US" dirty="0" err="1" smtClean="0"/>
              <a:t>Silberschatz</a:t>
            </a:r>
            <a:r>
              <a:rPr lang="en-US" dirty="0" smtClean="0"/>
              <a:t>, Galvin, &amp; Gagne, </a:t>
            </a:r>
            <a:r>
              <a:rPr lang="en-US" i="1" dirty="0" smtClean="0"/>
              <a:t>Operating Systems Concepts</a:t>
            </a:r>
            <a:r>
              <a:rPr lang="en-US" dirty="0" smtClean="0"/>
              <a:t>, 9</a:t>
            </a:r>
            <a:r>
              <a:rPr lang="en-US" baseline="30000" dirty="0" smtClean="0"/>
              <a:t>th</a:t>
            </a:r>
            <a:r>
              <a:rPr lang="en-US" dirty="0" smtClean="0"/>
              <a:t> edition</a:t>
            </a:r>
          </a:p>
          <a:p>
            <a:pPr lvl="1"/>
            <a:r>
              <a:rPr lang="en-US" dirty="0" smtClean="0"/>
              <a:t>Anderson &amp; </a:t>
            </a:r>
            <a:r>
              <a:rPr lang="en-US" dirty="0" err="1" smtClean="0"/>
              <a:t>Dahlin</a:t>
            </a:r>
            <a:r>
              <a:rPr lang="en-US" dirty="0" smtClean="0"/>
              <a:t>, </a:t>
            </a:r>
            <a:r>
              <a:rPr lang="en-US" i="1" dirty="0" smtClean="0"/>
              <a:t>Operating Systems: Principles and Practice</a:t>
            </a:r>
            <a:r>
              <a:rPr lang="en-US" dirty="0" smtClean="0"/>
              <a:t>, 2</a:t>
            </a:r>
            <a:r>
              <a:rPr lang="en-US" baseline="30000" dirty="0" smtClean="0"/>
              <a:t>nd</a:t>
            </a:r>
            <a:r>
              <a:rPr lang="en-US" dirty="0" smtClean="0"/>
              <a:t> edition</a:t>
            </a:r>
          </a:p>
          <a:p>
            <a:pPr lvl="1"/>
            <a:r>
              <a:rPr lang="en-US" dirty="0" smtClean="0"/>
              <a:t>Chen &amp; </a:t>
            </a:r>
            <a:r>
              <a:rPr lang="en-US" dirty="0" err="1" smtClean="0"/>
              <a:t>Madhyastha</a:t>
            </a:r>
            <a:r>
              <a:rPr lang="en-US" dirty="0" smtClean="0"/>
              <a:t>, EECS 482 lecture notes, University of Michigan, Fall 2016</a:t>
            </a:r>
            <a:endParaRPr lang="en-US" dirty="0"/>
          </a:p>
        </p:txBody>
      </p:sp>
      <p:sp>
        <p:nvSpPr>
          <p:cNvPr id="4" name="Date Placeholder 3"/>
          <p:cNvSpPr>
            <a:spLocks noGrp="1"/>
          </p:cNvSpPr>
          <p:nvPr>
            <p:ph type="dt" sz="half" idx="10"/>
          </p:nvPr>
        </p:nvSpPr>
        <p:spPr/>
        <p:txBody>
          <a:bodyPr/>
          <a:lstStyle/>
          <a:p>
            <a:fld id="{9749CB20-C31A-0A48-A5B6-40DF0BB91E33}" type="datetime1">
              <a:rPr lang="en-US" smtClean="0"/>
              <a:t>4/24/2017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23</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96</a:t>
            </a:fld>
            <a:endParaRPr lang="en-US"/>
          </a:p>
        </p:txBody>
      </p:sp>
    </p:spTree>
    <p:extLst>
      <p:ext uri="{BB962C8B-B14F-4D97-AF65-F5344CB8AC3E}">
        <p14:creationId xmlns:p14="http://schemas.microsoft.com/office/powerpoint/2010/main" val="3911730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21607</TotalTime>
  <Words>8287</Words>
  <Application>Microsoft Office PowerPoint</Application>
  <PresentationFormat>On-screen Show (4:3)</PresentationFormat>
  <Paragraphs>973</Paragraphs>
  <Slides>96</Slides>
  <Notes>92</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Edge</vt:lpstr>
      <vt:lpstr>EECE.4810/EECE.5730 Operating Systems</vt:lpstr>
      <vt:lpstr>Lecture outline</vt:lpstr>
      <vt:lpstr>Review: Security</vt:lpstr>
      <vt:lpstr>Review: Cryptography</vt:lpstr>
      <vt:lpstr>Review: Authentication</vt:lpstr>
      <vt:lpstr>Linux History</vt:lpstr>
      <vt:lpstr>The Linux Kernel</vt:lpstr>
      <vt:lpstr>Linux 2.0</vt:lpstr>
      <vt:lpstr>The Linux System</vt:lpstr>
      <vt:lpstr>Linux Distributions</vt:lpstr>
      <vt:lpstr>Design Principles</vt:lpstr>
      <vt:lpstr>Components of a Linux System</vt:lpstr>
      <vt:lpstr>Components of a Linux System</vt:lpstr>
      <vt:lpstr>Components of a Linux System (Cont.)</vt:lpstr>
      <vt:lpstr>Kernel Modules</vt:lpstr>
      <vt:lpstr>Module Management</vt:lpstr>
      <vt:lpstr>Driver Registration</vt:lpstr>
      <vt:lpstr>Conflict Resolution</vt:lpstr>
      <vt:lpstr>Process Management</vt:lpstr>
      <vt:lpstr>Process Identity</vt:lpstr>
      <vt:lpstr>Process Environment</vt:lpstr>
      <vt:lpstr>Process Context</vt:lpstr>
      <vt:lpstr>Process Context (Cont.)</vt:lpstr>
      <vt:lpstr>Processes and Threads</vt:lpstr>
      <vt:lpstr>Scheduling</vt:lpstr>
      <vt:lpstr>CFS</vt:lpstr>
      <vt:lpstr>CFS (Cont.)</vt:lpstr>
      <vt:lpstr>Memory Management</vt:lpstr>
      <vt:lpstr>Managing Physical Memory</vt:lpstr>
      <vt:lpstr>Splitting of Memory in a Buddy Heap</vt:lpstr>
      <vt:lpstr>Managing Physical Memory (Cont.)</vt:lpstr>
      <vt:lpstr>Slab Allocator in Linux</vt:lpstr>
      <vt:lpstr>Virtual Memory</vt:lpstr>
      <vt:lpstr>Virtual Memory (Cont.)</vt:lpstr>
      <vt:lpstr>Virtual Memory (Cont.)</vt:lpstr>
      <vt:lpstr>Swapping and Paging</vt:lpstr>
      <vt:lpstr>Kernel Virtual Memory</vt:lpstr>
      <vt:lpstr>File Systems</vt:lpstr>
      <vt:lpstr>File Systems (Cont.)</vt:lpstr>
      <vt:lpstr>The Linux ext3 File System</vt:lpstr>
      <vt:lpstr>The Linux ext3 File System (Cont.)</vt:lpstr>
      <vt:lpstr>Ext2fs Block-Allocation Policies</vt:lpstr>
      <vt:lpstr>Journaling</vt:lpstr>
      <vt:lpstr>The Linux Proc File System</vt:lpstr>
      <vt:lpstr>Input and Output</vt:lpstr>
      <vt:lpstr>Block Devices</vt:lpstr>
      <vt:lpstr>Device-Driver Block Structure</vt:lpstr>
      <vt:lpstr>Character Devices</vt:lpstr>
      <vt:lpstr>Character Devices (Cont.)</vt:lpstr>
      <vt:lpstr>Interprocess Communication</vt:lpstr>
      <vt:lpstr>Passing Data Between Processes</vt:lpstr>
      <vt:lpstr>Network Structure</vt:lpstr>
      <vt:lpstr>Security</vt:lpstr>
      <vt:lpstr>Security (Cont.)</vt:lpstr>
      <vt:lpstr>Windows 7 </vt:lpstr>
      <vt:lpstr>Design Principles</vt:lpstr>
      <vt:lpstr>Design Principles (Cont.)</vt:lpstr>
      <vt:lpstr>Windows 7 Architecture</vt:lpstr>
      <vt:lpstr>Depiction of 7 Architecture</vt:lpstr>
      <vt:lpstr>System Components — Kernel</vt:lpstr>
      <vt:lpstr>Kernel — Process and Threads</vt:lpstr>
      <vt:lpstr>Kernel — Scheduling</vt:lpstr>
      <vt:lpstr>Kernel — Scheduling (Cont.) </vt:lpstr>
      <vt:lpstr>Executive — Object Manager</vt:lpstr>
      <vt:lpstr>Executive — Naming Objects</vt:lpstr>
      <vt:lpstr>Executive — Virtual Memory Manager</vt:lpstr>
      <vt:lpstr>Virtual-Memory Layout</vt:lpstr>
      <vt:lpstr>Virtual Memory Manager (Cont.)</vt:lpstr>
      <vt:lpstr>Virtual-to-Physical Address Translation</vt:lpstr>
      <vt:lpstr>Page File Page-Table Entry</vt:lpstr>
      <vt:lpstr>Executive — Process Manager</vt:lpstr>
      <vt:lpstr>Executive — Local Procedure Call Facility</vt:lpstr>
      <vt:lpstr>Executive — I/O Manager</vt:lpstr>
      <vt:lpstr>File I/O</vt:lpstr>
      <vt:lpstr>File System</vt:lpstr>
      <vt:lpstr>File System — Internal Layout</vt:lpstr>
      <vt:lpstr>File System — Recovery</vt:lpstr>
      <vt:lpstr>File System — Recovery (Cont.)</vt:lpstr>
      <vt:lpstr>File System — Security</vt:lpstr>
      <vt:lpstr>Volume Management and Fault Tolerance</vt:lpstr>
      <vt:lpstr>Volume Set On Two Drives</vt:lpstr>
      <vt:lpstr>Stripe Set on Two Drives</vt:lpstr>
      <vt:lpstr>Stripe Set With Parity on Three Drives</vt:lpstr>
      <vt:lpstr>Mirror Set on Two Drives</vt:lpstr>
      <vt:lpstr>File System — Compression</vt:lpstr>
      <vt:lpstr>File System — Reparse Points</vt:lpstr>
      <vt:lpstr>Programmer Interface —  Access to Kernel Obj.</vt:lpstr>
      <vt:lpstr>Programmer Interface — Process Management</vt:lpstr>
      <vt:lpstr>Process Management (Cont.)</vt:lpstr>
      <vt:lpstr>Process Management (Cont.)</vt:lpstr>
      <vt:lpstr>Process Management (Cont.)</vt:lpstr>
      <vt:lpstr>Programmer Interface —  Interprocess Communication</vt:lpstr>
      <vt:lpstr>Programmer Interface — Memory Management</vt:lpstr>
      <vt:lpstr>Memory Management (Cont.)</vt:lpstr>
      <vt:lpstr>Final notes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Application Programming</dc:title>
  <dc:creator>geigerm</dc:creator>
  <cp:lastModifiedBy>Michael J. Geiger</cp:lastModifiedBy>
  <cp:revision>4857</cp:revision>
  <cp:lastPrinted>2017-04-19T12:55:17Z</cp:lastPrinted>
  <dcterms:created xsi:type="dcterms:W3CDTF">2006-04-03T05:03:01Z</dcterms:created>
  <dcterms:modified xsi:type="dcterms:W3CDTF">2017-04-24T18:44:15Z</dcterms:modified>
</cp:coreProperties>
</file>