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1016" r:id="rId4"/>
    <p:sldId id="1017" r:id="rId5"/>
    <p:sldId id="1018" r:id="rId6"/>
    <p:sldId id="1020" r:id="rId7"/>
    <p:sldId id="1021" r:id="rId8"/>
    <p:sldId id="1022" r:id="rId9"/>
    <p:sldId id="1023" r:id="rId10"/>
    <p:sldId id="1024" r:id="rId11"/>
    <p:sldId id="1025" r:id="rId12"/>
    <p:sldId id="1026" r:id="rId13"/>
    <p:sldId id="1027" r:id="rId14"/>
    <p:sldId id="1049" r:id="rId15"/>
    <p:sldId id="1033" r:id="rId16"/>
    <p:sldId id="1034" r:id="rId17"/>
    <p:sldId id="1035" r:id="rId18"/>
    <p:sldId id="1037" r:id="rId19"/>
    <p:sldId id="1039" r:id="rId20"/>
    <p:sldId id="1040" r:id="rId21"/>
    <p:sldId id="1041" r:id="rId22"/>
    <p:sldId id="1045" r:id="rId23"/>
    <p:sldId id="1046" r:id="rId24"/>
    <p:sldId id="1047" r:id="rId25"/>
    <p:sldId id="1048" r:id="rId26"/>
    <p:sldId id="620" r:id="rId27"/>
    <p:sldId id="547" r:id="rId2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7" autoAdjust="0"/>
    <p:restoredTop sz="89537" autoAdjust="0"/>
  </p:normalViewPr>
  <p:slideViewPr>
    <p:cSldViewPr>
      <p:cViewPr>
        <p:scale>
          <a:sx n="80" d="100"/>
          <a:sy n="80" d="100"/>
        </p:scale>
        <p:origin x="-1760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00AB7DE-7250-604E-B167-5EB463B84987}" type="slidenum">
              <a:rPr lang="en-US">
                <a:latin typeface="Helvetica" charset="0"/>
              </a:rPr>
              <a:pPr/>
              <a:t>19</a:t>
            </a:fld>
            <a:endParaRPr lang="en-US">
              <a:latin typeface="Helvetic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59C8990-1BB3-984C-83FA-BD2C45FC9FB7}" type="slidenum">
              <a:rPr lang="en-US" sz="1300">
                <a:latin typeface="Helvetica" charset="0"/>
              </a:rPr>
              <a:pPr/>
              <a:t>20</a:t>
            </a:fld>
            <a:endParaRPr lang="en-US" sz="1300">
              <a:latin typeface="Helvetic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4E139C3-B637-CD44-B711-F7DE01638B35}" type="slidenum">
              <a:rPr lang="en-US" sz="1300">
                <a:latin typeface="Helvetica" charset="0"/>
              </a:rPr>
              <a:pPr/>
              <a:t>21</a:t>
            </a:fld>
            <a:endParaRPr lang="en-US" sz="1300">
              <a:latin typeface="Helvetic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7A77812-E2E1-4A44-85C4-62BBC9420F77}" type="slidenum">
              <a:rPr lang="en-US" sz="1300">
                <a:latin typeface="Helvetica" charset="0"/>
              </a:rPr>
              <a:pPr/>
              <a:t>23</a:t>
            </a:fld>
            <a:endParaRPr lang="en-US" sz="1300">
              <a:latin typeface="Helvetic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83FE015-AC7F-0D49-A444-7DF4DF562FCF}" type="slidenum">
              <a:rPr lang="en-US" sz="1300">
                <a:latin typeface="Helvetica" charset="0"/>
              </a:rPr>
              <a:pPr/>
              <a:t>25</a:t>
            </a:fld>
            <a:endParaRPr lang="en-US" sz="1300">
              <a:latin typeface="Helvetica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024C08F-645E-5C42-A78B-7B1BAB26169D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43938E3-33C4-6A41-B2CD-723CF81D3077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C058232-FBA1-D544-961D-52D199E4706B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8647B34-1159-844D-96DA-45FE1B051995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783CEC8-6B73-A542-BBB1-9CA870723755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1C59BB2-300F-004F-9C8D-9E09D99D46A1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61A8576-0584-AB49-A38E-599D07F68FCB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2E27E-A335-3346-9767-E4FCE76EDB6F}" type="datetime1">
              <a:rPr lang="en-US" smtClean="0"/>
              <a:t>4/26/17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CEAEE-0156-A343-9740-3B04B0E33BC1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5FDBA-6CEC-6E4A-9814-75AAE0D9CD57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C087E-FD3C-3B42-9965-9B7731925B4E}" type="datetime1">
              <a:rPr lang="en-US" smtClean="0"/>
              <a:t>4/26/17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436EB-9094-BA45-B7F6-E3573BBF7D0A}" type="datetime1">
              <a:rPr lang="en-US" smtClean="0"/>
              <a:t>4/26/17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C638C-0705-3740-A19E-C5B376F30009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44CA7-F94B-954E-AE0C-EBDA5B0D7F8F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A52F9-80E6-AE46-BC6E-3397EE0C17CC}" type="datetime1">
              <a:rPr lang="en-US" smtClean="0"/>
              <a:t>4/26/17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DDC0F-99D0-C440-A78C-B94969178F9A}" type="datetime1">
              <a:rPr lang="en-US" smtClean="0"/>
              <a:t>4/26/17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3ED6D-63E7-1447-8AA5-834AE9793A4B}" type="datetime1">
              <a:rPr lang="en-US" smtClean="0"/>
              <a:t>4/26/17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21252C-46E7-9A43-9442-EA95558D7818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9D432-38F2-F648-90A3-0F695D3D2150}" type="datetime1">
              <a:rPr lang="en-US" smtClean="0"/>
              <a:t>4/26/17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3CE3E-1736-044E-AE9E-B2FA92C87D3D}" type="datetime1">
              <a:rPr lang="en-US" smtClean="0"/>
              <a:t>4/26/17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6817307-6E52-A547-BADC-8921DD8C5F85}" type="datetime1">
              <a:rPr lang="en-US" smtClean="0"/>
              <a:t>4/26/17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Final Exam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Access </a:t>
            </a:r>
            <a:r>
              <a:rPr lang="en-US" dirty="0">
                <a:ea typeface="MS PGothic" charset="0"/>
              </a:rPr>
              <a:t>Lists and Groups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4289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Provides protection mechanism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Mode </a:t>
            </a:r>
            <a:r>
              <a:rPr lang="en-US" dirty="0">
                <a:latin typeface="Helvetica" charset="0"/>
                <a:ea typeface="MS PGothic" charset="0"/>
              </a:rPr>
              <a:t>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</a:t>
            </a:r>
            <a:r>
              <a:rPr lang="en-US" sz="800" dirty="0">
                <a:latin typeface="Helvetica" charset="0"/>
                <a:ea typeface="MS PGothic" charset="0"/>
              </a:rPr>
              <a:t>	</a:t>
            </a:r>
            <a:r>
              <a:rPr lang="en-US" sz="1600" dirty="0">
                <a:latin typeface="Helvetica" charset="0"/>
                <a:ea typeface="MS PGothic" charset="0"/>
              </a:rPr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	a) </a:t>
            </a:r>
            <a:r>
              <a:rPr lang="en-US" sz="1600" b="1" dirty="0">
                <a:latin typeface="Helvetica" charset="0"/>
                <a:ea typeface="MS PGothic" charset="0"/>
              </a:rPr>
              <a:t>owner access</a:t>
            </a:r>
            <a:r>
              <a:rPr lang="en-US" sz="1600" dirty="0">
                <a:latin typeface="Helvetica" charset="0"/>
                <a:ea typeface="MS PGothic" charset="0"/>
              </a:rPr>
              <a:t> 	7	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	1 1 1</a:t>
            </a:r>
            <a:br>
              <a:rPr lang="en-US" sz="1600" dirty="0">
                <a:latin typeface="Helvetica" charset="0"/>
                <a:ea typeface="MS PGothic" charset="0"/>
                <a:sym typeface="Symbol" charset="0"/>
              </a:rPr>
            </a:b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b) </a:t>
            </a:r>
            <a:r>
              <a:rPr lang="en-US" sz="1600" b="1" dirty="0">
                <a:latin typeface="Helvetica" charset="0"/>
                <a:ea typeface="MS PGothic" charset="0"/>
                <a:sym typeface="Symbol" charset="0"/>
              </a:rPr>
              <a:t>group access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c) </a:t>
            </a:r>
            <a:r>
              <a:rPr lang="en-US" sz="1600" b="1" dirty="0">
                <a:latin typeface="Helvetica" charset="0"/>
                <a:ea typeface="MS PGothic" charset="0"/>
                <a:sym typeface="Symbol" charset="0"/>
              </a:rPr>
              <a:t>public access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Ask manager to create a group (unique name), say G, and add some users to the </a:t>
            </a: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For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a particular file (say </a:t>
            </a:r>
            <a:r>
              <a:rPr lang="en-US" i="1" dirty="0">
                <a:latin typeface="Helvetica" charset="0"/>
                <a:ea typeface="MS PGothic" charset="0"/>
                <a:sym typeface="Symbol" charset="0"/>
              </a:rPr>
              <a:t>game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) or subdirectory, define an appropriate access.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2843-5C34-4548-B7A9-EA534296CE1A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4036" name="Rectangle 13"/>
          <p:cNvSpPr>
            <a:spLocks noChangeArrowheads="1"/>
          </p:cNvSpPr>
          <p:nvPr/>
        </p:nvSpPr>
        <p:spPr bwMode="auto">
          <a:xfrm>
            <a:off x="798513" y="5486400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>
                <a:latin typeface="Arial" charset="0"/>
                <a:sym typeface="Symbol" charset="0"/>
              </a:rPr>
              <a:t>Attach a group to a file</a:t>
            </a:r>
            <a:br>
              <a:rPr kumimoji="1" lang="en-US">
                <a:latin typeface="Arial" charset="0"/>
                <a:sym typeface="Symbol" charset="0"/>
              </a:rPr>
            </a:br>
            <a:r>
              <a:rPr kumimoji="1" lang="en-US">
                <a:latin typeface="Arial" charset="0"/>
                <a:sym typeface="Symbol" charset="0"/>
              </a:rPr>
              <a:t>	         </a:t>
            </a:r>
            <a:r>
              <a:rPr kumimoji="1" lang="en-US" b="1">
                <a:latin typeface="Courier New" charset="0"/>
                <a:cs typeface="Courier New" charset="0"/>
                <a:sym typeface="Symbol" charset="0"/>
              </a:rPr>
              <a:t>chgrp     G    game</a:t>
            </a:r>
          </a:p>
        </p:txBody>
      </p:sp>
      <p:pic>
        <p:nvPicPr>
          <p:cNvPr id="4403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608512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07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file system layers</a:t>
            </a:r>
            <a:endParaRPr lang="en-US" dirty="0">
              <a:ea typeface="MS PGothic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28600" y="1143001"/>
            <a:ext cx="51816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Device drivers manage I/O at I/O control layer</a:t>
            </a:r>
          </a:p>
          <a:p>
            <a:r>
              <a:rPr lang="en-US" dirty="0" smtClean="0"/>
              <a:t>Basic file system translates higher-level commands to device driver</a:t>
            </a:r>
          </a:p>
          <a:p>
            <a:r>
              <a:rPr lang="en-US" dirty="0"/>
              <a:t>File organization module handles files, logical addresses, physical </a:t>
            </a:r>
            <a:r>
              <a:rPr lang="en-US" dirty="0" smtClean="0"/>
              <a:t>block</a:t>
            </a:r>
          </a:p>
          <a:p>
            <a:r>
              <a:rPr lang="en-US" dirty="0"/>
              <a:t>Logical file system handles metadata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51" r="-24851"/>
          <a:stretch>
            <a:fillRect/>
          </a:stretch>
        </p:blipFill>
        <p:spPr bwMode="auto">
          <a:xfrm>
            <a:off x="5105400" y="1143000"/>
            <a:ext cx="4038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AD4C-47FF-0B40-A47F-0255BB46113D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5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Review: file control blocks</a:t>
            </a:r>
            <a:endParaRPr lang="en-US" dirty="0">
              <a:ea typeface="MS PGothic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Per-file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File Control Block 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FCB</a:t>
            </a:r>
            <a:r>
              <a:rPr lang="en-US" b="1" dirty="0">
                <a:latin typeface="Helvetica" charset="0"/>
                <a:ea typeface="MS PGothic" charset="0"/>
              </a:rPr>
              <a:t>)</a:t>
            </a:r>
            <a:r>
              <a:rPr lang="en-US" dirty="0">
                <a:latin typeface="Helvetica" charset="0"/>
                <a:ea typeface="MS PGothic" charset="0"/>
              </a:rPr>
              <a:t> contains many details about the file</a:t>
            </a:r>
          </a:p>
          <a:p>
            <a:pPr lvl="1"/>
            <a:r>
              <a:rPr lang="en-US" dirty="0" err="1">
                <a:latin typeface="Helvetica" charset="0"/>
                <a:ea typeface="MS PGothic" charset="0"/>
              </a:rPr>
              <a:t>inode</a:t>
            </a:r>
            <a:r>
              <a:rPr lang="en-US" dirty="0">
                <a:latin typeface="Helvetica" charset="0"/>
                <a:ea typeface="MS PGothic" charset="0"/>
              </a:rPr>
              <a:t> number, permissions, size, dates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NTFS </a:t>
            </a:r>
            <a:r>
              <a:rPr lang="en-US" dirty="0">
                <a:latin typeface="Helvetica" charset="0"/>
                <a:ea typeface="MS PGothic" charset="0"/>
              </a:rPr>
              <a:t>stores into in master file table  using relational DB structures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3771900"/>
            <a:ext cx="3509963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A1E9-1425-7D47-879E-4AB16ECAC85E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Review: Allocation Methods</a:t>
            </a:r>
            <a:endParaRPr lang="en-US" dirty="0">
              <a:ea typeface="MS PGothic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Contiguous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allocation 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– </a:t>
            </a:r>
            <a:r>
              <a:rPr lang="en-US" dirty="0">
                <a:latin typeface="Helvetica" charset="0"/>
                <a:ea typeface="MS PGothic" charset="0"/>
              </a:rPr>
              <a:t>each file occupies set of contiguous blocks</a:t>
            </a:r>
          </a:p>
          <a:p>
            <a:pPr marL="344487" lvl="1" indent="0">
              <a:buNone/>
              <a:tabLst>
                <a:tab pos="628650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+	Simple, best performance in many cases</a:t>
            </a:r>
          </a:p>
          <a:p>
            <a:pPr marL="628650" lvl="1" indent="-285750">
              <a:buNone/>
              <a:tabLst>
                <a:tab pos="628650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-	Finding space (first fit/best fit/worst fit), knowing file size, external fragmentation, need compaction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Extent-based systems: modified contiguous </a:t>
            </a:r>
            <a:r>
              <a:rPr lang="en-US" dirty="0" err="1" smtClean="0">
                <a:latin typeface="Helvetica" charset="0"/>
                <a:ea typeface="MS PGothic" charset="0"/>
              </a:rPr>
              <a:t>alloc</a:t>
            </a:r>
            <a:r>
              <a:rPr lang="en-US" dirty="0" smtClean="0">
                <a:latin typeface="Helvetica" charset="0"/>
                <a:ea typeface="MS PGothic" charset="0"/>
              </a:rPr>
              <a:t>.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Extent = contiguous set of disk blocks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File = 1+ extents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Linked allocation 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– each file a linked list of 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blocks</a:t>
            </a:r>
          </a:p>
          <a:p>
            <a:pPr marL="628650" lvl="1" indent="-285750">
              <a:buNone/>
              <a:tabLst>
                <a:tab pos="62865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+	No external fragmentation, compaction</a:t>
            </a:r>
          </a:p>
          <a:p>
            <a:pPr marL="628650" lvl="1" indent="-285750">
              <a:buNone/>
              <a:tabLst>
                <a:tab pos="62865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-	Slow block access; can improve by clustering blocks, but that increases internal fragmentation</a:t>
            </a:r>
          </a:p>
          <a:p>
            <a:pPr marL="681038" lvl="1" indent="-338138">
              <a:tabLst>
                <a:tab pos="62865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File allocation table: modified linked allocation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Indexed 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Each file has its own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index block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(s) of pointers to its data 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blocks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Can have multi-level indexes to save space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Cluster blocks to improve 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performance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FFS asymmetric tree (next slide) 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  <a:sym typeface="Wingdings"/>
              </a:rPr>
              <a:t> # levels based on file size</a:t>
            </a:r>
            <a:endParaRPr lang="en-US" dirty="0">
              <a:solidFill>
                <a:srgbClr val="000000"/>
              </a:solidFill>
              <a:latin typeface="Helvetica" charset="0"/>
              <a:ea typeface="MS PGothic" charset="0"/>
            </a:endParaRPr>
          </a:p>
          <a:p>
            <a:pPr marL="15875" indent="0">
              <a:buNone/>
              <a:tabLst>
                <a:tab pos="628650" algn="l"/>
              </a:tabLst>
            </a:pPr>
            <a:endParaRPr lang="en-US" dirty="0" smtClean="0">
              <a:solidFill>
                <a:srgbClr val="000000"/>
              </a:solidFill>
              <a:latin typeface="Helvetica" charset="0"/>
              <a:ea typeface="MS PGothic" charset="0"/>
            </a:endParaRPr>
          </a:p>
          <a:p>
            <a:pPr marL="354013" indent="-338138">
              <a:tabLst>
                <a:tab pos="628650" algn="l"/>
              </a:tabLst>
            </a:pPr>
            <a:endParaRPr lang="en-US" dirty="0">
              <a:solidFill>
                <a:srgbClr val="000000"/>
              </a:solidFill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3A94-EBB6-2347-B54E-29EC5BE610C1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13-10-FF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177" r="-11177"/>
          <a:stretch>
            <a:fillRect/>
          </a:stretch>
        </p:blipFill>
        <p:spPr>
          <a:xfrm>
            <a:off x="-1551764" y="-12575"/>
            <a:ext cx="12469964" cy="68580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DDB2-28B7-F04F-A1F1-69327343DD3C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Free-space management</a:t>
            </a:r>
            <a:endParaRPr lang="en-US" dirty="0">
              <a:ea typeface="MS PGothic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File </a:t>
            </a:r>
            <a:r>
              <a:rPr lang="en-US" dirty="0">
                <a:latin typeface="Helvetica" charset="0"/>
                <a:ea typeface="MS PGothic" charset="0"/>
              </a:rPr>
              <a:t>system 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free-space list </a:t>
            </a:r>
            <a:r>
              <a:rPr lang="en-US" dirty="0">
                <a:latin typeface="Helvetica" charset="0"/>
                <a:ea typeface="MS PGothic" charset="0"/>
              </a:rPr>
              <a:t>to track available blocks/clusters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Implementations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Bit 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vector or bit map  </a:t>
            </a:r>
            <a:endParaRPr lang="en-US" dirty="0" smtClean="0">
              <a:solidFill>
                <a:srgbClr val="000000"/>
              </a:solidFill>
              <a:latin typeface="Helvetica" charset="0"/>
              <a:ea typeface="MS PGothic" charset="0"/>
            </a:endParaRP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Linked list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Contiguous free blocks may be clustered to reduce amount of space needed to track free blocks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F41C-ED84-D646-B799-B1E3CD90956C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4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Reliability major factor for file systems</a:t>
            </a:r>
          </a:p>
          <a:p>
            <a:pPr lvl="1"/>
            <a:r>
              <a:rPr lang="en-US" dirty="0" smtClean="0"/>
              <a:t>Losing data (due to system crash, power outage, etc.) in process’s address space is not a problem</a:t>
            </a:r>
          </a:p>
          <a:p>
            <a:pPr lvl="1"/>
            <a:r>
              <a:rPr lang="en-US" dirty="0" smtClean="0"/>
              <a:t>Losing data in file system is</a:t>
            </a:r>
          </a:p>
          <a:p>
            <a:r>
              <a:rPr lang="en-US" dirty="0" smtClean="0"/>
              <a:t>Transactions: mechanism for making multi-step operation atomic</a:t>
            </a:r>
          </a:p>
          <a:p>
            <a:pPr lvl="1"/>
            <a:r>
              <a:rPr lang="en-US" dirty="0" smtClean="0"/>
              <a:t>Atomic HW operation: single-sector write</a:t>
            </a:r>
          </a:p>
          <a:p>
            <a:pPr lvl="1"/>
            <a:r>
              <a:rPr lang="en-US" dirty="0" smtClean="0"/>
              <a:t>2 common methods</a:t>
            </a:r>
          </a:p>
          <a:p>
            <a:pPr lvl="2"/>
            <a:r>
              <a:rPr lang="en-US" dirty="0" smtClean="0"/>
              <a:t>Shadowing: maintain two copies of data to update (</a:t>
            </a:r>
            <a:r>
              <a:rPr lang="en-US" dirty="0" err="1" smtClean="0"/>
              <a:t>inode</a:t>
            </a:r>
            <a:r>
              <a:rPr lang="en-US" dirty="0" smtClean="0"/>
              <a:t>, file block) with pointer to “current” version, update “shadow” version, then change pointer</a:t>
            </a:r>
          </a:p>
          <a:p>
            <a:pPr lvl="2"/>
            <a:r>
              <a:rPr lang="en-US" dirty="0" smtClean="0"/>
              <a:t>Logging: write data to append-only log + commit sector, replay log later to write changes into file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Ordered &amp; reliable messages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interface: messages seen in order they’re sent</a:t>
            </a:r>
          </a:p>
          <a:p>
            <a:pPr lvl="1"/>
            <a:r>
              <a:rPr lang="en-US" dirty="0" smtClean="0"/>
              <a:t>Per-connection sequence # in message header</a:t>
            </a:r>
          </a:p>
          <a:p>
            <a:pPr lvl="1"/>
            <a:r>
              <a:rPr lang="en-US" dirty="0" smtClean="0"/>
              <a:t>Order messages at receiver</a:t>
            </a:r>
          </a:p>
          <a:p>
            <a:pPr lvl="1"/>
            <a:r>
              <a:rPr lang="en-US" dirty="0" smtClean="0"/>
              <a:t>Detect duplicates (result of perceived drops)</a:t>
            </a:r>
          </a:p>
          <a:p>
            <a:r>
              <a:rPr lang="en-US" dirty="0" smtClean="0"/>
              <a:t>Dropped messages detected by sender</a:t>
            </a:r>
          </a:p>
          <a:p>
            <a:pPr lvl="1"/>
            <a:r>
              <a:rPr lang="en-US" dirty="0" smtClean="0"/>
              <a:t>Lack of acknowledgement from receiver prior to timeout</a:t>
            </a:r>
          </a:p>
          <a:p>
            <a:pPr lvl="1"/>
            <a:r>
              <a:rPr lang="en-US" dirty="0" smtClean="0"/>
              <a:t>Sender retransmits message</a:t>
            </a:r>
          </a:p>
          <a:p>
            <a:r>
              <a:rPr lang="en-US" dirty="0" smtClean="0"/>
              <a:t>Errors detected through redundant info (checksum)</a:t>
            </a:r>
          </a:p>
          <a:p>
            <a:pPr lvl="1"/>
            <a:r>
              <a:rPr lang="en-US" dirty="0" smtClean="0"/>
              <a:t>Drop corrupted messages </a:t>
            </a:r>
            <a:r>
              <a:rPr lang="en-US" dirty="0" smtClean="0">
                <a:sym typeface="Wingdings"/>
              </a:rPr>
              <a:t> leads to retransmission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641F-7760-C04D-8D4D-3FE0621D5395}" type="datetime1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5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Remote 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on one machine calling procedure on another</a:t>
            </a:r>
          </a:p>
          <a:p>
            <a:r>
              <a:rPr lang="en-US" dirty="0" smtClean="0"/>
              <a:t>Makes IPC appear like function call</a:t>
            </a:r>
          </a:p>
          <a:p>
            <a:pPr lvl="1"/>
            <a:r>
              <a:rPr lang="en-US" dirty="0" smtClean="0"/>
              <a:t>Client sending request </a:t>
            </a:r>
            <a:r>
              <a:rPr lang="en-US" dirty="0" smtClean="0">
                <a:sym typeface="Wingdings"/>
              </a:rPr>
              <a:t> function call</a:t>
            </a:r>
          </a:p>
          <a:p>
            <a:pPr lvl="1"/>
            <a:r>
              <a:rPr lang="en-US" dirty="0" smtClean="0">
                <a:sym typeface="Wingdings"/>
              </a:rPr>
              <a:t>Client receiving response  function return</a:t>
            </a:r>
          </a:p>
          <a:p>
            <a:pPr lvl="1"/>
            <a:r>
              <a:rPr lang="en-US" dirty="0" smtClean="0">
                <a:sym typeface="Wingdings"/>
              </a:rPr>
              <a:t>Server receiving request  function invocation</a:t>
            </a:r>
          </a:p>
          <a:p>
            <a:pPr lvl="1"/>
            <a:r>
              <a:rPr lang="en-US" dirty="0" smtClean="0">
                <a:sym typeface="Wingdings"/>
              </a:rPr>
              <a:t>Server sending response  returning to caller</a:t>
            </a:r>
          </a:p>
          <a:p>
            <a:r>
              <a:rPr lang="en-US" dirty="0" smtClean="0">
                <a:sym typeface="Wingdings"/>
              </a:rPr>
              <a:t>Stub: </a:t>
            </a:r>
            <a:r>
              <a:rPr lang="en-US" dirty="0"/>
              <a:t>piece of code to convert parameters passed between client/server in </a:t>
            </a:r>
            <a:r>
              <a:rPr lang="en-US" dirty="0" smtClean="0"/>
              <a:t>RPC</a:t>
            </a:r>
          </a:p>
          <a:p>
            <a:pPr lvl="1"/>
            <a:r>
              <a:rPr lang="en-US" dirty="0" smtClean="0"/>
              <a:t>Client stub marshals parameters and sends to server</a:t>
            </a:r>
            <a:endParaRPr lang="en-US" dirty="0"/>
          </a:p>
          <a:p>
            <a:endParaRPr lang="en-US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D35A-FA7C-504C-9936-61573BD5F559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Distributed </a:t>
            </a:r>
            <a:r>
              <a:rPr lang="en-US" dirty="0">
                <a:ea typeface="MS PGothic" charset="0"/>
              </a:rPr>
              <a:t>File </a:t>
            </a:r>
            <a:r>
              <a:rPr lang="en-US" dirty="0" smtClean="0">
                <a:ea typeface="MS PGothic" charset="0"/>
              </a:rPr>
              <a:t>Systems</a:t>
            </a:r>
            <a:endParaRPr lang="en-US" dirty="0">
              <a:ea typeface="MS PGothic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Distributed file system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DFS</a:t>
            </a:r>
            <a:r>
              <a:rPr lang="en-US" dirty="0" smtClean="0">
                <a:latin typeface="Helvetica" charset="0"/>
                <a:ea typeface="MS PGothic" charset="0"/>
              </a:rPr>
              <a:t>) makes remote storage appear local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Transparent</a:t>
            </a:r>
            <a:r>
              <a:rPr lang="en-US" dirty="0">
                <a:latin typeface="Helvetica" charset="0"/>
                <a:ea typeface="MS PGothic" charset="0"/>
              </a:rPr>
              <a:t> DFS hides the location where in the network the file is </a:t>
            </a:r>
            <a:r>
              <a:rPr lang="en-US" dirty="0" smtClean="0">
                <a:latin typeface="Helvetica" charset="0"/>
                <a:ea typeface="MS PGothic" charset="0"/>
              </a:rPr>
              <a:t>stored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May have multiple copies for reliability, performance (caching)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DFS hides existence of copies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Files often cached locally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Write-through caching for reliability; write-back for performance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Write-back variations—scan &amp; flush files periodically, write-on-close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Cached copies must be kept consistent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DC7-D568-2A44-AAA9-0B240FB65FC3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</a:t>
            </a:r>
            <a:r>
              <a:rPr lang="en-US" dirty="0" smtClean="0"/>
              <a:t>today</a:t>
            </a:r>
            <a:endParaRPr lang="en-US" dirty="0" smtClean="0"/>
          </a:p>
          <a:p>
            <a:pPr lvl="1"/>
            <a:r>
              <a:rPr lang="en-US" dirty="0" smtClean="0"/>
              <a:t>HW 4 (extra-credit problem set) due 2:30 PM, W 5/3</a:t>
            </a:r>
          </a:p>
          <a:p>
            <a:pPr lvl="2"/>
            <a:r>
              <a:rPr lang="en-US" dirty="0" smtClean="0"/>
              <a:t>Electronic submissions strongly preferred</a:t>
            </a:r>
          </a:p>
          <a:p>
            <a:pPr lvl="1"/>
            <a:r>
              <a:rPr lang="en-US" dirty="0" smtClean="0"/>
              <a:t>Course evaluations to be posted on website</a:t>
            </a:r>
          </a:p>
          <a:p>
            <a:pPr lvl="2"/>
            <a:r>
              <a:rPr lang="en-US" dirty="0" smtClean="0"/>
              <a:t>Blank copies will also be available outside my office</a:t>
            </a:r>
          </a:p>
          <a:p>
            <a:pPr lvl="2"/>
            <a:r>
              <a:rPr lang="en-US" dirty="0" smtClean="0"/>
              <a:t>Please complete an evaluation and bring it to the final exam</a:t>
            </a:r>
          </a:p>
          <a:p>
            <a:pPr lvl="1"/>
            <a:r>
              <a:rPr lang="en-US" dirty="0" smtClean="0"/>
              <a:t>Final Exam: Sat 5/6, 8-11 AM, Ball 214</a:t>
            </a:r>
            <a:endParaRPr lang="en-US" dirty="0" smtClean="0"/>
          </a:p>
          <a:p>
            <a:r>
              <a:rPr lang="en-US" dirty="0" smtClean="0"/>
              <a:t>Today’s lecture: Final Exam Preview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DC20EF9-ECF7-6441-AC7C-38DE9C2E2FE6}" type="datetime1">
              <a:rPr lang="en-US" smtClean="0">
                <a:latin typeface="Garamond"/>
                <a:cs typeface="Garamond"/>
              </a:rPr>
              <a:t>4/26/17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Protection</a:t>
            </a:r>
            <a:endParaRPr lang="en-US" dirty="0">
              <a:ea typeface="MS PGothic" charset="0"/>
            </a:endParaRP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Ensure each object accessed correctly and only by those processes allowed to do so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Objects: HW (e.g. CPU, memory, printers, storage), SW (e.g. files, programs, semaphores)</a:t>
            </a:r>
            <a:endParaRPr lang="en-US" dirty="0" smtClean="0">
              <a:latin typeface="Courier New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Guiding principle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principle of least privilege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Programs, users and systems should be given just enough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privileges </a:t>
            </a:r>
            <a:r>
              <a:rPr lang="en-US" dirty="0">
                <a:latin typeface="Helvetica" charset="0"/>
                <a:ea typeface="MS PGothic" charset="0"/>
              </a:rPr>
              <a:t>to perform their </a:t>
            </a:r>
            <a:r>
              <a:rPr lang="en-US" dirty="0" smtClean="0">
                <a:latin typeface="Helvetica" charset="0"/>
                <a:ea typeface="MS PGothic" charset="0"/>
              </a:rPr>
              <a:t>tasks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Processes operate within domains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Collections of access rights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Access-right = &lt;</a:t>
            </a:r>
            <a:r>
              <a:rPr lang="en-US" i="1" dirty="0">
                <a:latin typeface="Helvetica" charset="0"/>
                <a:ea typeface="MS PGothic" charset="0"/>
              </a:rPr>
              <a:t>object-name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>
                <a:latin typeface="Helvetica" charset="0"/>
                <a:ea typeface="MS PGothic" charset="0"/>
              </a:rPr>
              <a:t>rights-set</a:t>
            </a:r>
            <a:r>
              <a:rPr lang="en-US" dirty="0">
                <a:latin typeface="Helvetica" charset="0"/>
                <a:ea typeface="MS PGothic" charset="0"/>
              </a:rPr>
              <a:t>&gt;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where </a:t>
            </a:r>
            <a:r>
              <a:rPr lang="en-US" i="1" dirty="0">
                <a:latin typeface="Helvetica" charset="0"/>
                <a:ea typeface="MS PGothic" charset="0"/>
              </a:rPr>
              <a:t>rights-set</a:t>
            </a:r>
            <a:r>
              <a:rPr lang="en-US" dirty="0">
                <a:latin typeface="Helvetica" charset="0"/>
                <a:ea typeface="MS PGothic" charset="0"/>
              </a:rPr>
              <a:t> is a subset of all valid operations that can be performed on the object 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3C6A-EBEF-8F47-A8D9-01F7E1958184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Access </a:t>
            </a:r>
            <a:r>
              <a:rPr lang="en-US" dirty="0">
                <a:ea typeface="MS PGothic" charset="0"/>
              </a:rPr>
              <a:t>Matrix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2859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View protection as a matrix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access matrix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Rows represent domains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Columns represent objects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Access(</a:t>
            </a:r>
            <a:r>
              <a:rPr lang="en-US" b="1" dirty="0" err="1"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, j) </a:t>
            </a:r>
            <a:r>
              <a:rPr lang="en-US" dirty="0">
                <a:latin typeface="Helvetica" charset="0"/>
                <a:ea typeface="MS PGothic" charset="0"/>
              </a:rPr>
              <a:t>is the set of operations that a process executing in </a:t>
            </a:r>
            <a:r>
              <a:rPr lang="en-US" dirty="0" err="1">
                <a:latin typeface="Helvetica" charset="0"/>
                <a:ea typeface="MS PGothic" charset="0"/>
              </a:rPr>
              <a:t>Domain</a:t>
            </a:r>
            <a:r>
              <a:rPr lang="en-US" b="1" baseline="-25000" dirty="0" err="1">
                <a:latin typeface="Helvetica" charset="0"/>
                <a:ea typeface="MS PGothic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</a:rPr>
              <a:t> can invoke on </a:t>
            </a:r>
            <a:r>
              <a:rPr lang="en-US" dirty="0" err="1" smtClean="0">
                <a:latin typeface="Helvetica" charset="0"/>
                <a:ea typeface="MS PGothic" charset="0"/>
              </a:rPr>
              <a:t>Object</a:t>
            </a:r>
            <a:r>
              <a:rPr lang="en-US" b="1" baseline="-25000" dirty="0" err="1" smtClean="0">
                <a:latin typeface="Helvetica" charset="0"/>
                <a:ea typeface="MS PGothic" charset="0"/>
              </a:rPr>
              <a:t>j</a:t>
            </a:r>
            <a:endParaRPr lang="en-US" b="1" baseline="-25000" dirty="0" smtClean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Control change through copy, owner, control rights</a:t>
            </a:r>
            <a:endParaRPr lang="en-US" b="1" baseline="-25000" dirty="0" smtClean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D4A9-262E-B84E-B7ED-F646FE7B97E1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290888"/>
            <a:ext cx="6953250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03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ea typeface="MS PGothic" charset="0"/>
                <a:cs typeface="Garamond"/>
              </a:rPr>
              <a:t>Review: Access list implementations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Global </a:t>
            </a:r>
            <a:r>
              <a:rPr lang="en-US" dirty="0">
                <a:latin typeface="Helvetica" charset="0"/>
                <a:ea typeface="MS PGothic" charset="0"/>
              </a:rPr>
              <a:t>table is simple, but can be </a:t>
            </a:r>
            <a:r>
              <a:rPr lang="en-US" dirty="0" smtClean="0">
                <a:latin typeface="Helvetica" charset="0"/>
                <a:ea typeface="MS PGothic" charset="0"/>
              </a:rPr>
              <a:t>large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Can’t group objects/domains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Access lists correspond to needs of users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Per-object list of domains, privileges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Capability lists useful for localizing information for a given process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Per-domain list of objects, privileges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Lock-key effective and flexible, keys can be passed freely from domain to domain, easy revocation 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Object holds lock patterns, domain has keys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8294-088B-774B-8F3A-CB59ED962B58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8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Security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System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secure</a:t>
            </a:r>
            <a:r>
              <a:rPr lang="en-US" dirty="0">
                <a:latin typeface="Helvetica" charset="0"/>
                <a:ea typeface="MS PGothic" charset="0"/>
              </a:rPr>
              <a:t> if resources used and accessed as intended under all circumstances</a:t>
            </a:r>
          </a:p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Intruders</a:t>
            </a:r>
            <a:r>
              <a:rPr lang="en-US" dirty="0" smtClean="0">
                <a:latin typeface="Helvetica" charset="0"/>
                <a:ea typeface="MS PGothic" charset="0"/>
              </a:rPr>
              <a:t> attempt </a:t>
            </a:r>
            <a:r>
              <a:rPr lang="en-US" dirty="0">
                <a:latin typeface="Helvetica" charset="0"/>
                <a:ea typeface="MS PGothic" charset="0"/>
              </a:rPr>
              <a:t>to breach security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Threat </a:t>
            </a:r>
            <a:r>
              <a:rPr lang="en-US" dirty="0">
                <a:latin typeface="Helvetica" charset="0"/>
                <a:ea typeface="MS PGothic" charset="0"/>
              </a:rPr>
              <a:t>is potential security </a:t>
            </a:r>
            <a:r>
              <a:rPr lang="en-US" dirty="0" smtClean="0">
                <a:latin typeface="Helvetica" charset="0"/>
                <a:ea typeface="MS PGothic" charset="0"/>
              </a:rPr>
              <a:t>violation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Program threats: </a:t>
            </a:r>
            <a:r>
              <a:rPr lang="en-US" dirty="0" err="1" smtClean="0">
                <a:latin typeface="Helvetica" charset="0"/>
                <a:ea typeface="MS PGothic" charset="0"/>
              </a:rPr>
              <a:t>trojan</a:t>
            </a:r>
            <a:r>
              <a:rPr lang="en-US" dirty="0" smtClean="0">
                <a:latin typeface="Helvetica" charset="0"/>
                <a:ea typeface="MS PGothic" charset="0"/>
              </a:rPr>
              <a:t> horse, trap door, logic bomb, stack/buffer overflow, viruses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Network threats: worms, port scanning, </a:t>
            </a:r>
            <a:r>
              <a:rPr lang="en-US" dirty="0" err="1" smtClean="0">
                <a:latin typeface="Helvetica" charset="0"/>
                <a:ea typeface="MS PGothic" charset="0"/>
              </a:rPr>
              <a:t>DoS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Attack</a:t>
            </a:r>
            <a:r>
              <a:rPr lang="en-US" dirty="0">
                <a:latin typeface="Helvetica" charset="0"/>
                <a:ea typeface="MS PGothic" charset="0"/>
              </a:rPr>
              <a:t> is attempt to breach </a:t>
            </a:r>
            <a:r>
              <a:rPr lang="en-US" dirty="0" smtClean="0">
                <a:latin typeface="Helvetica" charset="0"/>
                <a:ea typeface="MS PGothic" charset="0"/>
              </a:rPr>
              <a:t>security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Network attacks: masquerading, replay attack, man-in-middle, session hijacking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6D35-47C1-E540-BAC3-79FB5C30139E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4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ea typeface="MS PGothic" charset="0"/>
                <a:cs typeface="Garamond"/>
              </a:rPr>
              <a:t>Review: Cryptography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Means to constrain potential senders (</a:t>
            </a:r>
            <a:r>
              <a:rPr lang="en-US" i="1" dirty="0">
                <a:latin typeface="Helvetica" charset="0"/>
                <a:ea typeface="MS PGothic" charset="0"/>
              </a:rPr>
              <a:t>sources</a:t>
            </a:r>
            <a:r>
              <a:rPr lang="en-US" dirty="0">
                <a:latin typeface="Helvetica" charset="0"/>
                <a:ea typeface="MS PGothic" charset="0"/>
              </a:rPr>
              <a:t>) and / or receivers (</a:t>
            </a:r>
            <a:r>
              <a:rPr lang="en-US" i="1" dirty="0">
                <a:latin typeface="Helvetica" charset="0"/>
                <a:ea typeface="MS PGothic" charset="0"/>
              </a:rPr>
              <a:t>destinations</a:t>
            </a:r>
            <a:r>
              <a:rPr lang="en-US" dirty="0">
                <a:latin typeface="Helvetica" charset="0"/>
                <a:ea typeface="MS PGothic" charset="0"/>
              </a:rPr>
              <a:t>) of </a:t>
            </a:r>
            <a:r>
              <a:rPr lang="en-US" i="1" dirty="0">
                <a:latin typeface="Helvetica" charset="0"/>
                <a:ea typeface="MS PGothic" charset="0"/>
              </a:rPr>
              <a:t>messages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Based on secrets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keys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Enables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Confirmation of source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Receipt only by certain destination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Trust relationship between sender and </a:t>
            </a:r>
            <a:r>
              <a:rPr lang="en-US" dirty="0" smtClean="0">
                <a:latin typeface="Helvetica" charset="0"/>
                <a:ea typeface="MS PGothic" charset="0"/>
              </a:rPr>
              <a:t>receiver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Sender encrypts data; receiver decrypts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Cryptography can be symmetric (same key for decryption/encryption) or asymmetric (often public key for encryption; private key for decryption)</a:t>
            </a:r>
            <a:endParaRPr lang="en-US" dirty="0">
              <a:latin typeface="Helvetica" charset="0"/>
              <a:ea typeface="MS PGothic" charset="0"/>
            </a:endParaRPr>
          </a:p>
          <a:p>
            <a:pPr lvl="2"/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6272-EA40-DB40-8133-6688BA6B52B9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Authentication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Constraining set of potential senders of a message</a:t>
            </a:r>
          </a:p>
          <a:p>
            <a:pPr lvl="1"/>
            <a:r>
              <a:rPr lang="en-US" dirty="0" smtClean="0"/>
              <a:t>Complementary to encryption</a:t>
            </a:r>
          </a:p>
          <a:p>
            <a:pPr lvl="1"/>
            <a:r>
              <a:rPr lang="en-US" dirty="0" smtClean="0"/>
              <a:t>Also can prove message unmodified</a:t>
            </a:r>
          </a:p>
          <a:p>
            <a:pPr lvl="1"/>
            <a:r>
              <a:rPr lang="en-US" dirty="0" smtClean="0"/>
              <a:t>Useful even when message encrypted because authenticators are typically shorter and therefore take less time to decrypt</a:t>
            </a:r>
          </a:p>
          <a:p>
            <a:r>
              <a:rPr lang="en-US" dirty="0" smtClean="0"/>
              <a:t>Authentication forms</a:t>
            </a:r>
          </a:p>
          <a:p>
            <a:pPr lvl="1"/>
            <a:r>
              <a:rPr lang="en-US" dirty="0" smtClean="0"/>
              <a:t>Message authentication code (MAC): cryptographic checksum using symmetric keys</a:t>
            </a:r>
          </a:p>
          <a:p>
            <a:pPr lvl="1"/>
            <a:r>
              <a:rPr lang="en-US" dirty="0" smtClean="0"/>
              <a:t>Digital signature: asymmetric keys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862C-0F0A-D046-9367-1BE5259B7656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8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Final </a:t>
            </a:r>
            <a:r>
              <a:rPr lang="en-US" dirty="0" smtClean="0"/>
              <a:t>Exam (Sat, 5/6, 8-11 AM, Ball 214)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 smtClean="0"/>
              <a:t>Reminders</a:t>
            </a:r>
          </a:p>
          <a:p>
            <a:pPr lvl="1"/>
            <a:r>
              <a:rPr lang="en-US" dirty="0"/>
              <a:t>Course evaluations to be posted on website</a:t>
            </a:r>
          </a:p>
          <a:p>
            <a:pPr lvl="2"/>
            <a:r>
              <a:rPr lang="en-US" dirty="0"/>
              <a:t>Blank copies will also be available outside my office</a:t>
            </a:r>
          </a:p>
          <a:p>
            <a:pPr lvl="2"/>
            <a:r>
              <a:rPr lang="en-US" dirty="0"/>
              <a:t>Please complete an evaluation and bring it to the final </a:t>
            </a:r>
            <a:r>
              <a:rPr lang="en-US" dirty="0" smtClean="0"/>
              <a:t>exam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D7AEFF-1F3A-C24B-956F-53DEDCB80ADE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CB20-C31A-0A48-A5B6-40DF0BB91E33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Final exam </a:t>
            </a:r>
            <a:r>
              <a:rPr lang="en-US" dirty="0" smtClean="0">
                <a:latin typeface="Garamond" charset="0"/>
              </a:rPr>
              <a:t>notes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641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</a:t>
            </a:r>
            <a:r>
              <a:rPr lang="en-US" sz="2600" dirty="0" smtClean="0">
                <a:latin typeface="Arial" charset="0"/>
              </a:rPr>
              <a:t>two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</a:t>
            </a:r>
            <a:r>
              <a:rPr lang="en-US" sz="2600" dirty="0" smtClean="0">
                <a:latin typeface="Arial" charset="0"/>
              </a:rPr>
              <a:t>sheets </a:t>
            </a:r>
            <a:r>
              <a:rPr lang="en-US" sz="2600" dirty="0">
                <a:latin typeface="Arial" charset="0"/>
              </a:rPr>
              <a:t>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</a:t>
            </a:r>
            <a:r>
              <a:rPr lang="en-US" sz="2600" dirty="0" smtClean="0">
                <a:latin typeface="Arial" charset="0"/>
              </a:rPr>
              <a:t>notes; no </a:t>
            </a:r>
            <a:r>
              <a:rPr lang="en-US" sz="2600" dirty="0">
                <a:latin typeface="Arial" charset="0"/>
              </a:rPr>
              <a:t>electronic devices (calculator, </a:t>
            </a:r>
            <a:r>
              <a:rPr lang="en-US" sz="2600" dirty="0" smtClean="0">
                <a:latin typeface="Arial" charset="0"/>
              </a:rPr>
              <a:t>phone</a:t>
            </a:r>
            <a:r>
              <a:rPr lang="en-US" sz="2600" dirty="0"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</a:t>
            </a:r>
            <a:r>
              <a:rPr lang="en-US" sz="2600" dirty="0" smtClean="0">
                <a:latin typeface="Arial" charset="0"/>
              </a:rPr>
              <a:t>3 hours—</a:t>
            </a:r>
            <a:r>
              <a:rPr lang="en-US" sz="2600" b="1" u="sng" dirty="0" smtClean="0">
                <a:latin typeface="Arial" charset="0"/>
              </a:rPr>
              <a:t>please be on </a:t>
            </a:r>
            <a:r>
              <a:rPr lang="en-US" sz="2600" b="1" u="sng" dirty="0" smtClean="0">
                <a:latin typeface="Arial" charset="0"/>
              </a:rPr>
              <a:t>time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Covers </a:t>
            </a:r>
            <a:r>
              <a:rPr lang="en-US" sz="2600" dirty="0" smtClean="0">
                <a:latin typeface="Arial" charset="0"/>
              </a:rPr>
              <a:t>lectures </a:t>
            </a:r>
            <a:r>
              <a:rPr lang="en-US" sz="2600" dirty="0" smtClean="0">
                <a:latin typeface="Arial" charset="0"/>
              </a:rPr>
              <a:t>14-17, 19-22</a:t>
            </a:r>
            <a:endParaRPr lang="en-US" sz="26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6 questions, each with multiple parts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Storage devices</a:t>
            </a:r>
            <a:endParaRPr lang="en-US" sz="22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File system implementation (operations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Block allocation and free-space management</a:t>
            </a:r>
            <a:endParaRPr lang="en-US" sz="22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Reliability</a:t>
            </a:r>
            <a:endParaRPr lang="en-US" sz="22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Distributed systems</a:t>
            </a:r>
            <a:endParaRPr lang="en-US" sz="22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Protection and security</a:t>
            </a:r>
            <a:endParaRPr lang="en-US" sz="22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Formats include short answer (i.e., explain concept) or problem-solving (i.e. 1 correct numeric answer)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EECE.5730 students will have additional work on some problems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407A3D-32A5-9741-A8F9-1D8071C78FC8}" type="datetime1">
              <a:rPr lang="en-US" smtClean="0">
                <a:latin typeface="Garamond" charset="0"/>
              </a:rPr>
              <a:t>4/26/17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403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Magnetic disks</a:t>
            </a:r>
          </a:p>
          <a:p>
            <a:pPr lvl="1"/>
            <a:r>
              <a:rPr lang="en-US" dirty="0" smtClean="0"/>
              <a:t>Performance takes into account:</a:t>
            </a:r>
          </a:p>
          <a:p>
            <a:pPr lvl="2"/>
            <a:r>
              <a:rPr lang="en-US" dirty="0" smtClean="0"/>
              <a:t>Seek time: time for head to move from track to track</a:t>
            </a:r>
          </a:p>
          <a:p>
            <a:pPr lvl="2"/>
            <a:r>
              <a:rPr lang="en-US" dirty="0" smtClean="0"/>
              <a:t>Rotation time: time for platter to turn to appropriate sector</a:t>
            </a:r>
          </a:p>
          <a:p>
            <a:pPr lvl="2"/>
            <a:r>
              <a:rPr lang="en-US" dirty="0" smtClean="0"/>
              <a:t>Transfer time: time to read one sector</a:t>
            </a:r>
          </a:p>
          <a:p>
            <a:pPr lvl="1"/>
            <a:r>
              <a:rPr lang="en-US" dirty="0" smtClean="0"/>
              <a:t>Mechanical nature makes random access slow, streaming access faster</a:t>
            </a:r>
          </a:p>
          <a:p>
            <a:pPr lvl="1"/>
            <a:r>
              <a:rPr lang="en-US" dirty="0" smtClean="0"/>
              <a:t>Disk scheduling reduces overhead for multiple requests</a:t>
            </a:r>
          </a:p>
          <a:p>
            <a:pPr lvl="2"/>
            <a:r>
              <a:rPr lang="en-US" dirty="0" smtClean="0"/>
              <a:t>FCFS: first-come, first-served</a:t>
            </a:r>
          </a:p>
          <a:p>
            <a:pPr lvl="2"/>
            <a:r>
              <a:rPr lang="en-US" dirty="0" smtClean="0"/>
              <a:t>SSTF: order requests based on seek time</a:t>
            </a:r>
          </a:p>
          <a:p>
            <a:pPr lvl="2"/>
            <a:r>
              <a:rPr lang="en-US" dirty="0" smtClean="0"/>
              <a:t>SCAN / C-SCAN: move disk arm in one direction, then back</a:t>
            </a:r>
          </a:p>
          <a:p>
            <a:pPr lvl="3"/>
            <a:r>
              <a:rPr lang="en-US" dirty="0" smtClean="0"/>
              <a:t>Go all the way to inner/outer tracks</a:t>
            </a:r>
          </a:p>
          <a:p>
            <a:pPr lvl="3"/>
            <a:r>
              <a:rPr lang="en-US" dirty="0" smtClean="0"/>
              <a:t>SCAN reads both directions; C-SCAN reads in one</a:t>
            </a:r>
          </a:p>
          <a:p>
            <a:pPr lvl="2"/>
            <a:r>
              <a:rPr lang="en-US" dirty="0" smtClean="0"/>
              <a:t>LOOK / C-LOOK: like SCAN / C-SCAN, but stop at innermost / outermost request</a:t>
            </a:r>
          </a:p>
          <a:p>
            <a:r>
              <a:rPr lang="en-US" dirty="0" smtClean="0"/>
              <a:t>Solid state disks</a:t>
            </a:r>
          </a:p>
          <a:p>
            <a:pPr lvl="1"/>
            <a:r>
              <a:rPr lang="en-US" dirty="0" smtClean="0"/>
              <a:t>Faster, require no scheduling (other than FCFS)</a:t>
            </a:r>
          </a:p>
          <a:p>
            <a:pPr lvl="1"/>
            <a:r>
              <a:rPr lang="en-US" dirty="0" smtClean="0"/>
              <a:t>More expensive, shorter lifetime than magnetic disk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01A2-FCF1-9F46-8A44-33438A383612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2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File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 system</a:t>
            </a:r>
            <a:r>
              <a:rPr lang="en-US" dirty="0" smtClean="0"/>
              <a:t>: data structure stored on persistent medium with two distinct parts</a:t>
            </a:r>
          </a:p>
          <a:p>
            <a:pPr lvl="1"/>
            <a:r>
              <a:rPr lang="en-US" dirty="0" smtClean="0"/>
              <a:t>Files: named collection of persistent data + access control</a:t>
            </a:r>
          </a:p>
          <a:p>
            <a:pPr lvl="1"/>
            <a:r>
              <a:rPr lang="en-US" dirty="0" smtClean="0"/>
              <a:t>Directory structure: hierarchical organization of files</a:t>
            </a:r>
          </a:p>
          <a:p>
            <a:r>
              <a:rPr lang="en-US" dirty="0">
                <a:solidFill>
                  <a:srgbClr val="0000FF"/>
                </a:solidFill>
                <a:ea typeface="MS PGothic" charset="0"/>
                <a:cs typeface="Arial"/>
              </a:rPr>
              <a:t>File</a:t>
            </a:r>
            <a:r>
              <a:rPr lang="en-US" dirty="0">
                <a:ea typeface="MS PGothic" charset="0"/>
                <a:cs typeface="Arial"/>
              </a:rPr>
              <a:t>: unit of logical storage</a:t>
            </a:r>
          </a:p>
          <a:p>
            <a:pPr lvl="1"/>
            <a:r>
              <a:rPr lang="en-US" dirty="0">
                <a:ea typeface="MS PGothic" charset="0"/>
                <a:cs typeface="Arial"/>
              </a:rPr>
              <a:t>Abstract away low-level details of storage device</a:t>
            </a:r>
          </a:p>
          <a:p>
            <a:pPr lvl="1"/>
            <a:r>
              <a:rPr lang="en-US" dirty="0">
                <a:ea typeface="MS PGothic" charset="0"/>
                <a:cs typeface="Arial"/>
              </a:rPr>
              <a:t>Contiguous logical address space</a:t>
            </a:r>
          </a:p>
          <a:p>
            <a:r>
              <a:rPr lang="en-US" dirty="0">
                <a:ea typeface="MS PGothic" charset="0"/>
                <a:cs typeface="Arial"/>
              </a:rPr>
              <a:t>Structure of file defines types</a:t>
            </a:r>
          </a:p>
          <a:p>
            <a:pPr lvl="1"/>
            <a:r>
              <a:rPr lang="en-US" dirty="0">
                <a:ea typeface="MS PGothic" charset="0"/>
                <a:cs typeface="Arial"/>
              </a:rPr>
              <a:t>At a minimum, OS supports executable file</a:t>
            </a:r>
          </a:p>
          <a:p>
            <a:pPr lvl="1"/>
            <a:r>
              <a:rPr lang="en-US" dirty="0">
                <a:ea typeface="MS PGothic" charset="0"/>
                <a:cs typeface="Arial"/>
              </a:rPr>
              <a:t>Other types usually imposed by applications</a:t>
            </a:r>
          </a:p>
          <a:p>
            <a:pPr lvl="2"/>
            <a:r>
              <a:rPr lang="en-US" dirty="0">
                <a:ea typeface="MS PGothic" charset="0"/>
                <a:cs typeface="Arial"/>
              </a:rPr>
              <a:t>Text, source, etc.</a:t>
            </a:r>
          </a:p>
          <a:p>
            <a:pPr lvl="2"/>
            <a:r>
              <a:rPr lang="en-US" dirty="0">
                <a:ea typeface="MS PGothic" charset="0"/>
                <a:cs typeface="Arial"/>
              </a:rPr>
              <a:t>Extensions </a:t>
            </a:r>
            <a:r>
              <a:rPr lang="en-US" dirty="0">
                <a:ea typeface="MS PGothic" charset="0"/>
                <a:cs typeface="Arial"/>
                <a:sym typeface="Wingdings"/>
              </a:rPr>
              <a:t> more detailed file typing</a:t>
            </a:r>
            <a:endParaRPr lang="en-US" dirty="0">
              <a:ea typeface="MS PGothic" charset="0"/>
              <a:cs typeface="Arial"/>
            </a:endParaRPr>
          </a:p>
          <a:p>
            <a:r>
              <a:rPr lang="en-US" dirty="0">
                <a:ea typeface="MS PGothic" charset="0"/>
                <a:cs typeface="Arial"/>
              </a:rPr>
              <a:t>File system tracks file attributes (name, ID, type, file pointer, etc.)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F12-7FF3-344B-9DC1-EBC0A09C4797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File Operations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Operations provide programmer interface to file system</a:t>
            </a:r>
          </a:p>
          <a:p>
            <a:r>
              <a:rPr lang="en-US" dirty="0" smtClean="0"/>
              <a:t>What operations should file system provide?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Write – at write pointer location</a:t>
            </a:r>
          </a:p>
          <a:p>
            <a:pPr lvl="1"/>
            <a:r>
              <a:rPr lang="en-US" dirty="0" smtClean="0"/>
              <a:t>Read – at read pointer location</a:t>
            </a:r>
          </a:p>
          <a:p>
            <a:pPr lvl="1"/>
            <a:r>
              <a:rPr lang="en-US" dirty="0" smtClean="0"/>
              <a:t>Reposition within file - seek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Truncate – remove some data from file without deleting entire file</a:t>
            </a:r>
          </a:p>
          <a:p>
            <a:pPr lvl="1"/>
            <a:r>
              <a:rPr lang="en-US" dirty="0" smtClean="0"/>
              <a:t>Open(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– search the directory structure on disk for entry 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, and move the content of entry to memory</a:t>
            </a:r>
          </a:p>
          <a:p>
            <a:pPr lvl="1"/>
            <a:r>
              <a:rPr lang="en-US" dirty="0" smtClean="0"/>
              <a:t>Close 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– move the content of entry Fi in memory to directory structure on disk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5C2-1CBA-D048-A2BE-CB18F0180D9A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Working with open files</a:t>
            </a:r>
            <a:endParaRPr lang="en-US" dirty="0">
              <a:ea typeface="MS PGothic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/>
                <a:ea typeface="MS PGothic" charset="0"/>
                <a:cs typeface="Arial"/>
              </a:rPr>
              <a:t>Open-file table: tracks open files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Per-process info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File </a:t>
            </a:r>
            <a:r>
              <a:rPr lang="en-US" dirty="0">
                <a:latin typeface="Arial"/>
                <a:ea typeface="MS PGothic" charset="0"/>
                <a:cs typeface="Arial"/>
              </a:rPr>
              <a:t>pointer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>
                <a:latin typeface="Arial"/>
                <a:ea typeface="MS PGothic" charset="0"/>
                <a:cs typeface="Arial"/>
              </a:rPr>
              <a:t>pointer to last read/write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location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Access rights: operations allowed by this process</a:t>
            </a:r>
            <a:endParaRPr lang="en-US" dirty="0">
              <a:latin typeface="Arial"/>
              <a:ea typeface="MS PGothic" charset="0"/>
              <a:cs typeface="Arial"/>
            </a:endParaRP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Centralized info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-open count</a:t>
            </a:r>
            <a:r>
              <a:rPr lang="en-US" dirty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number of processes accessing file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Table entry can be removed when count == 0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Disk </a:t>
            </a:r>
            <a:r>
              <a:rPr lang="en-US" dirty="0">
                <a:latin typeface="Arial"/>
                <a:ea typeface="MS PGothic" charset="0"/>
                <a:cs typeface="Arial"/>
              </a:rPr>
              <a:t>location of the file: cache of data access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information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Accesses supported as sequential or direct (relative to start of file)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887F-3477-A146-BA96-911A69F5D314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Disk can be split into multiple partitions</a:t>
            </a:r>
          </a:p>
          <a:p>
            <a:pPr lvl="1"/>
            <a:r>
              <a:rPr lang="en-US" dirty="0" smtClean="0"/>
              <a:t>Partitions can be raw (no file system) or formatted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Volume</a:t>
            </a:r>
            <a:r>
              <a:rPr lang="en-US" dirty="0" smtClean="0"/>
              <a:t>: formatted partition (e.g., C:\ on Windows)</a:t>
            </a:r>
          </a:p>
          <a:p>
            <a:r>
              <a:rPr lang="en-US" dirty="0" smtClean="0"/>
              <a:t>Each volume needs its own </a:t>
            </a:r>
            <a:r>
              <a:rPr lang="en-US" dirty="0" smtClean="0">
                <a:solidFill>
                  <a:srgbClr val="0000FF"/>
                </a:solidFill>
              </a:rPr>
              <a:t>directory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Effectively </a:t>
            </a:r>
            <a:r>
              <a:rPr lang="en-US" dirty="0" smtClean="0"/>
              <a:t>table of contents for volume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Tracks information about all files on volume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Imposes hierarchical structure in flat space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42D1-CD55-7448-B057-13FF86947EA4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283126" cy="227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94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Review: Tree</a:t>
            </a:r>
            <a:r>
              <a:rPr lang="en-US" dirty="0">
                <a:ea typeface="MS PGothic" charset="0"/>
              </a:rPr>
              <a:t>-Structured </a:t>
            </a:r>
            <a:r>
              <a:rPr lang="en-US" dirty="0" smtClean="0">
                <a:ea typeface="MS PGothic" charset="0"/>
              </a:rPr>
              <a:t>Directories</a:t>
            </a:r>
            <a:endParaRPr lang="en-US" dirty="0">
              <a:ea typeface="MS PGothic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8193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Absolute</a:t>
            </a:r>
            <a:r>
              <a:rPr lang="en-US" dirty="0">
                <a:latin typeface="Helvetica" charset="0"/>
                <a:ea typeface="MS PGothic" charset="0"/>
              </a:rPr>
              <a:t> 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relative</a:t>
            </a:r>
            <a:r>
              <a:rPr lang="en-US" dirty="0">
                <a:latin typeface="Helvetica" charset="0"/>
                <a:ea typeface="MS PGothic" charset="0"/>
              </a:rPr>
              <a:t> path </a:t>
            </a:r>
            <a:r>
              <a:rPr lang="en-US" dirty="0" smtClean="0">
                <a:latin typeface="Helvetica" charset="0"/>
                <a:ea typeface="MS PGothic" charset="0"/>
              </a:rPr>
              <a:t>name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Absolute name is full path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Relative name—relative to current subdirectory or some other subdirectory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Delete a file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&lt;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Example:  if in current directory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count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ED03-94B5-C54B-839E-F274CA3C1D28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>
                <a:latin typeface="Helvetica" charset="0"/>
              </a:rPr>
              <a:t>Deleting </a:t>
            </a:r>
            <a:r>
              <a:rPr lang="ja-JP" altLang="en-US" sz="2000">
                <a:latin typeface="Helvetica" charset="0"/>
              </a:rPr>
              <a:t>“</a:t>
            </a:r>
            <a:r>
              <a:rPr lang="en-US" altLang="ja-JP" sz="2000">
                <a:latin typeface="Helvetica" charset="0"/>
              </a:rPr>
              <a:t>mail</a:t>
            </a:r>
            <a:r>
              <a:rPr lang="ja-JP" altLang="en-US" sz="2000">
                <a:latin typeface="Helvetica" charset="0"/>
              </a:rPr>
              <a:t>”</a:t>
            </a:r>
            <a:r>
              <a:rPr lang="en-US" altLang="ja-JP" sz="2000">
                <a:latin typeface="Helvetica" charset="0"/>
              </a:rPr>
              <a:t> </a:t>
            </a:r>
            <a:r>
              <a:rPr lang="en-US" altLang="ja-JP" sz="2000">
                <a:latin typeface="Helvetica" charset="0"/>
                <a:sym typeface="Symbol" charset="0"/>
              </a:rPr>
              <a:t> deleting the entire subtree rooted by </a:t>
            </a:r>
            <a:r>
              <a:rPr lang="ja-JP" altLang="en-US" sz="2000">
                <a:latin typeface="Helvetica" charset="0"/>
                <a:sym typeface="Symbol" charset="0"/>
              </a:rPr>
              <a:t>“</a:t>
            </a:r>
            <a:r>
              <a:rPr lang="en-US" altLang="ja-JP" sz="2000">
                <a:latin typeface="Helvetica" charset="0"/>
                <a:sym typeface="Symbol" charset="0"/>
              </a:rPr>
              <a:t>mail</a:t>
            </a:r>
            <a:r>
              <a:rPr lang="ja-JP" altLang="en-US" sz="2000">
                <a:latin typeface="Helvetica" charset="0"/>
                <a:sym typeface="Symbol" charset="0"/>
              </a:rPr>
              <a:t>”</a:t>
            </a:r>
            <a:endParaRPr lang="en-US" sz="2000">
              <a:latin typeface="Helvetica" charset="0"/>
            </a:endParaRPr>
          </a:p>
        </p:txBody>
      </p:sp>
      <p:pic>
        <p:nvPicPr>
          <p:cNvPr id="3174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4100513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19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21658</TotalTime>
  <Words>1962</Words>
  <Application>Microsoft Macintosh PowerPoint</Application>
  <PresentationFormat>On-screen Show (4:3)</PresentationFormat>
  <Paragraphs>337</Paragraphs>
  <Slides>27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Edge</vt:lpstr>
      <vt:lpstr>EECE.4810/EECE.5730 Operating Systems</vt:lpstr>
      <vt:lpstr>Lecture outline</vt:lpstr>
      <vt:lpstr>Final exam notes</vt:lpstr>
      <vt:lpstr>Review: Storage Devices</vt:lpstr>
      <vt:lpstr>Review: File System Abstraction</vt:lpstr>
      <vt:lpstr>Review: File Operations</vt:lpstr>
      <vt:lpstr>Review: Working with open files</vt:lpstr>
      <vt:lpstr>Review: Directory structure</vt:lpstr>
      <vt:lpstr>Review: Tree-Structured Directories</vt:lpstr>
      <vt:lpstr>Review: Access Lists and Groups</vt:lpstr>
      <vt:lpstr>Review: file system layers</vt:lpstr>
      <vt:lpstr>Review: file control blocks</vt:lpstr>
      <vt:lpstr>Review: Allocation Methods</vt:lpstr>
      <vt:lpstr>PowerPoint Presentation</vt:lpstr>
      <vt:lpstr>Review: Free-space management</vt:lpstr>
      <vt:lpstr>Review: Reliability</vt:lpstr>
      <vt:lpstr>Review: Ordered &amp; reliable messages</vt:lpstr>
      <vt:lpstr>Review: Remote procedure call</vt:lpstr>
      <vt:lpstr>Review: Distributed File Systems</vt:lpstr>
      <vt:lpstr>Review: Protection</vt:lpstr>
      <vt:lpstr>Review: Access Matrix</vt:lpstr>
      <vt:lpstr>Review: Access list implementations</vt:lpstr>
      <vt:lpstr>Review: Security</vt:lpstr>
      <vt:lpstr>Review: Cryptography</vt:lpstr>
      <vt:lpstr>Review: Authentication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4893</cp:revision>
  <cp:lastPrinted>2017-04-19T12:55:17Z</cp:lastPrinted>
  <dcterms:created xsi:type="dcterms:W3CDTF">2006-04-03T05:03:01Z</dcterms:created>
  <dcterms:modified xsi:type="dcterms:W3CDTF">2017-04-26T15:47:59Z</dcterms:modified>
</cp:coreProperties>
</file>