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2" r:id="rId12"/>
    <p:sldId id="403" r:id="rId13"/>
    <p:sldId id="401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7" r:id="rId25"/>
    <p:sldId id="415" r:id="rId26"/>
    <p:sldId id="416" r:id="rId27"/>
    <p:sldId id="385" r:id="rId28"/>
    <p:sldId id="418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FC925C-1995-B14D-B171-FA2CC2644B30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FF7C-AAE0-9B44-9CA0-1FD497097558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3D7A5-9D8F-D341-B13C-BE92836BC4C7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190E6-7A38-064E-B638-28609735DB5A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AD8E1-38FA-A047-A6DE-35085E49C949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AC4CA-7674-C244-BBEA-FEFCF1DF616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584A6-FB20-8341-B7B4-8D07696779D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38270-25B5-C643-8F27-0880EDCEB709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0787E-24D1-7C48-8604-F85B435CC06A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D6965-3347-F14D-B718-807FB4991489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49436-0900-2E46-84EB-E11133570D2B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58F57-9F7B-9D48-910F-4E13C8BE81E0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2C445-0B59-8E4F-85A1-EF9B33970E20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CE55E1-E717-4A45-B1D8-B02E6E7AA1A0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Processes and process management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Text section: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Data section: </a:t>
            </a:r>
            <a:r>
              <a:rPr lang="en-US" dirty="0" smtClean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dyn</a:t>
            </a:r>
            <a:r>
              <a:rPr lang="en-US" dirty="0" smtClean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From C </a:t>
            </a:r>
            <a:r>
              <a:rPr lang="en-US" dirty="0" err="1" smtClean="0">
                <a:solidFill>
                  <a:srgbClr val="000000"/>
                </a:solidFill>
              </a:rPr>
              <a:t>malloc</a:t>
            </a:r>
            <a:r>
              <a:rPr lang="en-US" dirty="0" smtClean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As a process executes, it changes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state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new</a:t>
            </a:r>
            <a:r>
              <a:rPr lang="en-US">
                <a:latin typeface="Helvetica" charset="0"/>
                <a:ea typeface="MS PGothic" charset="0"/>
              </a:rPr>
              <a:t>:  The process is being created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running</a:t>
            </a:r>
            <a:r>
              <a:rPr lang="en-US">
                <a:latin typeface="Helvetica" charset="0"/>
                <a:ea typeface="MS PGothic" charset="0"/>
              </a:rPr>
              <a:t>:  Instructions are being executed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waiting</a:t>
            </a:r>
            <a:r>
              <a:rPr lang="en-US">
                <a:latin typeface="Helvetica" charset="0"/>
                <a:ea typeface="MS PGothic" charset="0"/>
              </a:rPr>
              <a:t>:  The process is waiting for some event to occur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ready</a:t>
            </a:r>
            <a:r>
              <a:rPr lang="en-US">
                <a:latin typeface="Helvetica" charset="0"/>
                <a:ea typeface="MS PGothic" charset="0"/>
              </a:rPr>
              <a:t>:  The process is waiting to be assigned to a processor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terminated</a:t>
            </a:r>
            <a:r>
              <a:rPr lang="en-US">
                <a:latin typeface="Helvetica" charset="0"/>
                <a:ea typeface="MS PGothic" charset="0"/>
              </a:rPr>
              <a:t>:  The process has finished execution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6521-0117-8B41-AF65-89B50B857040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188-79F2-5F41-B81B-0A711580CE77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Information associated with each process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(also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task control block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state – running, waiting,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Program counter – location of instruction to next execute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registers – contents of all process-centric registers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scheduling information- priorities, scheduling queue pointers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Memory-management information – memory allocated to the process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Accounting information – CPU used, clock time elapsed since start, time limits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I/O status information – I/O devices allocated to process, list of open files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6E6-BC7E-124C-92A1-75931FF54B44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E7CD-FDF2-AB45-A790-869F4407F5F5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Represented by the C structure </a:t>
            </a:r>
            <a:r>
              <a:rPr lang="en-US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endParaRPr lang="en-US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t_pid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; 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		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process identifier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long state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;		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state of the process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unsigned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time_slice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	/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* scheduling information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*parent; /*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parent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list_head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children</a:t>
            </a:r>
            <a:r>
              <a:rPr lang="en-US" altLang="ja-JP" sz="1600" dirty="0" smtClean="0">
                <a:latin typeface="Courier New" charset="0"/>
                <a:ea typeface="MS PGothic" charset="0"/>
                <a:cs typeface="Courier New" charset="0"/>
              </a:rPr>
              <a:t>;	/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children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files_struct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*files; /* list of open files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mm_struct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*mm; </a:t>
            </a:r>
            <a:r>
              <a:rPr lang="en-US" altLang="ja-JP" sz="1600" dirty="0" smtClean="0">
                <a:latin typeface="Courier New" charset="0"/>
                <a:ea typeface="MS PGothic" charset="0"/>
                <a:cs typeface="Courier New" charset="0"/>
              </a:rPr>
              <a:t>	/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* address space of this process */</a:t>
            </a:r>
            <a:endParaRPr lang="en-US" sz="1600" dirty="0">
              <a:latin typeface="Courier New" charset="0"/>
              <a:ea typeface="MS PGothic" charset="0"/>
              <a:cs typeface="Courier New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09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Process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scheduler </a:t>
            </a:r>
            <a:r>
              <a:rPr lang="en-US" dirty="0">
                <a:latin typeface="Helvetica" charset="0"/>
                <a:ea typeface="MS PGothic" charset="0"/>
              </a:rPr>
              <a:t>selects among available processes for next execution on CPU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scheduling queues </a:t>
            </a:r>
            <a:r>
              <a:rPr lang="en-US" dirty="0">
                <a:latin typeface="Helvetica" charset="0"/>
                <a:ea typeface="MS PGothic" charset="0"/>
              </a:rPr>
              <a:t>of processes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Job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in the system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Ready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residing in main memory, ready and waiting to execute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Device queues </a:t>
            </a:r>
            <a:r>
              <a:rPr lang="en-US" dirty="0">
                <a:latin typeface="Helvetica" charset="0"/>
                <a:ea typeface="MS PGothic" charset="0"/>
              </a:rPr>
              <a:t>– set of processes waiting for an I/O device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266415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Ready Queue 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&amp; I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Representation of Process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kumimoji="1" lang="en-US" b="1" dirty="0" err="1">
                <a:solidFill>
                  <a:srgbClr val="3366FF"/>
                </a:solidFill>
                <a:latin typeface="Helvetica" charset="0"/>
              </a:rPr>
              <a:t>Queueing</a:t>
            </a: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 diagram </a:t>
            </a:r>
            <a:r>
              <a:rPr kumimoji="1" lang="en-US" dirty="0">
                <a:latin typeface="Helvetica" charset="0"/>
              </a:rPr>
              <a:t>represents queues, resources, </a:t>
            </a:r>
            <a:r>
              <a:rPr kumimoji="1" lang="en-US" dirty="0" smtClean="0">
                <a:latin typeface="Helvetica" charset="0"/>
              </a:rPr>
              <a:t>flows</a:t>
            </a:r>
          </a:p>
          <a:p>
            <a:r>
              <a:rPr kumimoji="1" lang="en-US" dirty="0" smtClean="0">
                <a:latin typeface="Helvetica" charset="0"/>
              </a:rPr>
              <a:t>Shows how/why processes transition between queues</a:t>
            </a:r>
            <a:endParaRPr kumimoji="1" lang="en-US" dirty="0">
              <a:latin typeface="Helvetica" charset="0"/>
            </a:endParaRPr>
          </a:p>
          <a:p>
            <a:endParaRPr lang="en-US" dirty="0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133600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3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When CPU switches to another process, the system must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 the state </a:t>
            </a:r>
            <a:r>
              <a:rPr lang="en-US" dirty="0">
                <a:latin typeface="Helvetica" charset="0"/>
                <a:ea typeface="MS PGothic" charset="0"/>
              </a:rPr>
              <a:t>of the old process and load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saved state </a:t>
            </a:r>
            <a:r>
              <a:rPr lang="en-US" dirty="0">
                <a:latin typeface="Helvetica" charset="0"/>
                <a:ea typeface="MS PGothic" charset="0"/>
              </a:rPr>
              <a:t>for the new process via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switch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</a:t>
            </a:r>
            <a:r>
              <a:rPr lang="en-US" dirty="0">
                <a:latin typeface="Helvetica" charset="0"/>
                <a:ea typeface="MS PGothic" charset="0"/>
              </a:rPr>
              <a:t>of a process represented in the PCB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Context-switch time is overhead; the system does no useful work while switching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more complex the OS and the PCB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 the </a:t>
            </a:r>
            <a:r>
              <a:rPr lang="en-US" dirty="0">
                <a:latin typeface="Helvetica" charset="0"/>
                <a:ea typeface="MS PGothic" charset="0"/>
              </a:rPr>
              <a:t>longer the context switch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Time dependent on hardware support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hardware provides multiple sets of registers per CPU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</a:t>
            </a:r>
            <a:r>
              <a:rPr lang="en-US" dirty="0">
                <a:latin typeface="Helvetica" charset="0"/>
                <a:ea typeface="MS PGothic" charset="0"/>
              </a:rPr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17207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Sign up for the course discussion group on Piazza!</a:t>
            </a:r>
          </a:p>
          <a:p>
            <a:pPr lvl="1"/>
            <a:r>
              <a:rPr lang="en-US" dirty="0" smtClean="0"/>
              <a:t>Correct info for TA: Peter Mack</a:t>
            </a:r>
          </a:p>
          <a:p>
            <a:pPr lvl="2"/>
            <a:r>
              <a:rPr lang="en-US" dirty="0" smtClean="0"/>
              <a:t>E-mail: Peter_Mack1@student.uml.edu</a:t>
            </a:r>
          </a:p>
          <a:p>
            <a:pPr lvl="2"/>
            <a:r>
              <a:rPr lang="en-US" dirty="0" smtClean="0"/>
              <a:t>Office hours: MW 12-1:50, T 1:20-2:30, </a:t>
            </a:r>
            <a:r>
              <a:rPr lang="en-US" dirty="0" err="1" smtClean="0"/>
              <a:t>Th</a:t>
            </a:r>
            <a:r>
              <a:rPr lang="en-US" smtClean="0"/>
              <a:t> 2:50-4</a:t>
            </a:r>
            <a:endParaRPr lang="en-US" dirty="0" smtClean="0"/>
          </a:p>
          <a:p>
            <a:pPr lvl="1"/>
            <a:r>
              <a:rPr lang="en-US" dirty="0"/>
              <a:t>HW 1 to be posted by Wednesday; due TBD</a:t>
            </a:r>
          </a:p>
          <a:p>
            <a:endParaRPr lang="en-US" dirty="0" smtClean="0"/>
          </a:p>
          <a:p>
            <a:r>
              <a:rPr lang="en-US" dirty="0" smtClean="0"/>
              <a:t>Today’s lecture: processes</a:t>
            </a:r>
          </a:p>
          <a:p>
            <a:pPr lvl="1"/>
            <a:r>
              <a:rPr lang="en-US" dirty="0" smtClean="0"/>
              <a:t>Process overview</a:t>
            </a:r>
          </a:p>
          <a:p>
            <a:pPr lvl="1"/>
            <a:r>
              <a:rPr lang="en-US" dirty="0" smtClean="0"/>
              <a:t>Characteristics of process</a:t>
            </a:r>
          </a:p>
          <a:p>
            <a:pPr lvl="1"/>
            <a:r>
              <a:rPr lang="en-US" dirty="0" smtClean="0"/>
              <a:t>Process control blocks and scheduling</a:t>
            </a:r>
          </a:p>
          <a:p>
            <a:pPr lvl="1"/>
            <a:r>
              <a:rPr lang="en-US" dirty="0" smtClean="0"/>
              <a:t>Operating on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D8B244-C772-D748-86C6-0DBA9D7711B7}" type="datetime1">
              <a:rPr lang="en-US" smtClean="0">
                <a:latin typeface="Garamond"/>
                <a:cs typeface="Garamond"/>
              </a:rPr>
              <a:t>2/9/17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 create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children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processes, which, in turn create other processes, forming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tree</a:t>
            </a:r>
            <a:r>
              <a:rPr lang="en-US" dirty="0">
                <a:latin typeface="Helvetica" charset="0"/>
                <a:ea typeface="MS PGothic" charset="0"/>
              </a:rPr>
              <a:t> of processes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Generally, process identified and managed via a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identifier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Resource sharing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share all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Children share subset of </a:t>
            </a:r>
            <a:r>
              <a:rPr lang="en-US" dirty="0" smtClean="0">
                <a:latin typeface="Helvetica" charset="0"/>
                <a:ea typeface="MS PGothic" charset="0"/>
              </a:rPr>
              <a:t>parent’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s </a:t>
            </a:r>
            <a:r>
              <a:rPr lang="en-US" altLang="ja-JP" dirty="0">
                <a:latin typeface="Helvetica" charset="0"/>
                <a:ea typeface="MS PGothic" charset="0"/>
              </a:rPr>
              <a:t>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 share no resources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Execution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execute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waits until children terminate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Process tree in Linux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6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duplicate of parent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a program loaded into it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</a:t>
            </a:r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 Program Forking 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37338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return value</a:t>
            </a:r>
          </a:p>
          <a:p>
            <a:pPr lvl="1"/>
            <a:r>
              <a:rPr lang="en-US" dirty="0" smtClean="0"/>
              <a:t>&lt;0 if error</a:t>
            </a:r>
          </a:p>
          <a:p>
            <a:pPr lvl="1"/>
            <a:r>
              <a:rPr lang="en-US" dirty="0" smtClean="0"/>
              <a:t>0 if child process</a:t>
            </a:r>
          </a:p>
          <a:p>
            <a:pPr lvl="2"/>
            <a:r>
              <a:rPr lang="en-US" dirty="0" smtClean="0"/>
              <a:t>Remember, child initially copy of parent</a:t>
            </a:r>
          </a:p>
          <a:p>
            <a:pPr lvl="1"/>
            <a:r>
              <a:rPr lang="en-US" dirty="0" smtClean="0"/>
              <a:t>&gt;0 if parent</a:t>
            </a:r>
          </a:p>
          <a:p>
            <a:r>
              <a:rPr lang="en-US" dirty="0" smtClean="0"/>
              <a:t>Child starts new executable using </a:t>
            </a:r>
            <a:r>
              <a:rPr lang="en-US" dirty="0" smtClean="0">
                <a:latin typeface="Courier New"/>
                <a:cs typeface="Courier New"/>
              </a:rPr>
              <a:t>exec()</a:t>
            </a:r>
            <a:r>
              <a:rPr lang="en-US" dirty="0" smtClean="0"/>
              <a:t> or variation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first argument is file to run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thers are arguments to that executable</a:t>
            </a:r>
          </a:p>
          <a:p>
            <a:pPr lvl="1"/>
            <a:r>
              <a:rPr lang="en-US" dirty="0" smtClean="0"/>
              <a:t>Last </a:t>
            </a:r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must be NULL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75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 Program Forking 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Parent uses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/>
              <a:t> system call to wait for child to finish</a:t>
            </a:r>
          </a:p>
          <a:p>
            <a:pPr lvl="1"/>
            <a:r>
              <a:rPr lang="en-US" dirty="0" smtClean="0"/>
              <a:t>If expecting child to return status of completion, argument to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address of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latin typeface="Courier New"/>
                <a:cs typeface="Courier New"/>
              </a:rPr>
              <a:t>wait(&amp;status);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01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executes last statement and then asks the operating system to delete it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terminate the execution of children processes 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  Some reasons for doing so: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parent is exiting and the operating </a:t>
            </a:r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a </a:t>
            </a:r>
            <a:r>
              <a:rPr lang="en-US" dirty="0">
                <a:latin typeface="Helvetica" charset="0"/>
                <a:ea typeface="MS PGothic" charset="0"/>
              </a:rPr>
              <a:t>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24094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cascading termination.  </a:t>
            </a:r>
            <a:r>
              <a:rPr lang="en-US" dirty="0">
                <a:latin typeface="Helvetica" charset="0"/>
                <a:ea typeface="MS PGothic" charset="0"/>
              </a:rPr>
              <a:t>All children, grandchildren, etc.  are  terminated.</a:t>
            </a:r>
            <a:endParaRPr lang="en-US" b="1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termination is initiated by the operating system.</a:t>
            </a:r>
            <a:endParaRPr lang="en-US" b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The parent process may wait for termination of a child process by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system call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. </a:t>
            </a:r>
            <a:r>
              <a:rPr lang="en-US" dirty="0">
                <a:latin typeface="Helvetica" charset="0"/>
                <a:ea typeface="MS PGothic" charset="0"/>
              </a:rPr>
              <a:t>The call returns status information and the </a:t>
            </a:r>
            <a:r>
              <a:rPr lang="en-US" dirty="0" err="1"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 of the terminated process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no parent waiting (did not invoke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) </a:t>
            </a:r>
            <a:r>
              <a:rPr lang="en-US" dirty="0">
                <a:latin typeface="Helvetica" charset="0"/>
                <a:ea typeface="MS PGothic" charset="0"/>
              </a:rPr>
              <a:t>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invoking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wait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245489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HW 1 to be posted by Wednesday; </a:t>
            </a:r>
            <a:r>
              <a:rPr lang="en-US" smtClean="0"/>
              <a:t>due TBD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B92362D-DAB9-6344-8E4D-AD39D4EF7F93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Makes system easier to use for programs through abstractions</a:t>
            </a:r>
          </a:p>
          <a:p>
            <a:r>
              <a:rPr lang="en-US" dirty="0" smtClean="0"/>
              <a:t>Manages allocation of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B18-4AF5-9B40-B85A-60D2E2DDA72A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abstractions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D8D-750C-BD43-B0F8-17FFBDEAE1F5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600200"/>
            <a:ext cx="5295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concurrency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source of OS complexity: managing concurrent use of resources</a:t>
            </a:r>
          </a:p>
          <a:p>
            <a:pPr lvl="1"/>
            <a:r>
              <a:rPr lang="en-US" dirty="0" smtClean="0"/>
              <a:t>Execution cycles</a:t>
            </a:r>
          </a:p>
          <a:p>
            <a:pPr lvl="1"/>
            <a:r>
              <a:rPr lang="en-US" dirty="0" smtClean="0"/>
              <a:t>Main memory &amp; disk</a:t>
            </a:r>
          </a:p>
          <a:p>
            <a:pPr lvl="1"/>
            <a:r>
              <a:rPr lang="en-US" dirty="0" smtClean="0"/>
              <a:t>I/O devices</a:t>
            </a:r>
          </a:p>
          <a:p>
            <a:r>
              <a:rPr lang="en-US" dirty="0" smtClean="0"/>
              <a:t>Main techniques for managing complexity</a:t>
            </a:r>
          </a:p>
          <a:p>
            <a:pPr lvl="1"/>
            <a:r>
              <a:rPr lang="en-US" dirty="0" smtClean="0"/>
              <a:t>Divide &amp; conquer</a:t>
            </a:r>
          </a:p>
          <a:p>
            <a:pPr lvl="1"/>
            <a:r>
              <a:rPr lang="en-US" dirty="0" smtClean="0"/>
              <a:t>Modularity and abstraction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12E-E155-E84E-8FE0-1E2572F7E6D3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Process: main abstraction for using CPU as resource</a:t>
            </a:r>
          </a:p>
          <a:p>
            <a:pPr lvl="1"/>
            <a:r>
              <a:rPr lang="en-US" dirty="0" smtClean="0"/>
              <a:t>Processes make it simpler to run multiple things simultaneously</a:t>
            </a:r>
          </a:p>
          <a:p>
            <a:pPr lvl="1"/>
            <a:r>
              <a:rPr lang="en-US" dirty="0" smtClean="0"/>
              <a:t>Sometimes called job or task</a:t>
            </a:r>
          </a:p>
          <a:p>
            <a:r>
              <a:rPr lang="en-US" dirty="0" smtClean="0"/>
              <a:t>Process vs. program</a:t>
            </a:r>
          </a:p>
          <a:p>
            <a:pPr lvl="1"/>
            <a:r>
              <a:rPr lang="en-US" dirty="0" smtClean="0"/>
              <a:t>Program is passive: i.e., executable file</a:t>
            </a:r>
          </a:p>
          <a:p>
            <a:pPr lvl="1"/>
            <a:r>
              <a:rPr lang="en-US" dirty="0" smtClean="0"/>
              <a:t>Process is active: program in execution</a:t>
            </a:r>
          </a:p>
          <a:p>
            <a:pPr lvl="2"/>
            <a:r>
              <a:rPr lang="en-US" dirty="0" smtClean="0"/>
              <a:t>One program may lead to multiple processes</a:t>
            </a:r>
          </a:p>
          <a:p>
            <a:pPr lvl="2"/>
            <a:r>
              <a:rPr lang="en-US" dirty="0" smtClean="0"/>
              <a:t>i.e., multiple users running same program, one user running multiple copies of web browser</a:t>
            </a:r>
          </a:p>
          <a:p>
            <a:pPr lvl="2"/>
            <a:r>
              <a:rPr lang="en-US" dirty="0" smtClean="0"/>
              <a:t>One process can create multiple child processes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797-D9EB-7B43-B9FB-3B02F5B4691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is responsible for</a:t>
            </a:r>
          </a:p>
          <a:p>
            <a:pPr lvl="1"/>
            <a:r>
              <a:rPr lang="en-US" dirty="0" smtClean="0"/>
              <a:t>Creation/deletion of processes</a:t>
            </a:r>
          </a:p>
          <a:p>
            <a:pPr lvl="1"/>
            <a:r>
              <a:rPr lang="en-US" dirty="0" smtClean="0"/>
              <a:t>Scheduling processes</a:t>
            </a:r>
          </a:p>
          <a:p>
            <a:pPr lvl="2"/>
            <a:r>
              <a:rPr lang="en-US" dirty="0" smtClean="0"/>
              <a:t>Maintaining state</a:t>
            </a:r>
          </a:p>
          <a:p>
            <a:pPr lvl="2"/>
            <a:r>
              <a:rPr lang="en-US" dirty="0" smtClean="0"/>
              <a:t>Mapping processes to requested resources</a:t>
            </a:r>
          </a:p>
          <a:p>
            <a:pPr lvl="1"/>
            <a:r>
              <a:rPr lang="en-US" dirty="0" smtClean="0"/>
              <a:t>Interaction between processes</a:t>
            </a:r>
          </a:p>
          <a:p>
            <a:pPr lvl="2"/>
            <a:r>
              <a:rPr lang="en-US" dirty="0" smtClean="0"/>
              <a:t>Processes may be independent, but if they aren’t …</a:t>
            </a:r>
          </a:p>
          <a:p>
            <a:pPr lvl="2"/>
            <a:r>
              <a:rPr lang="en-US" dirty="0" smtClean="0"/>
              <a:t>Synchronization: access to shared data</a:t>
            </a:r>
          </a:p>
          <a:p>
            <a:pPr lvl="2"/>
            <a:r>
              <a:rPr lang="en-US" dirty="0" smtClean="0"/>
              <a:t>Communication: exchange of data/information</a:t>
            </a:r>
          </a:p>
          <a:p>
            <a:pPr lvl="2"/>
            <a:r>
              <a:rPr lang="en-US" dirty="0" smtClean="0"/>
              <a:t>Deadlock handling: multiple processes get stuck waiting for shared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23D6-910D-A048-B1DD-753870F0A2DC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= 1+ running pieces of code (threads) + everything code can read/write</a:t>
            </a:r>
          </a:p>
          <a:p>
            <a:r>
              <a:rPr lang="en-US" dirty="0" smtClean="0"/>
              <a:t>What information must OS track to manage process?</a:t>
            </a:r>
          </a:p>
          <a:p>
            <a:pPr lvl="1"/>
            <a:r>
              <a:rPr lang="en-US" dirty="0" smtClean="0"/>
              <a:t>What do we need to know about code?</a:t>
            </a:r>
          </a:p>
          <a:p>
            <a:pPr lvl="1"/>
            <a:r>
              <a:rPr lang="en-US" dirty="0" smtClean="0"/>
              <a:t>What specifically can process read/write?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65E-85D3-C849-8CDC-19FD302CE74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ID: “name” of process</a:t>
            </a:r>
          </a:p>
          <a:p>
            <a:pPr lvl="1"/>
            <a:r>
              <a:rPr lang="en-US" dirty="0" smtClean="0"/>
              <a:t>Number uniquely identifying process</a:t>
            </a:r>
          </a:p>
          <a:p>
            <a:r>
              <a:rPr lang="en-US" dirty="0" smtClean="0"/>
              <a:t>Program counter (PC): </a:t>
            </a:r>
            <a:r>
              <a:rPr lang="en-US" dirty="0" err="1" smtClean="0"/>
              <a:t>addr</a:t>
            </a:r>
            <a:r>
              <a:rPr lang="en-US" dirty="0" smtClean="0"/>
              <a:t>. of next inst.</a:t>
            </a:r>
          </a:p>
          <a:p>
            <a:pPr lvl="1"/>
            <a:r>
              <a:rPr lang="en-US" dirty="0" smtClean="0"/>
              <a:t>For now, assume just 1 thread</a:t>
            </a:r>
          </a:p>
          <a:p>
            <a:pPr lvl="1"/>
            <a:r>
              <a:rPr lang="en-US" dirty="0" smtClean="0"/>
              <a:t>Multiple threads </a:t>
            </a:r>
            <a:r>
              <a:rPr lang="en-US" dirty="0" smtClean="0">
                <a:sym typeface="Wingdings"/>
              </a:rPr>
              <a:t> multiple PCs</a:t>
            </a:r>
            <a:endParaRPr lang="en-US" dirty="0" smtClean="0"/>
          </a:p>
          <a:p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Used for fast access to (intermediate) data</a:t>
            </a:r>
          </a:p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All memory process uses as it runs</a:t>
            </a:r>
          </a:p>
          <a:p>
            <a:pPr lvl="1"/>
            <a:r>
              <a:rPr lang="en-US" dirty="0" smtClean="0"/>
              <a:t>What information is stored in memory?</a:t>
            </a:r>
          </a:p>
          <a:p>
            <a:pPr lvl="1"/>
            <a:r>
              <a:rPr lang="en-US" dirty="0" smtClean="0"/>
              <a:t>How is memory organized?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000-B822-A441-8128-7BFEAA0A86E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221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7564</TotalTime>
  <Words>1441</Words>
  <Application>Microsoft Macintosh PowerPoint</Application>
  <PresentationFormat>On-screen Show (4:3)</PresentationFormat>
  <Paragraphs>232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Edge</vt:lpstr>
      <vt:lpstr>EECE.4810/EECE.5730 Operating Systems</vt:lpstr>
      <vt:lpstr>Lecture outline</vt:lpstr>
      <vt:lpstr>What does an OS do?</vt:lpstr>
      <vt:lpstr>Operating system abstractions</vt:lpstr>
      <vt:lpstr>Managing concurrency</vt:lpstr>
      <vt:lpstr>Processes</vt:lpstr>
      <vt:lpstr>Process management</vt:lpstr>
      <vt:lpstr>Components of a process</vt:lpstr>
      <vt:lpstr>Components of a process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Process Representation in Linux</vt:lpstr>
      <vt:lpstr>Process Scheduling</vt:lpstr>
      <vt:lpstr>Ready Queue &amp; I/O Device Queues</vt:lpstr>
      <vt:lpstr>Representation of Process Scheduling</vt:lpstr>
      <vt:lpstr>Context Switch</vt:lpstr>
      <vt:lpstr>Process Creation</vt:lpstr>
      <vt:lpstr>Process tree in Linux</vt:lpstr>
      <vt:lpstr>Process Creation (Cont.)</vt:lpstr>
      <vt:lpstr>C Program Forking Separate Process</vt:lpstr>
      <vt:lpstr>C Program Forking Separate Process</vt:lpstr>
      <vt:lpstr>Process Termination</vt:lpstr>
      <vt:lpstr>Process Termination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2053</cp:revision>
  <dcterms:created xsi:type="dcterms:W3CDTF">2006-04-03T05:03:01Z</dcterms:created>
  <dcterms:modified xsi:type="dcterms:W3CDTF">2017-02-09T21:54:33Z</dcterms:modified>
</cp:coreProperties>
</file>