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95" r:id="rId4"/>
    <p:sldId id="403" r:id="rId5"/>
    <p:sldId id="401" r:id="rId6"/>
    <p:sldId id="409" r:id="rId7"/>
    <p:sldId id="411" r:id="rId8"/>
    <p:sldId id="413" r:id="rId9"/>
    <p:sldId id="414" r:id="rId10"/>
    <p:sldId id="417" r:id="rId11"/>
    <p:sldId id="415" r:id="rId12"/>
    <p:sldId id="416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385" r:id="rId30"/>
    <p:sldId id="434" r:id="rId3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080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15E3EA-87AB-994C-B826-AA521D1FBB52}" type="datetime1">
              <a:rPr lang="en-US" smtClean="0"/>
              <a:t>2/9/17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0F7B4-C358-3C40-881F-1162680FED7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E70C1A-EA0E-C146-8A8A-15905BA215A6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FE9F3-3A14-B94A-B720-6E1D90D2E327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F63B7-F0B3-F84B-8FF3-2B66424C89B4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683D8-0E8C-FC49-89A7-A16C6187B082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D2B3E-2E2E-DC4B-BD1A-3372F608AE9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4E4E-F4EC-8C41-987B-717C1788DECF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2B8DC-D854-6045-8000-884A4A0F5A99}" type="datetime1">
              <a:rPr lang="en-US" smtClean="0"/>
              <a:t>2/9/17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4A1D5-8A1A-1C43-8738-4D5BF0CD4FB5}" type="datetime1">
              <a:rPr lang="en-US" smtClean="0"/>
              <a:t>2/9/17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0C109-5318-7945-8A1A-74AE446D88C2}" type="datetime1">
              <a:rPr lang="en-US" smtClean="0"/>
              <a:t>2/9/17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2FC18-7F2E-BA41-8D26-B343560410C2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38146-6D2F-674B-AD92-B14F26090539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C417845-83D8-7544-9737-33E3028B7353}" type="datetime1">
              <a:rPr lang="en-US" smtClean="0"/>
              <a:t>2/9/17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Inter-process communication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Forking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Separate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038600" cy="4987925"/>
          </a:xfrm>
        </p:spPr>
        <p:txBody>
          <a:bodyPr>
            <a:normAutofit/>
          </a:bodyPr>
          <a:lstStyle/>
          <a:p>
            <a:r>
              <a:rPr lang="en-US" dirty="0" smtClean="0"/>
              <a:t>Parent uses </a:t>
            </a:r>
            <a:r>
              <a:rPr lang="en-US" dirty="0" smtClean="0">
                <a:latin typeface="Courier New"/>
                <a:cs typeface="Courier New"/>
              </a:rPr>
              <a:t>wait()</a:t>
            </a:r>
            <a:r>
              <a:rPr lang="en-US" dirty="0" smtClean="0"/>
              <a:t> system call to wait for child to finish</a:t>
            </a:r>
          </a:p>
          <a:p>
            <a:pPr lvl="1"/>
            <a:r>
              <a:rPr lang="en-US" dirty="0" smtClean="0"/>
              <a:t>If expecting child to return status of completion, argument to </a:t>
            </a:r>
            <a:r>
              <a:rPr lang="en-US" dirty="0" smtClean="0">
                <a:latin typeface="Courier New"/>
                <a:cs typeface="Courier New"/>
              </a:rPr>
              <a:t>wait()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is address of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latin typeface="Courier New"/>
                <a:cs typeface="Courier New"/>
              </a:rPr>
              <a:t>wait(&amp;status);</a:t>
            </a:r>
          </a:p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r="2523"/>
          <a:stretch/>
        </p:blipFill>
        <p:spPr bwMode="auto">
          <a:xfrm>
            <a:off x="4114399" y="990600"/>
            <a:ext cx="5029601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5549-05DE-9945-B0D9-3981AE5C5FDF}" type="datetime1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 executes last statement and then asks the operating system to delete it using the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call.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resources are </a:t>
            </a:r>
            <a:r>
              <a:rPr lang="en-US" altLang="ja-JP" dirty="0" err="1">
                <a:latin typeface="Helvetica" charset="0"/>
                <a:ea typeface="MS PGothic" charset="0"/>
              </a:rPr>
              <a:t>deallocated</a:t>
            </a:r>
            <a:r>
              <a:rPr lang="en-US" altLang="ja-JP" dirty="0">
                <a:latin typeface="Helvetica" charset="0"/>
                <a:ea typeface="MS PGothic" charset="0"/>
              </a:rPr>
              <a:t> by operating system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terminate the execution of children processes  using the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abort()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call.  Some reasons for doing so: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exceeded allocated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Task assigned to child is no longer required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parent is exiting and the operating </a:t>
            </a:r>
            <a:r>
              <a:rPr lang="en-US" dirty="0" smtClean="0">
                <a:latin typeface="Helvetica" charset="0"/>
                <a:ea typeface="MS PGothic" charset="0"/>
              </a:rPr>
              <a:t>system </a:t>
            </a:r>
            <a:r>
              <a:rPr lang="en-US" dirty="0">
                <a:latin typeface="Helvetica" charset="0"/>
                <a:ea typeface="MS PGothic" charset="0"/>
              </a:rPr>
              <a:t>does not </a:t>
            </a:r>
            <a:r>
              <a:rPr lang="en-US" dirty="0" smtClean="0">
                <a:latin typeface="Helvetica" charset="0"/>
                <a:ea typeface="MS PGothic" charset="0"/>
              </a:rPr>
              <a:t>allow a </a:t>
            </a:r>
            <a:r>
              <a:rPr lang="en-US" dirty="0">
                <a:latin typeface="Helvetica" charset="0"/>
                <a:ea typeface="MS PGothic" charset="0"/>
              </a:rPr>
              <a:t>child to continue if its parent terminates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99F8-8C9D-2D4B-A588-48E25A3ADA54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cascading termination.  </a:t>
            </a:r>
            <a:r>
              <a:rPr lang="en-US" dirty="0">
                <a:latin typeface="Helvetica" charset="0"/>
                <a:ea typeface="MS PGothic" charset="0"/>
              </a:rPr>
              <a:t>All children, grandchildren, etc.  are  terminated.</a:t>
            </a:r>
            <a:endParaRPr lang="en-US" b="1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termination is initiated by the operating system.</a:t>
            </a:r>
            <a:endParaRPr lang="en-US" b="1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The parent process may wait for termination of a child process by using the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system call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. </a:t>
            </a:r>
            <a:r>
              <a:rPr lang="en-US" dirty="0">
                <a:latin typeface="Helvetica" charset="0"/>
                <a:ea typeface="MS PGothic" charset="0"/>
              </a:rPr>
              <a:t>The call returns status information and the </a:t>
            </a:r>
            <a:r>
              <a:rPr lang="en-US" dirty="0" err="1">
                <a:latin typeface="Helvetica" charset="0"/>
                <a:ea typeface="MS PGothic" charset="0"/>
              </a:rPr>
              <a:t>pid</a:t>
            </a:r>
            <a:r>
              <a:rPr lang="en-US" dirty="0">
                <a:latin typeface="Helvetica" charset="0"/>
                <a:ea typeface="MS PGothic" charset="0"/>
              </a:rPr>
              <a:t> of the terminated process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no parent waiting (did not invoke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) </a:t>
            </a:r>
            <a:r>
              <a:rPr lang="en-US" dirty="0">
                <a:latin typeface="Helvetica" charset="0"/>
                <a:ea typeface="MS PGothic" charset="0"/>
              </a:rPr>
              <a:t>process 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parent terminated without invoking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wait</a:t>
            </a:r>
            <a:r>
              <a:rPr lang="en-US" dirty="0">
                <a:latin typeface="Helvetica" charset="0"/>
                <a:ea typeface="MS PGothic" charset="0"/>
              </a:rPr>
              <a:t> , process is an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56FE-3667-A445-9818-1A5386FAA713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9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Multiprocess</a:t>
            </a:r>
            <a:r>
              <a:rPr lang="en-US" dirty="0" smtClean="0"/>
              <a:t> Architecture – Chrome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Many web browsers single process</a:t>
            </a:r>
          </a:p>
          <a:p>
            <a:pPr lvl="1"/>
            <a:r>
              <a:rPr lang="en-US" dirty="0" smtClean="0"/>
              <a:t>If one web site causes trouble, entire browser can hang or crash</a:t>
            </a:r>
          </a:p>
          <a:p>
            <a:r>
              <a:rPr lang="en-US" dirty="0" smtClean="0"/>
              <a:t>Google Chrome Browser is </a:t>
            </a:r>
            <a:r>
              <a:rPr lang="en-US" dirty="0" err="1" smtClean="0"/>
              <a:t>multiprocess</a:t>
            </a:r>
            <a:r>
              <a:rPr lang="en-US" dirty="0" smtClean="0"/>
              <a:t> with 3 different types of processes: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Browser</a:t>
            </a:r>
            <a:r>
              <a:rPr lang="en-US" dirty="0" smtClean="0"/>
              <a:t> process manages UI, disk and network I/O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Renderer</a:t>
            </a:r>
            <a:r>
              <a:rPr lang="en-US" dirty="0" smtClean="0"/>
              <a:t> process renders web pages, deals with HTML, </a:t>
            </a:r>
            <a:r>
              <a:rPr lang="en-US" dirty="0" err="1" smtClean="0"/>
              <a:t>Javascript</a:t>
            </a:r>
            <a:r>
              <a:rPr lang="en-US" dirty="0" smtClean="0"/>
              <a:t>. </a:t>
            </a:r>
            <a:r>
              <a:rPr lang="en-US" dirty="0"/>
              <a:t>N</a:t>
            </a:r>
            <a:r>
              <a:rPr lang="en-US" dirty="0" smtClean="0"/>
              <a:t>ew renderer created for each website opened</a:t>
            </a:r>
          </a:p>
          <a:p>
            <a:pPr lvl="2"/>
            <a:r>
              <a:rPr lang="en-US" dirty="0" smtClean="0"/>
              <a:t>Runs in sandbox restricting disk and network I/O, minimizing effect of security exploits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Plug-in </a:t>
            </a:r>
            <a:r>
              <a:rPr lang="en-US" dirty="0" smtClean="0"/>
              <a:t>process for each type of plug-in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24" name="Picture 1" descr="in-3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5106988"/>
            <a:ext cx="629285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44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Interprocess Communication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Processes may be </a:t>
            </a:r>
            <a:r>
              <a:rPr lang="en-US" i="1" dirty="0" smtClean="0"/>
              <a:t>independent</a:t>
            </a:r>
            <a:r>
              <a:rPr lang="en-US" dirty="0" smtClean="0"/>
              <a:t> or </a:t>
            </a:r>
            <a:r>
              <a:rPr lang="en-US" i="1" dirty="0" smtClean="0"/>
              <a:t>cooperating</a:t>
            </a:r>
          </a:p>
          <a:p>
            <a:r>
              <a:rPr lang="en-US" dirty="0" smtClean="0"/>
              <a:t>Cooperating process can affect or be affected by other processes, including sharing data</a:t>
            </a:r>
          </a:p>
          <a:p>
            <a:r>
              <a:rPr lang="en-US" dirty="0" smtClean="0"/>
              <a:t>Reasons for cooperating processes:</a:t>
            </a:r>
          </a:p>
          <a:p>
            <a:pPr lvl="1"/>
            <a:r>
              <a:rPr lang="en-US" dirty="0" smtClean="0"/>
              <a:t>Information sharing</a:t>
            </a:r>
          </a:p>
          <a:p>
            <a:pPr lvl="1"/>
            <a:r>
              <a:rPr lang="en-US" dirty="0" smtClean="0"/>
              <a:t>Computation speedup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Convenience	</a:t>
            </a:r>
          </a:p>
          <a:p>
            <a:r>
              <a:rPr lang="en-US" dirty="0" smtClean="0"/>
              <a:t>Cooperating processes need </a:t>
            </a:r>
            <a:r>
              <a:rPr lang="en-US" b="1" dirty="0" err="1" smtClean="0">
                <a:solidFill>
                  <a:srgbClr val="0000FF"/>
                </a:solidFill>
              </a:rPr>
              <a:t>interprocess</a:t>
            </a:r>
            <a:r>
              <a:rPr lang="en-US" b="1" dirty="0" smtClean="0">
                <a:solidFill>
                  <a:srgbClr val="0000FF"/>
                </a:solidFill>
              </a:rPr>
              <a:t> communication (IPC)</a:t>
            </a:r>
          </a:p>
          <a:p>
            <a:r>
              <a:rPr lang="en-US" dirty="0" smtClean="0"/>
              <a:t>Two models of IPC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Shared memory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Message passing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9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Models </a:t>
            </a:r>
            <a:endParaRPr lang="en-US" dirty="0"/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933575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a) Message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passing                 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b)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Shared memory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680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Cooperating Processes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>
                <a:latin typeface="Helvetica" charset="0"/>
                <a:ea typeface="MS PGothic" charset="0"/>
              </a:rPr>
              <a:t>Independent</a:t>
            </a:r>
            <a:r>
              <a:rPr lang="en-US">
                <a:latin typeface="Helvetica" charset="0"/>
                <a:ea typeface="MS PGothic" charset="0"/>
              </a:rPr>
              <a:t> process cannot affect or be affected by the execution of another process</a:t>
            </a:r>
          </a:p>
          <a:p>
            <a:r>
              <a:rPr lang="en-US" b="1" i="1">
                <a:solidFill>
                  <a:srgbClr val="000000"/>
                </a:solidFill>
                <a:latin typeface="Helvetica" charset="0"/>
                <a:ea typeface="MS PGothic" charset="0"/>
              </a:rPr>
              <a:t>Cooperating</a:t>
            </a:r>
            <a:r>
              <a:rPr lang="en-US">
                <a:latin typeface="Helvetica" charset="0"/>
                <a:ea typeface="MS PGothic" charset="0"/>
              </a:rPr>
              <a:t> process can affect or be affected by the execution of another process</a:t>
            </a:r>
          </a:p>
          <a:p>
            <a:r>
              <a:rPr lang="en-US">
                <a:latin typeface="Helvetica" charset="0"/>
                <a:ea typeface="MS PGothic" charset="0"/>
              </a:rPr>
              <a:t>Advantages of process cooperation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Information sharing 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Computation speed-up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Modularity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361844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Paradigm for cooperating processes, </a:t>
            </a:r>
            <a:r>
              <a:rPr lang="en-US" i="1">
                <a:latin typeface="Helvetica" charset="0"/>
                <a:ea typeface="MS PGothic" charset="0"/>
              </a:rPr>
              <a:t>producer</a:t>
            </a:r>
            <a:r>
              <a:rPr lang="en-US">
                <a:latin typeface="Helvetica" charset="0"/>
                <a:ea typeface="MS PGothic" charset="0"/>
              </a:rPr>
              <a:t> process produces information that is consumed by a </a:t>
            </a:r>
            <a:r>
              <a:rPr lang="en-US" i="1">
                <a:latin typeface="Helvetica" charset="0"/>
                <a:ea typeface="MS PGothic" charset="0"/>
              </a:rPr>
              <a:t>consumer</a:t>
            </a:r>
            <a:r>
              <a:rPr lang="en-US">
                <a:latin typeface="Helvetica" charset="0"/>
                <a:ea typeface="MS PGothic" charset="0"/>
              </a:rPr>
              <a:t> process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unbounded-buffer </a:t>
            </a:r>
            <a:r>
              <a:rPr lang="en-US">
                <a:latin typeface="Helvetica" charset="0"/>
                <a:ea typeface="MS PGothic" charset="0"/>
              </a:rPr>
              <a:t>places no practical limit on the size of the buffer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bounded-buffer </a:t>
            </a:r>
            <a:r>
              <a:rPr lang="en-US">
                <a:latin typeface="Helvetica" charset="0"/>
                <a:ea typeface="MS PGothic" charset="0"/>
              </a:rPr>
              <a:t>assumes that there is a fixed buffer size</a:t>
            </a:r>
          </a:p>
        </p:txBody>
      </p:sp>
    </p:spTree>
    <p:extLst>
      <p:ext uri="{BB962C8B-B14F-4D97-AF65-F5344CB8AC3E}">
        <p14:creationId xmlns:p14="http://schemas.microsoft.com/office/powerpoint/2010/main" val="312993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Garamond"/>
                <a:ea typeface="MS PGothic" charset="0"/>
                <a:cs typeface="Garamond"/>
              </a:rPr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Helvetica" charset="0"/>
                <a:ea typeface="MS PGothic" charset="0"/>
              </a:rPr>
              <a:t>Shared data</a:t>
            </a:r>
          </a:p>
          <a:p>
            <a:pPr marL="1598613" lvl="3"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sz="1600" dirty="0" err="1">
                <a:latin typeface="Courier New" charset="0"/>
                <a:ea typeface="ＭＳ Ｐゴシック" charset="0"/>
                <a:cs typeface="Courier New" charset="0"/>
              </a:rPr>
              <a:t>typedef</a:t>
            </a: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ＭＳ Ｐゴシック" charset="0"/>
                <a:cs typeface="Courier New" charset="0"/>
              </a:rPr>
              <a:t>struct</a:t>
            </a: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 {</a:t>
            </a:r>
          </a:p>
          <a:p>
            <a:pPr marL="1598613" lvl="3"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sz="16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1598613" lvl="3"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sz="1600" dirty="0" err="1">
                <a:latin typeface="Courier New" charset="0"/>
                <a:ea typeface="ＭＳ Ｐゴシック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 in = 0;</a:t>
            </a:r>
          </a:p>
          <a:p>
            <a:pPr marL="1598613" lvl="3">
              <a:buFontTx/>
              <a:buNone/>
            </a:pPr>
            <a:r>
              <a:rPr lang="en-US" sz="1600" dirty="0" err="1">
                <a:latin typeface="Courier New" charset="0"/>
                <a:ea typeface="ＭＳ Ｐゴシック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ＭＳ Ｐゴシック" charset="0"/>
                <a:cs typeface="Courier New" charset="0"/>
              </a:rPr>
              <a:t> out = 0;</a:t>
            </a:r>
          </a:p>
          <a:p>
            <a:pPr marL="1598613" lvl="3">
              <a:buFontTx/>
              <a:buNone/>
            </a:pPr>
            <a:endParaRPr lang="en-US" sz="1600" dirty="0">
              <a:latin typeface="Helvetica" charset="0"/>
              <a:ea typeface="MS PGothic" charset="0"/>
            </a:endParaRPr>
          </a:p>
          <a:p>
            <a:r>
              <a:rPr lang="en-US" sz="1600" dirty="0">
                <a:latin typeface="Helvetica" charset="0"/>
                <a:ea typeface="MS PGothic" charset="0"/>
              </a:rPr>
              <a:t>Solution is correct, but can only use BUFFER_SIZE-1 elements</a:t>
            </a:r>
          </a:p>
          <a:p>
            <a:pPr marL="1598613" lvl="3">
              <a:buFontTx/>
              <a:buNone/>
            </a:pPr>
            <a:endParaRPr lang="en-US" sz="2000" b="1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31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item </a:t>
            </a:r>
            <a:r>
              <a:rPr lang="en-US" sz="1600" dirty="0" err="1" smtClean="0">
                <a:latin typeface="Courier New"/>
                <a:cs typeface="Courier New"/>
              </a:rPr>
              <a:t>next_produced</a:t>
            </a:r>
            <a:r>
              <a:rPr lang="en-US" sz="1600" dirty="0" smtClean="0">
                <a:latin typeface="Courier New"/>
                <a:cs typeface="Courier New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	while (((in + 1) % BUFFER_SIZE) == out)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		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	buffer[in] = </a:t>
            </a:r>
            <a:r>
              <a:rPr lang="en-US" sz="1600" dirty="0" err="1" smtClean="0">
                <a:latin typeface="Courier New"/>
                <a:cs typeface="Courier New"/>
              </a:rPr>
              <a:t>next_produced</a:t>
            </a:r>
            <a:r>
              <a:rPr lang="en-US" sz="1600" dirty="0" smtClean="0">
                <a:latin typeface="Courier New"/>
                <a:cs typeface="Courier New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	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cs typeface="Courier New"/>
              </a:rPr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0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7168674" lvl="4">
              <a:buFontTx/>
              <a:buNone/>
              <a:defRPr/>
            </a:pPr>
            <a:endParaRPr lang="en-US" sz="11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61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Sign up for the course discussion group on Piazza!</a:t>
            </a:r>
          </a:p>
          <a:p>
            <a:pPr lvl="1"/>
            <a:r>
              <a:rPr lang="en-US" dirty="0" smtClean="0"/>
              <a:t>Correct info for TA: Peter Mack</a:t>
            </a:r>
          </a:p>
          <a:p>
            <a:pPr lvl="2"/>
            <a:r>
              <a:rPr lang="en-US" dirty="0" smtClean="0"/>
              <a:t>E-mail: Peter_Mack1@uml.edu</a:t>
            </a:r>
          </a:p>
          <a:p>
            <a:pPr lvl="2"/>
            <a:r>
              <a:rPr lang="en-US" dirty="0" smtClean="0"/>
              <a:t>Office hours: MW 12-1:50, T 1:20-2:30, </a:t>
            </a:r>
            <a:r>
              <a:rPr lang="en-US" dirty="0" err="1" smtClean="0"/>
              <a:t>Th</a:t>
            </a:r>
            <a:r>
              <a:rPr lang="en-US" dirty="0" smtClean="0"/>
              <a:t> 2:50-4</a:t>
            </a:r>
          </a:p>
          <a:p>
            <a:pPr lvl="1"/>
            <a:r>
              <a:rPr lang="en-US" dirty="0"/>
              <a:t>HW 1 to be posted </a:t>
            </a:r>
            <a:r>
              <a:rPr lang="en-US" dirty="0" smtClean="0"/>
              <a:t>later today; </a:t>
            </a:r>
            <a:r>
              <a:rPr lang="en-US" dirty="0"/>
              <a:t>due </a:t>
            </a:r>
            <a:r>
              <a:rPr lang="en-US" dirty="0" smtClean="0"/>
              <a:t>Wednesday, 2/1</a:t>
            </a:r>
          </a:p>
          <a:p>
            <a:pPr lvl="1"/>
            <a:r>
              <a:rPr lang="en-US" dirty="0" smtClean="0"/>
              <a:t>Poll coming to schedule midterm (on or near W 3/8)</a:t>
            </a:r>
          </a:p>
          <a:p>
            <a:pPr lvl="1"/>
            <a:r>
              <a:rPr lang="en-US" dirty="0" smtClean="0"/>
              <a:t>Ball 410 accounts created …</a:t>
            </a:r>
          </a:p>
          <a:p>
            <a:pPr lvl="2"/>
            <a:r>
              <a:rPr lang="en-US" dirty="0" smtClean="0"/>
              <a:t>… not that you can get into the room yet</a:t>
            </a:r>
            <a:endParaRPr lang="en-US" dirty="0"/>
          </a:p>
          <a:p>
            <a:pPr lvl="2"/>
            <a:r>
              <a:rPr lang="en-US" dirty="0" smtClean="0"/>
              <a:t>Will have ability to remotely access machines as well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Characteristics of process</a:t>
            </a:r>
          </a:p>
          <a:p>
            <a:pPr lvl="2"/>
            <a:r>
              <a:rPr lang="en-US" dirty="0" smtClean="0"/>
              <a:t>Process control blocks and scheduling</a:t>
            </a:r>
          </a:p>
          <a:p>
            <a:pPr lvl="2"/>
            <a:r>
              <a:rPr lang="en-US" dirty="0" smtClean="0"/>
              <a:t>Operating on processes</a:t>
            </a:r>
          </a:p>
          <a:p>
            <a:pPr lvl="1"/>
            <a:r>
              <a:rPr lang="en-US" dirty="0" smtClean="0"/>
              <a:t>Process deletion</a:t>
            </a:r>
          </a:p>
          <a:p>
            <a:pPr lvl="1"/>
            <a:r>
              <a:rPr lang="en-US" dirty="0" smtClean="0"/>
              <a:t>Inter-process 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FBECF88-39AE-4E48-B718-5B690EFF15A0}" type="datetime1">
              <a:rPr lang="en-US" smtClean="0">
                <a:latin typeface="Garamond"/>
                <a:cs typeface="Garamond"/>
              </a:rPr>
              <a:t>2/9/17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Bounded Buffer – Consumer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item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next_consumed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; </a:t>
            </a:r>
          </a:p>
          <a:p>
            <a:pPr marL="0" indent="0">
              <a:buFont typeface="Monotype Sorts" charset="0"/>
              <a:buNone/>
            </a:pP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while (true) {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	while (in == out) </a:t>
            </a:r>
          </a:p>
          <a:p>
            <a:pPr marL="0" indent="0">
              <a:buFont typeface="Monotype Sorts" charset="0"/>
              <a:buNone/>
            </a:pP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		; /* do nothing */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	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next_consumed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= buffer[out]; </a:t>
            </a:r>
          </a:p>
          <a:p>
            <a:pPr marL="0" indent="0">
              <a:buFont typeface="Monotype Sorts" charset="0"/>
              <a:buNone/>
            </a:pP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	out = (out + 1) % BUFFER_SIZE;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endParaRPr lang="en-US" sz="1600" dirty="0">
              <a:latin typeface="Courier New" charset="0"/>
              <a:ea typeface="MS PGothic" charset="0"/>
              <a:cs typeface="Courier New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	/* consume the item in next consumed */ </a:t>
            </a:r>
          </a:p>
          <a:p>
            <a:pPr marL="0" indent="0">
              <a:buFont typeface="Monotype Sorts" charset="0"/>
              <a:buNone/>
            </a:pP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201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IPC– 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Communication under control </a:t>
            </a:r>
            <a:r>
              <a:rPr lang="en-US" dirty="0">
                <a:latin typeface="Helvetica" charset="0"/>
                <a:ea typeface="MS PGothic" charset="0"/>
              </a:rPr>
              <a:t>of the </a:t>
            </a:r>
            <a:r>
              <a:rPr lang="en-US" dirty="0" smtClean="0">
                <a:latin typeface="Helvetica" charset="0"/>
                <a:ea typeface="MS PGothic" charset="0"/>
              </a:rPr>
              <a:t>user’s processes, </a:t>
            </a:r>
            <a:r>
              <a:rPr lang="en-US" dirty="0">
                <a:latin typeface="Helvetica" charset="0"/>
                <a:ea typeface="MS PGothic" charset="0"/>
              </a:rPr>
              <a:t>not the operating system.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OS responsibility: providing mechanisms to allow user processes to synchronize actions when accessing shared memory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Synchronization (with regards to shared memory) means making sure accesses to memory seen in same order by all processes</a:t>
            </a: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45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IPC–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sz="80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sz="80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message</a:t>
            </a:r>
            <a:r>
              <a:rPr lang="en-US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message</a:t>
            </a:r>
            <a:r>
              <a:rPr lang="en-US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sz="80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The</a:t>
            </a:r>
            <a:r>
              <a:rPr lang="en-US" i="1">
                <a:latin typeface="Helvetica" charset="0"/>
                <a:ea typeface="MS PGothic" charset="0"/>
              </a:rPr>
              <a:t> message</a:t>
            </a:r>
            <a:r>
              <a:rPr lang="en-US">
                <a:latin typeface="Helvetica" charset="0"/>
                <a:ea typeface="MS PGothic" charset="0"/>
              </a:rPr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01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Passing (Cont.)</a:t>
            </a: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processes P and Q wish to communicate, they need to:</a:t>
            </a:r>
          </a:p>
          <a:p>
            <a:pPr lvl="1"/>
            <a:r>
              <a:rPr lang="en-US" dirty="0" smtClean="0"/>
              <a:t>Establish a </a:t>
            </a:r>
            <a:r>
              <a:rPr lang="en-US" b="1" i="1" dirty="0" smtClean="0"/>
              <a:t>communication link</a:t>
            </a:r>
            <a:r>
              <a:rPr lang="en-US" dirty="0" smtClean="0"/>
              <a:t> between them</a:t>
            </a:r>
          </a:p>
          <a:p>
            <a:pPr lvl="1"/>
            <a:r>
              <a:rPr lang="en-US" dirty="0" smtClean="0"/>
              <a:t>Exchange messages via send/receive</a:t>
            </a:r>
          </a:p>
          <a:p>
            <a:r>
              <a:rPr lang="en-US" dirty="0" smtClean="0"/>
              <a:t>Implementation issues:</a:t>
            </a:r>
          </a:p>
          <a:p>
            <a:pPr lvl="1"/>
            <a:r>
              <a:rPr lang="en-US" dirty="0" smtClean="0"/>
              <a:t>How are links established?</a:t>
            </a:r>
          </a:p>
          <a:p>
            <a:pPr lvl="1"/>
            <a:r>
              <a:rPr lang="en-US" dirty="0" smtClean="0"/>
              <a:t>Can a link be associated with more than two processes?</a:t>
            </a:r>
          </a:p>
          <a:p>
            <a:pPr lvl="1"/>
            <a:r>
              <a:rPr lang="en-US" dirty="0" smtClean="0"/>
              <a:t>How many links can there be between every pair of communicating processes?</a:t>
            </a:r>
          </a:p>
          <a:p>
            <a:pPr lvl="1"/>
            <a:r>
              <a:rPr lang="en-US" dirty="0" smtClean="0"/>
              <a:t>What is the capacity of a link?</a:t>
            </a:r>
          </a:p>
          <a:p>
            <a:pPr lvl="1"/>
            <a:r>
              <a:rPr lang="en-US" dirty="0" smtClean="0"/>
              <a:t>Is the size of a message that the link can accommodate fixed or variable?</a:t>
            </a:r>
          </a:p>
          <a:p>
            <a:pPr lvl="1"/>
            <a:r>
              <a:rPr lang="en-US" dirty="0" smtClean="0"/>
              <a:t>Is a link unidirectional or bi-directional?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Passing (Cont.)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communication link</a:t>
            </a:r>
          </a:p>
          <a:p>
            <a:pPr lvl="1"/>
            <a:r>
              <a:rPr lang="en-US" dirty="0" smtClean="0"/>
              <a:t>Physical:</a:t>
            </a:r>
          </a:p>
          <a:p>
            <a:pPr lvl="2"/>
            <a:r>
              <a:rPr lang="en-US" dirty="0" smtClean="0"/>
              <a:t>Shared memory</a:t>
            </a:r>
          </a:p>
          <a:p>
            <a:pPr lvl="2"/>
            <a:r>
              <a:rPr lang="en-US" dirty="0" smtClean="0"/>
              <a:t>Hardware bus</a:t>
            </a:r>
          </a:p>
          <a:p>
            <a:pPr lvl="2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Logical:</a:t>
            </a:r>
          </a:p>
          <a:p>
            <a:pPr lvl="2"/>
            <a:r>
              <a:rPr lang="en-US" dirty="0" smtClean="0"/>
              <a:t> Direct or indirect</a:t>
            </a:r>
          </a:p>
          <a:p>
            <a:pPr lvl="2"/>
            <a:r>
              <a:rPr lang="en-US" dirty="0" smtClean="0"/>
              <a:t> Synchronous or asynchronous</a:t>
            </a:r>
          </a:p>
          <a:p>
            <a:pPr lvl="2"/>
            <a:r>
              <a:rPr lang="en-US" dirty="0" smtClean="0"/>
              <a:t> Automatic or explicit buffering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89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Processes must name each other explicitly:</a:t>
            </a:r>
          </a:p>
          <a:p>
            <a:pPr lvl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i="1" dirty="0">
                <a:latin typeface="Helvetica" charset="0"/>
                <a:ea typeface="MS PGothic" charset="0"/>
              </a:rPr>
              <a:t>P, message</a:t>
            </a:r>
            <a:r>
              <a:rPr lang="en-US" dirty="0">
                <a:latin typeface="Helvetica" charset="0"/>
                <a:ea typeface="MS PGothic" charset="0"/>
              </a:rPr>
              <a:t>) – send a message to process P</a:t>
            </a:r>
          </a:p>
          <a:p>
            <a:pPr lvl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Q, message</a:t>
            </a:r>
            <a:r>
              <a:rPr lang="en-US" dirty="0">
                <a:latin typeface="Helvetica" charset="0"/>
                <a:ea typeface="MS PGothic" charset="0"/>
              </a:rPr>
              <a:t>) – receive a message from process Q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Links are established automatically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link is associated with exactly one pair of communicating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Between each pair there exists exactly one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554106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Messages are directed and received from mailboxes (also referred to as ports)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mailbox has a unique id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Processes can communicate only if they share a mailbox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 established only if processes share a common mailbox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link may be associated with many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pair of processes may share several communication links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 may be unidirectional or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1355852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Operations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create a new mailbox (port)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send and receive messages through mailbox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destroy a mailbox</a:t>
            </a:r>
          </a:p>
          <a:p>
            <a:r>
              <a:rPr lang="en-US">
                <a:latin typeface="Helvetica" charset="0"/>
                <a:ea typeface="MS PGothic" charset="0"/>
              </a:rPr>
              <a:t>Primitives are defined as: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send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A, message</a:t>
            </a:r>
            <a:r>
              <a:rPr lang="en-US">
                <a:latin typeface="Helvetica" charset="0"/>
                <a:ea typeface="MS PGothic" charset="0"/>
              </a:rPr>
              <a:t>) – send a message to mailbox A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receive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A, message</a:t>
            </a:r>
            <a:r>
              <a:rPr lang="en-US">
                <a:latin typeface="Helvetica" charset="0"/>
                <a:ea typeface="MS PGothic" charset="0"/>
              </a:rPr>
              <a:t>) – receive a message from mailbox A</a:t>
            </a:r>
          </a:p>
        </p:txBody>
      </p:sp>
    </p:spTree>
    <p:extLst>
      <p:ext uri="{BB962C8B-B14F-4D97-AF65-F5344CB8AC3E}">
        <p14:creationId xmlns:p14="http://schemas.microsoft.com/office/powerpoint/2010/main" val="1579924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Mailbox sharing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i="1" dirty="0">
                <a:latin typeface="Helvetica" charset="0"/>
                <a:ea typeface="MS PGothic" charset="0"/>
              </a:rPr>
              <a:t>, 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i="1" dirty="0">
                <a:latin typeface="Helvetica" charset="0"/>
                <a:ea typeface="MS PGothic" charset="0"/>
              </a:rPr>
              <a:t>,</a:t>
            </a:r>
            <a:r>
              <a:rPr lang="en-US" dirty="0">
                <a:latin typeface="Helvetica" charset="0"/>
                <a:ea typeface="MS PGothic" charset="0"/>
              </a:rPr>
              <a:t> and</a:t>
            </a:r>
            <a:r>
              <a:rPr lang="en-US" i="1" dirty="0">
                <a:latin typeface="Helvetica" charset="0"/>
                <a:ea typeface="MS PGothic" charset="0"/>
              </a:rPr>
              <a:t> 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 share mailbox A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, sends;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and</a:t>
            </a:r>
            <a:r>
              <a:rPr lang="en-US" i="1" dirty="0">
                <a:latin typeface="Helvetica" charset="0"/>
                <a:ea typeface="MS PGothic" charset="0"/>
              </a:rPr>
              <a:t> 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 receive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Who gets the message?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Solutions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a link to be associated with at most two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only one process at a time to execute a receive operation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the system to select arbitrarily the receiver.  Sender is notified who the receiver was.</a:t>
            </a:r>
          </a:p>
        </p:txBody>
      </p:sp>
    </p:spTree>
    <p:extLst>
      <p:ext uri="{BB962C8B-B14F-4D97-AF65-F5344CB8AC3E}">
        <p14:creationId xmlns:p14="http://schemas.microsoft.com/office/powerpoint/2010/main" val="2575166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More on inter-</a:t>
            </a:r>
            <a:r>
              <a:rPr lang="en-US" smtClean="0"/>
              <a:t>process communication</a:t>
            </a:r>
          </a:p>
          <a:p>
            <a:pPr lvl="1"/>
            <a:r>
              <a:rPr lang="en-US" dirty="0" smtClean="0"/>
              <a:t>Threads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/>
              <a:t>HW 1 to be posted later today; due Wednesday, 2/</a:t>
            </a:r>
            <a:r>
              <a:rPr lang="en-US" dirty="0" smtClean="0"/>
              <a:t>1</a:t>
            </a:r>
          </a:p>
          <a:p>
            <a:pPr lvl="1"/>
            <a:r>
              <a:rPr lang="en-US" dirty="0"/>
              <a:t>Poll coming to schedule midterm (on or near W 3/8)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B628FF-85E5-C34E-9D76-1DC4E5CDBC0E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Process: program in execution</a:t>
            </a:r>
          </a:p>
          <a:p>
            <a:pPr lvl="1"/>
            <a:r>
              <a:rPr lang="en-US" dirty="0"/>
              <a:t>1+ running pieces of code (</a:t>
            </a:r>
            <a:r>
              <a:rPr lang="en-US" dirty="0">
                <a:solidFill>
                  <a:srgbClr val="0000FF"/>
                </a:solidFill>
              </a:rPr>
              <a:t>threads</a:t>
            </a:r>
            <a:r>
              <a:rPr lang="en-US" dirty="0"/>
              <a:t>) + everything code can read/</a:t>
            </a:r>
            <a:r>
              <a:rPr lang="en-US" dirty="0" smtClean="0"/>
              <a:t>write</a:t>
            </a:r>
          </a:p>
          <a:p>
            <a:pPr lvl="2"/>
            <a:r>
              <a:rPr lang="en-US" dirty="0" smtClean="0"/>
              <a:t>Program counter</a:t>
            </a:r>
          </a:p>
          <a:p>
            <a:pPr lvl="2"/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Address space</a:t>
            </a:r>
          </a:p>
          <a:p>
            <a:r>
              <a:rPr lang="en-US" dirty="0" smtClean="0"/>
              <a:t>Address space: all code/data stored in memory</a:t>
            </a:r>
          </a:p>
          <a:p>
            <a:pPr lvl="1"/>
            <a:r>
              <a:rPr lang="en-US" dirty="0" smtClean="0"/>
              <a:t>Text section: code</a:t>
            </a:r>
          </a:p>
          <a:p>
            <a:pPr lvl="1"/>
            <a:r>
              <a:rPr lang="en-US" dirty="0" smtClean="0"/>
              <a:t>Data section: global variables</a:t>
            </a:r>
          </a:p>
          <a:p>
            <a:pPr lvl="1"/>
            <a:r>
              <a:rPr lang="en-US" dirty="0" smtClean="0"/>
              <a:t>Stack: temporary data related to functions</a:t>
            </a:r>
          </a:p>
          <a:p>
            <a:pPr lvl="1"/>
            <a:r>
              <a:rPr lang="en-US" dirty="0" smtClean="0"/>
              <a:t>Heap: dynamically allocated data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5256-70C5-034B-9F71-6F7ACA001D46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4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1430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347D-F5B3-2842-8227-CB0062667815}" type="datetime1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229600" cy="216852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Helvetica" charset="0"/>
                <a:ea typeface="MS PGothic" charset="0"/>
              </a:rPr>
              <a:t>new</a:t>
            </a:r>
            <a:r>
              <a:rPr lang="en-US" dirty="0">
                <a:latin typeface="Helvetica" charset="0"/>
                <a:ea typeface="MS PGothic" charset="0"/>
              </a:rPr>
              <a:t>:  </a:t>
            </a:r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is being created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running</a:t>
            </a:r>
            <a:r>
              <a:rPr lang="en-US" dirty="0">
                <a:latin typeface="Helvetica" charset="0"/>
                <a:ea typeface="MS PGothic" charset="0"/>
              </a:rPr>
              <a:t>:  Instructions are being executed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waiting</a:t>
            </a:r>
            <a:r>
              <a:rPr lang="en-US" dirty="0">
                <a:latin typeface="Helvetica" charset="0"/>
                <a:ea typeface="MS PGothic" charset="0"/>
              </a:rPr>
              <a:t>:  P</a:t>
            </a:r>
            <a:r>
              <a:rPr lang="en-US" dirty="0" smtClean="0">
                <a:latin typeface="Helvetica" charset="0"/>
                <a:ea typeface="MS PGothic" charset="0"/>
              </a:rPr>
              <a:t>rocess waiting </a:t>
            </a:r>
            <a:r>
              <a:rPr lang="en-US" dirty="0">
                <a:latin typeface="Helvetica" charset="0"/>
                <a:ea typeface="MS PGothic" charset="0"/>
              </a:rPr>
              <a:t>for some event to occur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ready</a:t>
            </a:r>
            <a:r>
              <a:rPr lang="en-US" dirty="0">
                <a:latin typeface="Helvetica" charset="0"/>
                <a:ea typeface="MS PGothic" charset="0"/>
              </a:rPr>
              <a:t>:  P</a:t>
            </a:r>
            <a:r>
              <a:rPr lang="en-US" dirty="0" smtClean="0">
                <a:latin typeface="Helvetica" charset="0"/>
                <a:ea typeface="MS PGothic" charset="0"/>
              </a:rPr>
              <a:t>rocess waiting </a:t>
            </a:r>
            <a:r>
              <a:rPr lang="en-US" dirty="0">
                <a:latin typeface="Helvetica" charset="0"/>
                <a:ea typeface="MS PGothic" charset="0"/>
              </a:rPr>
              <a:t>to be assigned to a </a:t>
            </a:r>
            <a:r>
              <a:rPr lang="en-US" dirty="0" smtClean="0">
                <a:latin typeface="Helvetica" charset="0"/>
                <a:ea typeface="MS PGothic" charset="0"/>
              </a:rPr>
              <a:t>processor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Helvetica" charset="0"/>
                <a:ea typeface="MS PGothic" charset="0"/>
              </a:rPr>
              <a:t>terminated</a:t>
            </a:r>
            <a:r>
              <a:rPr lang="en-US" dirty="0">
                <a:latin typeface="Helvetica" charset="0"/>
                <a:ea typeface="MS PGothic" charset="0"/>
              </a:rPr>
              <a:t>:  </a:t>
            </a:r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has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168900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0"/>
            <a:ext cx="5029200" cy="49879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Stored in memory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Used by OS to track process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Some info updated with every change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Process state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Scheduling queue pointers 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Accounting info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Memory management 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I/O status, 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File list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Some info updated on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context switch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Running </a:t>
            </a:r>
            <a:r>
              <a:rPr lang="en-US" dirty="0" smtClean="0">
                <a:latin typeface="Helvetica" charset="0"/>
                <a:ea typeface="MS PGothic" charset="0"/>
                <a:sym typeface="Wingdings"/>
              </a:rPr>
              <a:t> waiting/ready state</a:t>
            </a:r>
            <a:endParaRPr lang="en-US" dirty="0" smtClean="0">
              <a:latin typeface="Helvetica" charset="0"/>
              <a:ea typeface="MS PGothic" charset="0"/>
            </a:endParaRP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Save copies of PC, </a:t>
            </a:r>
            <a:r>
              <a:rPr lang="en-US" dirty="0" err="1" smtClean="0">
                <a:latin typeface="Helvetica" charset="0"/>
                <a:ea typeface="MS PGothic" charset="0"/>
              </a:rPr>
              <a:t>regs</a:t>
            </a:r>
            <a:r>
              <a:rPr lang="en-US" dirty="0" smtClean="0">
                <a:latin typeface="Helvetica" charset="0"/>
                <a:ea typeface="MS PGothic" charset="0"/>
              </a:rPr>
              <a:t> to PCB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Restored when running again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A0BA-2949-5542-99FD-06DFCB45F7B6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scheduling basics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066799"/>
          </a:xfrm>
        </p:spPr>
        <p:txBody>
          <a:bodyPr>
            <a:normAutofit fontScale="77500" lnSpcReduction="20000"/>
          </a:bodyPr>
          <a:lstStyle/>
          <a:p>
            <a:r>
              <a:rPr kumimoji="1" lang="en-US" dirty="0" smtClean="0">
                <a:solidFill>
                  <a:srgbClr val="000000"/>
                </a:solidFill>
                <a:latin typeface="Helvetica" charset="0"/>
              </a:rPr>
              <a:t>Ready queue: processes waiting to execute instructions</a:t>
            </a:r>
          </a:p>
          <a:p>
            <a:r>
              <a:rPr kumimoji="1" lang="en-US" dirty="0" smtClean="0">
                <a:solidFill>
                  <a:srgbClr val="000000"/>
                </a:solidFill>
                <a:latin typeface="Helvetica" charset="0"/>
              </a:rPr>
              <a:t>Each I/O device has its own queue as well</a:t>
            </a:r>
            <a:endParaRPr kumimoji="1" lang="en-US" dirty="0">
              <a:solidFill>
                <a:srgbClr val="000000"/>
              </a:solidFill>
              <a:latin typeface="Helvetica" charset="0"/>
            </a:endParaRPr>
          </a:p>
          <a:p>
            <a:endParaRPr lang="en-US" dirty="0"/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133600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8665-757C-B145-96E6-ED3F1A7F1E23}" type="datetime1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reation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Each process has to be created by another process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Creator is called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 process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Created process is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child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 process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Children can create other processes, forming </a:t>
            </a:r>
            <a:r>
              <a:rPr lang="en-US" b="1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process tree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Parent/child processes may share resources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Parent/child processes may execute concurrently, or parent may wait for child to terminate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9E0-2474-4445-9F15-F9730B3C566D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reation (cont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3528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Address space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Initially, child </a:t>
            </a:r>
            <a:r>
              <a:rPr lang="en-US" dirty="0">
                <a:latin typeface="Helvetica" charset="0"/>
                <a:ea typeface="MS PGothic" charset="0"/>
              </a:rPr>
              <a:t>duplicate of parent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Child can load a separate program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UNIX examples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 creates new process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exec()</a:t>
            </a:r>
            <a:r>
              <a:rPr lang="en-US" dirty="0">
                <a:latin typeface="Helvetica" charset="0"/>
                <a:ea typeface="MS PGothic" charset="0"/>
              </a:rPr>
              <a:t> system call used after 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latin typeface="Helvetica" charset="0"/>
                <a:ea typeface="MS PGothic" charset="0"/>
              </a:rPr>
              <a:t> to replace the </a:t>
            </a:r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memory space with a new program</a:t>
            </a: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479925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2E6B-716F-5744-A573-ADC04FCA3008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Forking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Separate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038600" cy="49879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fork()</a:t>
            </a:r>
            <a:r>
              <a:rPr lang="en-US" dirty="0" smtClean="0"/>
              <a:t> return value</a:t>
            </a:r>
          </a:p>
          <a:p>
            <a:pPr lvl="1"/>
            <a:r>
              <a:rPr lang="en-US" dirty="0" smtClean="0"/>
              <a:t>&lt;0 if error</a:t>
            </a:r>
          </a:p>
          <a:p>
            <a:pPr lvl="1"/>
            <a:r>
              <a:rPr lang="en-US" dirty="0" smtClean="0"/>
              <a:t>0 if child process</a:t>
            </a:r>
          </a:p>
          <a:p>
            <a:pPr lvl="2"/>
            <a:r>
              <a:rPr lang="en-US" dirty="0" smtClean="0"/>
              <a:t>Remember, child initially copy of parent</a:t>
            </a:r>
          </a:p>
          <a:p>
            <a:pPr lvl="1"/>
            <a:r>
              <a:rPr lang="en-US" dirty="0" smtClean="0"/>
              <a:t>&gt;0 if parent</a:t>
            </a:r>
          </a:p>
          <a:p>
            <a:pPr lvl="2"/>
            <a:r>
              <a:rPr lang="en-US" dirty="0" smtClean="0"/>
              <a:t>Actually returns PID of child</a:t>
            </a:r>
          </a:p>
          <a:p>
            <a:r>
              <a:rPr lang="en-US" dirty="0" smtClean="0"/>
              <a:t>Child starts new executable using </a:t>
            </a:r>
            <a:r>
              <a:rPr lang="en-US" dirty="0" smtClean="0">
                <a:latin typeface="Courier New"/>
                <a:cs typeface="Courier New"/>
              </a:rPr>
              <a:t>exec()</a:t>
            </a:r>
            <a:r>
              <a:rPr lang="en-US" dirty="0" smtClean="0"/>
              <a:t> or variation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execlp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first argument is file to run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thers are arguments to that executable</a:t>
            </a:r>
          </a:p>
          <a:p>
            <a:pPr lvl="1"/>
            <a:r>
              <a:rPr lang="en-US" dirty="0" smtClean="0"/>
              <a:t>Last </a:t>
            </a:r>
            <a:r>
              <a:rPr lang="en-US" dirty="0" err="1" smtClean="0">
                <a:latin typeface="Courier New"/>
                <a:cs typeface="Courier New"/>
              </a:rPr>
              <a:t>execlp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 must be NULL</a:t>
            </a:r>
          </a:p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r="2523"/>
          <a:stretch/>
        </p:blipFill>
        <p:spPr bwMode="auto">
          <a:xfrm>
            <a:off x="4114399" y="990600"/>
            <a:ext cx="5029601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1CE0-AD0E-D748-8EA3-1704D3C6F925}" type="datetime1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5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8317</TotalTime>
  <Words>1695</Words>
  <Application>Microsoft Macintosh PowerPoint</Application>
  <PresentationFormat>On-screen Show (4:3)</PresentationFormat>
  <Paragraphs>295</Paragraphs>
  <Slides>30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Edge</vt:lpstr>
      <vt:lpstr>EECE.4810/EECE.5730 Operating Systems</vt:lpstr>
      <vt:lpstr>Lecture outline</vt:lpstr>
      <vt:lpstr>Review: Processes</vt:lpstr>
      <vt:lpstr>Review: Process State</vt:lpstr>
      <vt:lpstr>Review: Process Control Block (PCB)</vt:lpstr>
      <vt:lpstr>Review: Process scheduling basics</vt:lpstr>
      <vt:lpstr>Review: Process creation</vt:lpstr>
      <vt:lpstr>Review: Process creation (cont.)</vt:lpstr>
      <vt:lpstr>Review: Forking Separate Process</vt:lpstr>
      <vt:lpstr>Review: Forking Separate Process</vt:lpstr>
      <vt:lpstr>Process Termination</vt:lpstr>
      <vt:lpstr>Process Termination</vt:lpstr>
      <vt:lpstr>Multiprocess Architecture – Chrome</vt:lpstr>
      <vt:lpstr>Interprocess Communication</vt:lpstr>
      <vt:lpstr>IPC Models 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IPC–  Shared Memory</vt:lpstr>
      <vt:lpstr>IPC– Message Passing</vt:lpstr>
      <vt:lpstr>Message Passing (Cont.)</vt:lpstr>
      <vt:lpstr>Message Passing (Cont.)</vt:lpstr>
      <vt:lpstr>Direct Communication</vt:lpstr>
      <vt:lpstr>Indirect Communication</vt:lpstr>
      <vt:lpstr>Indirect Communication</vt:lpstr>
      <vt:lpstr>Indirect Communication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2185</cp:revision>
  <dcterms:created xsi:type="dcterms:W3CDTF">2006-04-03T05:03:01Z</dcterms:created>
  <dcterms:modified xsi:type="dcterms:W3CDTF">2017-02-09T21:54:42Z</dcterms:modified>
</cp:coreProperties>
</file>