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420" r:id="rId4"/>
    <p:sldId id="456" r:id="rId5"/>
    <p:sldId id="460" r:id="rId6"/>
    <p:sldId id="461" r:id="rId7"/>
    <p:sldId id="462" r:id="rId8"/>
    <p:sldId id="463" r:id="rId9"/>
    <p:sldId id="464" r:id="rId10"/>
    <p:sldId id="465" r:id="rId11"/>
    <p:sldId id="466" r:id="rId12"/>
    <p:sldId id="467" r:id="rId13"/>
    <p:sldId id="468" r:id="rId14"/>
    <p:sldId id="469" r:id="rId15"/>
    <p:sldId id="470" r:id="rId16"/>
    <p:sldId id="471" r:id="rId17"/>
    <p:sldId id="472" r:id="rId18"/>
    <p:sldId id="473" r:id="rId19"/>
    <p:sldId id="474" r:id="rId20"/>
    <p:sldId id="475" r:id="rId21"/>
    <p:sldId id="476" r:id="rId22"/>
    <p:sldId id="477" r:id="rId23"/>
    <p:sldId id="478" r:id="rId24"/>
    <p:sldId id="479" r:id="rId25"/>
    <p:sldId id="480" r:id="rId26"/>
    <p:sldId id="482" r:id="rId27"/>
    <p:sldId id="481" r:id="rId28"/>
    <p:sldId id="483" r:id="rId29"/>
    <p:sldId id="484" r:id="rId30"/>
    <p:sldId id="485" r:id="rId31"/>
    <p:sldId id="486" r:id="rId32"/>
    <p:sldId id="487" r:id="rId33"/>
    <p:sldId id="385" r:id="rId34"/>
    <p:sldId id="488" r:id="rId35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2080" y="-5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926C45-20DC-FA46-8D78-A38C217A8EAC}" type="datetime1">
              <a:rPr lang="en-US" smtClean="0"/>
              <a:t>2/9/17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5EA7DF-14D0-DB4D-9F84-9593C9A7AEC9}" type="datetime1">
              <a:rPr lang="en-US" smtClean="0"/>
              <a:t>2/9/17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79677C-18D6-614B-9A21-31748B7639B1}" type="datetime1">
              <a:rPr lang="en-US" smtClean="0"/>
              <a:t>2/9/17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6B6591-5FC7-A144-AD21-6B99FE111655}" type="datetime1">
              <a:rPr lang="en-US" smtClean="0"/>
              <a:t>2/9/17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36502E-B1A6-1A48-8D64-5FC7B4156795}" type="datetime1">
              <a:rPr lang="en-US" smtClean="0"/>
              <a:t>2/9/17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4FC7DC-99C5-B841-BC67-A822311DD890}" type="datetime1">
              <a:rPr lang="en-US" smtClean="0"/>
              <a:t>2/9/17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44F59-F396-C143-8B0C-03634C827A49}" type="datetime1">
              <a:rPr lang="en-US" smtClean="0"/>
              <a:t>2/9/17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11BFA1-D230-9142-809A-D7213B19D531}" type="datetime1">
              <a:rPr lang="en-US" smtClean="0"/>
              <a:t>2/9/17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377710-A120-B744-A1C5-855BB81B3BCC}" type="datetime1">
              <a:rPr lang="en-US" smtClean="0"/>
              <a:t>2/9/17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EA67E7-4ABC-4344-8631-4B0311945609}" type="datetime1">
              <a:rPr lang="en-US" smtClean="0"/>
              <a:t>2/9/17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19A668-13DF-DF4A-816D-BCDA804915C0}" type="datetime1">
              <a:rPr lang="en-US" smtClean="0"/>
              <a:t>2/9/17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FE97D8-1444-D146-A870-C751AFE2D036}" type="datetime1">
              <a:rPr lang="en-US" smtClean="0"/>
              <a:t>2/9/17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FD081-2C5C-7841-835E-738FF4FCE669}" type="datetime1">
              <a:rPr lang="en-US" smtClean="0"/>
              <a:t>2/9/17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FB13A6B2-413A-F049-8B35-5D8B9EEFFEB4}" type="datetime1">
              <a:rPr lang="en-US" smtClean="0"/>
              <a:t>2/9/17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EECE.4810/EECE.5730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Operating Systems</a:t>
            </a:r>
            <a:endParaRPr lang="en-US" sz="4600" dirty="0">
              <a:latin typeface="Garamond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6: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Synchronization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“Too much milk:” Solution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1"/>
            <a:ext cx="8229600" cy="1524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Change order of “leave note” and “check note”</a:t>
            </a:r>
          </a:p>
          <a:p>
            <a:r>
              <a:rPr lang="en-US" dirty="0" smtClean="0"/>
              <a:t>Labeling notes prevents you thinking your note was left by the other person</a:t>
            </a:r>
          </a:p>
          <a:p>
            <a:r>
              <a:rPr lang="en-US" dirty="0" smtClean="0"/>
              <a:t>Does solution below work?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457200" y="2743200"/>
            <a:ext cx="4114800" cy="33877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Peter</a:t>
            </a:r>
            <a:endParaRPr lang="en-US" dirty="0" smtClean="0"/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 smtClean="0"/>
              <a:t>leave </a:t>
            </a:r>
            <a:r>
              <a:rPr lang="en-US" dirty="0" err="1" smtClean="0"/>
              <a:t>notePeter</a:t>
            </a:r>
            <a:endParaRPr lang="en-US" dirty="0" smtClean="0"/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 smtClean="0"/>
              <a:t>if (no </a:t>
            </a:r>
            <a:r>
              <a:rPr lang="en-US" dirty="0" err="1" smtClean="0"/>
              <a:t>noteJanet</a:t>
            </a:r>
            <a:r>
              <a:rPr lang="en-US" dirty="0" smtClean="0"/>
              <a:t>) {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/>
              <a:t>	</a:t>
            </a:r>
            <a:r>
              <a:rPr lang="en-US" dirty="0" smtClean="0"/>
              <a:t>if (</a:t>
            </a:r>
            <a:r>
              <a:rPr lang="en-US" dirty="0" err="1" smtClean="0"/>
              <a:t>noMilk</a:t>
            </a:r>
            <a:r>
              <a:rPr lang="en-US" dirty="0" smtClean="0"/>
              <a:t>) {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/>
              <a:t>	</a:t>
            </a:r>
            <a:r>
              <a:rPr lang="en-US" dirty="0" smtClean="0"/>
              <a:t>	buy milk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 smtClean="0"/>
              <a:t>}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/>
              <a:t>remove </a:t>
            </a:r>
            <a:r>
              <a:rPr lang="en-US" dirty="0" err="1" smtClean="0"/>
              <a:t>notePeter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1" name="Text Placeholder 9"/>
          <p:cNvSpPr txBox="1">
            <a:spLocks/>
          </p:cNvSpPr>
          <p:nvPr/>
        </p:nvSpPr>
        <p:spPr bwMode="auto">
          <a:xfrm>
            <a:off x="4648200" y="2743200"/>
            <a:ext cx="4114800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30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US" u="sng" dirty="0" smtClean="0"/>
              <a:t>Janet</a:t>
            </a:r>
          </a:p>
          <a:p>
            <a:pPr marL="0" indent="0">
              <a:buFont typeface="Wingdings" charset="0"/>
              <a:buNone/>
            </a:pPr>
            <a:r>
              <a:rPr lang="en-US" dirty="0" smtClean="0"/>
              <a:t>leave </a:t>
            </a:r>
            <a:r>
              <a:rPr lang="en-US" dirty="0" err="1" smtClean="0"/>
              <a:t>noteJanet</a:t>
            </a:r>
            <a:endParaRPr lang="en-US" dirty="0" smtClean="0"/>
          </a:p>
          <a:p>
            <a:pPr marL="0" indent="0">
              <a:buFont typeface="Wingdings" charset="0"/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 smtClean="0"/>
              <a:t>if (no </a:t>
            </a:r>
            <a:r>
              <a:rPr lang="en-US" dirty="0" err="1" smtClean="0"/>
              <a:t>notePeter</a:t>
            </a:r>
            <a:r>
              <a:rPr lang="en-US" dirty="0" smtClean="0"/>
              <a:t>) {</a:t>
            </a:r>
          </a:p>
          <a:p>
            <a:pPr marL="0" indent="0">
              <a:buFont typeface="Wingdings" charset="0"/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 smtClean="0"/>
              <a:t>	if (</a:t>
            </a:r>
            <a:r>
              <a:rPr lang="en-US" dirty="0" err="1" smtClean="0"/>
              <a:t>noMilk</a:t>
            </a:r>
            <a:r>
              <a:rPr lang="en-US" dirty="0" smtClean="0"/>
              <a:t>) {</a:t>
            </a:r>
          </a:p>
          <a:p>
            <a:pPr marL="0" indent="0">
              <a:buFont typeface="Wingdings" charset="0"/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 smtClean="0"/>
              <a:t>		buy milk</a:t>
            </a:r>
          </a:p>
          <a:p>
            <a:pPr marL="0" indent="0">
              <a:buFont typeface="Wingdings" charset="0"/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 smtClean="0"/>
              <a:t>	}</a:t>
            </a:r>
          </a:p>
          <a:p>
            <a:pPr marL="0" indent="0">
              <a:buFont typeface="Wingdings" charset="0"/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 smtClean="0"/>
              <a:t>}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/>
              <a:t>remove </a:t>
            </a:r>
            <a:r>
              <a:rPr lang="en-US" dirty="0" err="1" smtClean="0"/>
              <a:t>noteJanet</a:t>
            </a:r>
            <a:endParaRPr lang="en-US" dirty="0"/>
          </a:p>
          <a:p>
            <a:pPr marL="0" indent="0">
              <a:buFont typeface="Wingdings" charset="0"/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072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“Too much milk:” Solution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1"/>
            <a:ext cx="8229600" cy="1524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Decide who will buy milk when both leave notes at same time</a:t>
            </a:r>
          </a:p>
          <a:p>
            <a:pPr lvl="1"/>
            <a:r>
              <a:rPr lang="en-US" dirty="0" smtClean="0"/>
              <a:t>Peter hangs around to make sure job is done</a:t>
            </a:r>
          </a:p>
          <a:p>
            <a:r>
              <a:rPr lang="en-US" dirty="0" smtClean="0"/>
              <a:t>Peter’s while statement prevents him from entering critical section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457200" y="2743200"/>
            <a:ext cx="4114800" cy="338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u="sng" dirty="0" smtClean="0"/>
              <a:t>Peter</a:t>
            </a:r>
            <a:endParaRPr lang="en-US" sz="1900" dirty="0" smtClean="0"/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sz="1900" dirty="0" smtClean="0"/>
              <a:t>leave </a:t>
            </a:r>
            <a:r>
              <a:rPr lang="en-US" sz="1900" dirty="0" err="1" smtClean="0"/>
              <a:t>notePeter</a:t>
            </a:r>
            <a:endParaRPr lang="en-US" sz="1900" dirty="0" smtClean="0"/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sz="1900" dirty="0" smtClean="0"/>
              <a:t>while (</a:t>
            </a:r>
            <a:r>
              <a:rPr lang="en-US" sz="1900" dirty="0" err="1" smtClean="0"/>
              <a:t>noteJanet</a:t>
            </a:r>
            <a:r>
              <a:rPr lang="en-US" sz="1900" dirty="0" smtClean="0"/>
              <a:t>) {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sz="1900" dirty="0"/>
              <a:t>	</a:t>
            </a:r>
            <a:r>
              <a:rPr lang="en-US" sz="1900" dirty="0" smtClean="0"/>
              <a:t>do nothing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sz="1900" dirty="0"/>
              <a:t>}</a:t>
            </a:r>
            <a:endParaRPr lang="en-US" sz="1900" dirty="0" smtClean="0"/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sz="1900" dirty="0" smtClean="0"/>
              <a:t>if (</a:t>
            </a:r>
            <a:r>
              <a:rPr lang="en-US" sz="1900" dirty="0" err="1" smtClean="0"/>
              <a:t>noMilk</a:t>
            </a:r>
            <a:r>
              <a:rPr lang="en-US" sz="1900" dirty="0" smtClean="0"/>
              <a:t>) {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sz="1900" dirty="0"/>
              <a:t>	</a:t>
            </a:r>
            <a:r>
              <a:rPr lang="en-US" sz="1900" dirty="0" smtClean="0"/>
              <a:t>buy milk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sz="1900" dirty="0"/>
              <a:t>}</a:t>
            </a:r>
            <a:endParaRPr lang="en-US" sz="1900" dirty="0" smtClean="0"/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sz="1900" dirty="0" smtClean="0"/>
              <a:t>remove </a:t>
            </a:r>
            <a:r>
              <a:rPr lang="en-US" sz="1900" dirty="0" err="1" smtClean="0"/>
              <a:t>notePeter</a:t>
            </a:r>
            <a:endParaRPr lang="en-US" sz="19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1" name="Text Placeholder 9"/>
          <p:cNvSpPr txBox="1">
            <a:spLocks/>
          </p:cNvSpPr>
          <p:nvPr/>
        </p:nvSpPr>
        <p:spPr bwMode="auto">
          <a:xfrm>
            <a:off x="4648200" y="2743200"/>
            <a:ext cx="4114800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62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30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US" u="sng" dirty="0" smtClean="0"/>
              <a:t>Janet</a:t>
            </a:r>
          </a:p>
          <a:p>
            <a:pPr marL="0" indent="0">
              <a:buFont typeface="Wingdings" charset="0"/>
              <a:buNone/>
            </a:pPr>
            <a:r>
              <a:rPr lang="en-US" dirty="0" smtClean="0"/>
              <a:t>leave </a:t>
            </a:r>
            <a:r>
              <a:rPr lang="en-US" dirty="0" err="1" smtClean="0"/>
              <a:t>noteJanet</a:t>
            </a:r>
            <a:endParaRPr lang="en-US" dirty="0" smtClean="0"/>
          </a:p>
          <a:p>
            <a:pPr marL="0" indent="0">
              <a:buFont typeface="Wingdings" charset="0"/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endParaRPr lang="en-US" dirty="0" smtClean="0"/>
          </a:p>
          <a:p>
            <a:pPr marL="0" indent="0">
              <a:buFont typeface="Wingdings" charset="0"/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endParaRPr lang="en-US" dirty="0"/>
          </a:p>
          <a:p>
            <a:pPr marL="0" indent="0">
              <a:buFont typeface="Wingdings" charset="0"/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endParaRPr lang="en-US" dirty="0" smtClean="0"/>
          </a:p>
          <a:p>
            <a:pPr marL="0" indent="0">
              <a:buFont typeface="Wingdings" charset="0"/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 smtClean="0"/>
              <a:t>if (no </a:t>
            </a:r>
            <a:r>
              <a:rPr lang="en-US" dirty="0" err="1" smtClean="0"/>
              <a:t>notePeter</a:t>
            </a:r>
            <a:r>
              <a:rPr lang="en-US" dirty="0" smtClean="0"/>
              <a:t>) {</a:t>
            </a:r>
          </a:p>
          <a:p>
            <a:pPr marL="0" indent="0">
              <a:buFont typeface="Wingdings" charset="0"/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 smtClean="0"/>
              <a:t>	if (</a:t>
            </a:r>
            <a:r>
              <a:rPr lang="en-US" dirty="0" err="1" smtClean="0"/>
              <a:t>noMilk</a:t>
            </a:r>
            <a:r>
              <a:rPr lang="en-US" dirty="0" smtClean="0"/>
              <a:t>) {</a:t>
            </a:r>
          </a:p>
          <a:p>
            <a:pPr marL="0" indent="0">
              <a:buFont typeface="Wingdings" charset="0"/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 smtClean="0"/>
              <a:t>		buy milk</a:t>
            </a:r>
          </a:p>
          <a:p>
            <a:pPr marL="0" indent="0">
              <a:buFont typeface="Wingdings" charset="0"/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 smtClean="0"/>
              <a:t>	}</a:t>
            </a:r>
          </a:p>
          <a:p>
            <a:pPr marL="0" indent="0">
              <a:buFont typeface="Wingdings" charset="0"/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 smtClean="0"/>
              <a:t>}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/>
              <a:t>remove </a:t>
            </a:r>
            <a:r>
              <a:rPr lang="en-US" dirty="0" err="1" smtClean="0"/>
              <a:t>noteJanet</a:t>
            </a:r>
            <a:endParaRPr lang="en-US" dirty="0"/>
          </a:p>
          <a:p>
            <a:pPr marL="0" indent="0">
              <a:buFont typeface="Wingdings" charset="0"/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812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correctness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Janet</a:t>
            </a:r>
          </a:p>
          <a:p>
            <a:pPr lvl="1"/>
            <a:r>
              <a:rPr lang="en-US" dirty="0" smtClean="0"/>
              <a:t>If no </a:t>
            </a:r>
            <a:r>
              <a:rPr lang="en-US" dirty="0" err="1" smtClean="0"/>
              <a:t>notePeter</a:t>
            </a:r>
            <a:r>
              <a:rPr lang="en-US" dirty="0" smtClean="0"/>
              <a:t>, then Peter hasn’t started yet, so it’s safe to buy, Peter will wait for Janet to be done before checking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notePeter</a:t>
            </a:r>
            <a:r>
              <a:rPr lang="en-US" smtClean="0"/>
              <a:t>, Peter </a:t>
            </a:r>
            <a:r>
              <a:rPr lang="en-US" dirty="0" smtClean="0"/>
              <a:t>is in body of code and will eventually buy milk if needed. Note that Peter may be waiting for Janet to exit</a:t>
            </a:r>
          </a:p>
          <a:p>
            <a:r>
              <a:rPr lang="en-US" dirty="0" smtClean="0"/>
              <a:t>Peter</a:t>
            </a:r>
          </a:p>
          <a:p>
            <a:pPr lvl="1"/>
            <a:r>
              <a:rPr lang="en-US" dirty="0" smtClean="0"/>
              <a:t>If no </a:t>
            </a:r>
            <a:r>
              <a:rPr lang="en-US" dirty="0" err="1" smtClean="0"/>
              <a:t>noteJanet</a:t>
            </a:r>
            <a:r>
              <a:rPr lang="en-US" dirty="0" smtClean="0"/>
              <a:t>, it’s safe to buy. Peter has already left note and Janet will check his note in the future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noteJanet</a:t>
            </a:r>
            <a:r>
              <a:rPr lang="en-US" dirty="0" smtClean="0"/>
              <a:t>, Peter waits to see what Janet does</a:t>
            </a:r>
          </a:p>
          <a:p>
            <a:pPr lvl="2"/>
            <a:r>
              <a:rPr lang="en-US" dirty="0" smtClean="0"/>
              <a:t>If Janet checked </a:t>
            </a:r>
            <a:r>
              <a:rPr lang="en-US" dirty="0" err="1" smtClean="0"/>
              <a:t>notePeter</a:t>
            </a:r>
            <a:r>
              <a:rPr lang="en-US" dirty="0" smtClean="0"/>
              <a:t> before Peter left note, Janet will buy milk</a:t>
            </a:r>
          </a:p>
          <a:p>
            <a:pPr lvl="2"/>
            <a:r>
              <a:rPr lang="en-US" dirty="0" smtClean="0"/>
              <a:t>If Janet checked </a:t>
            </a:r>
            <a:r>
              <a:rPr lang="en-US" dirty="0" err="1" smtClean="0"/>
              <a:t>notePeter</a:t>
            </a:r>
            <a:r>
              <a:rPr lang="en-US" dirty="0" smtClean="0"/>
              <a:t> after Peter left note, Janet will not buy milk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6591-5FC7-A144-AD21-6B99FE111655}" type="datetime1">
              <a:rPr lang="en-US" smtClean="0"/>
              <a:t>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0F1F-2016-AB47-89E8-85EB545AF70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83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#3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It actually works</a:t>
            </a:r>
          </a:p>
          <a:p>
            <a:pPr lvl="1"/>
            <a:r>
              <a:rPr lang="en-US" dirty="0" smtClean="0"/>
              <a:t>Relies on simple atomic operations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Complicated; not obviously correct</a:t>
            </a:r>
          </a:p>
          <a:p>
            <a:pPr lvl="1"/>
            <a:r>
              <a:rPr lang="en-US" dirty="0" smtClean="0"/>
              <a:t>Asymmetric</a:t>
            </a:r>
          </a:p>
          <a:p>
            <a:pPr lvl="1"/>
            <a:r>
              <a:rPr lang="en-US" dirty="0" smtClean="0"/>
              <a:t>Not obvious how to scale to &gt;2 people</a:t>
            </a:r>
          </a:p>
          <a:p>
            <a:pPr lvl="1"/>
            <a:r>
              <a:rPr lang="en-US" dirty="0" smtClean="0"/>
              <a:t>Peter consumes CPU time while waiting: </a:t>
            </a:r>
            <a:r>
              <a:rPr lang="en-US" b="1" dirty="0" smtClean="0"/>
              <a:t>busy-waiting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12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Higher-level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68579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Higher-level abstraction </a:t>
            </a:r>
            <a:r>
              <a:rPr lang="en-US" dirty="0" smtClean="0">
                <a:sym typeface="Wingdings"/>
              </a:rPr>
              <a:t> easier for programmers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1854200"/>
            <a:ext cx="90678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197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lock</a:t>
            </a:r>
            <a:r>
              <a:rPr lang="en-US" dirty="0" smtClean="0"/>
              <a:t> (or </a:t>
            </a:r>
            <a:r>
              <a:rPr lang="en-US" dirty="0" err="1" smtClean="0">
                <a:solidFill>
                  <a:srgbClr val="FF0000"/>
                </a:solidFill>
              </a:rPr>
              <a:t>mutex</a:t>
            </a:r>
            <a:r>
              <a:rPr lang="en-US" dirty="0" smtClean="0"/>
              <a:t>) prevents another thread from entering a critical section</a:t>
            </a:r>
          </a:p>
          <a:p>
            <a:pPr lvl="1"/>
            <a:r>
              <a:rPr lang="en-US" dirty="0" smtClean="0"/>
              <a:t>“Lock fridge while checking milk &amp; shopping”</a:t>
            </a:r>
          </a:p>
          <a:p>
            <a:r>
              <a:rPr lang="en-US" dirty="0" smtClean="0"/>
              <a:t>Two operations: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lock()</a:t>
            </a:r>
            <a:r>
              <a:rPr lang="en-US" dirty="0" smtClean="0"/>
              <a:t>: wait until lock is free, then acquire it</a:t>
            </a:r>
          </a:p>
          <a:p>
            <a:pPr marL="344487" lvl="1" indent="0">
              <a:buNone/>
            </a:pPr>
            <a:r>
              <a:rPr lang="en-US" dirty="0" smtClean="0"/>
              <a:t>do {</a:t>
            </a:r>
          </a:p>
          <a:p>
            <a:pPr marL="344487" lvl="1" indent="0">
              <a:buNone/>
              <a:tabLst>
                <a:tab pos="808038" algn="l"/>
                <a:tab pos="1308100" algn="l"/>
                <a:tab pos="1770063" algn="l"/>
                <a:tab pos="2174875" algn="l"/>
              </a:tabLst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if (lock is free) {		// code in red</a:t>
            </a:r>
          </a:p>
          <a:p>
            <a:pPr marL="344487" lvl="1" indent="0">
              <a:buNone/>
              <a:tabLst>
                <a:tab pos="808038" algn="l"/>
                <a:tab pos="1308100" algn="l"/>
                <a:tab pos="1770063" algn="l"/>
                <a:tab pos="2174875" algn="l"/>
              </a:tabLst>
            </a:pP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	acquire lock		//  is atomic</a:t>
            </a:r>
          </a:p>
          <a:p>
            <a:pPr marL="344487" lvl="1" indent="0">
              <a:buNone/>
              <a:tabLst>
                <a:tab pos="808038" algn="l"/>
                <a:tab pos="1308100" algn="l"/>
                <a:tab pos="1770063" algn="l"/>
                <a:tab pos="2174875" algn="l"/>
              </a:tabLst>
            </a:pP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	break out of loop</a:t>
            </a:r>
          </a:p>
          <a:p>
            <a:pPr marL="344487" lvl="1" indent="0">
              <a:buNone/>
              <a:tabLst>
                <a:tab pos="808038" algn="l"/>
                <a:tab pos="1308100" algn="l"/>
                <a:tab pos="1770063" algn="l"/>
                <a:tab pos="2174875" algn="l"/>
              </a:tabLst>
            </a:pP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}</a:t>
            </a:r>
          </a:p>
          <a:p>
            <a:pPr marL="344487" lvl="1" indent="0">
              <a:buNone/>
              <a:tabLst>
                <a:tab pos="808038" algn="l"/>
                <a:tab pos="1308100" algn="l"/>
                <a:tab pos="1770063" algn="l"/>
                <a:tab pos="2174875" algn="l"/>
              </a:tabLst>
            </a:pPr>
            <a:r>
              <a:rPr lang="en-US" dirty="0" smtClean="0"/>
              <a:t>} while (1);</a:t>
            </a:r>
          </a:p>
          <a:p>
            <a:pPr lvl="1">
              <a:tabLst>
                <a:tab pos="808038" algn="l"/>
                <a:tab pos="1308100" algn="l"/>
                <a:tab pos="1770063" algn="l"/>
                <a:tab pos="2174875" algn="l"/>
              </a:tabLst>
            </a:pPr>
            <a:r>
              <a:rPr lang="en-US" dirty="0" smtClean="0">
                <a:latin typeface="Courier New"/>
                <a:cs typeface="Courier New"/>
              </a:rPr>
              <a:t>unlock()</a:t>
            </a:r>
            <a:r>
              <a:rPr lang="en-US" dirty="0" smtClean="0"/>
              <a:t>: release lock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2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59079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Lock initialized to free</a:t>
            </a:r>
          </a:p>
          <a:p>
            <a:r>
              <a:rPr lang="en-US" dirty="0" smtClean="0"/>
              <a:t>Thread acquires lock before entering crit. section</a:t>
            </a:r>
          </a:p>
          <a:p>
            <a:pPr lvl="1"/>
            <a:r>
              <a:rPr lang="en-US" dirty="0" smtClean="0"/>
              <a:t>Waits if needed</a:t>
            </a:r>
          </a:p>
          <a:p>
            <a:r>
              <a:rPr lang="en-US" dirty="0" smtClean="0"/>
              <a:t>Thread that acquired lock releases when done with critical section</a:t>
            </a:r>
          </a:p>
          <a:p>
            <a:r>
              <a:rPr lang="en-US" dirty="0" smtClean="0"/>
              <a:t>Locks make earlier problem trivial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457200" y="3810000"/>
            <a:ext cx="4114800" cy="2320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u="sng" dirty="0" smtClean="0"/>
              <a:t>Peter</a:t>
            </a:r>
            <a:endParaRPr lang="en-US" sz="1900" dirty="0" smtClean="0"/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sz="1900" dirty="0" err="1" smtClean="0"/>
              <a:t>milk.lock</a:t>
            </a:r>
            <a:r>
              <a:rPr lang="en-US" sz="1900" dirty="0" smtClean="0"/>
              <a:t>()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sz="1900" dirty="0" smtClean="0"/>
              <a:t>if (</a:t>
            </a:r>
            <a:r>
              <a:rPr lang="en-US" sz="1900" dirty="0" err="1" smtClean="0"/>
              <a:t>noMilk</a:t>
            </a:r>
            <a:r>
              <a:rPr lang="en-US" sz="1900" dirty="0" smtClean="0"/>
              <a:t>) {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sz="1900" dirty="0"/>
              <a:t>	</a:t>
            </a:r>
            <a:r>
              <a:rPr lang="en-US" sz="1900" dirty="0" smtClean="0"/>
              <a:t>buy milk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sz="1900" dirty="0" smtClean="0"/>
              <a:t>}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sz="1900" dirty="0" err="1" smtClean="0"/>
              <a:t>milk.unlock</a:t>
            </a:r>
            <a:r>
              <a:rPr lang="en-US" sz="1900" dirty="0" smtClean="0"/>
              <a:t>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1" name="Text Placeholder 9"/>
          <p:cNvSpPr txBox="1">
            <a:spLocks/>
          </p:cNvSpPr>
          <p:nvPr/>
        </p:nvSpPr>
        <p:spPr bwMode="auto">
          <a:xfrm>
            <a:off x="4648200" y="3810000"/>
            <a:ext cx="4114800" cy="232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30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US" sz="1900" u="sng" dirty="0" smtClean="0"/>
              <a:t>Janet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sz="1900" dirty="0" err="1"/>
              <a:t>milk.lock</a:t>
            </a:r>
            <a:r>
              <a:rPr lang="en-US" sz="1900" dirty="0"/>
              <a:t>()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sz="1900" dirty="0"/>
              <a:t>if (</a:t>
            </a:r>
            <a:r>
              <a:rPr lang="en-US" sz="1900" dirty="0" err="1"/>
              <a:t>noMilk</a:t>
            </a:r>
            <a:r>
              <a:rPr lang="en-US" sz="1900" dirty="0"/>
              <a:t>) {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sz="1900" dirty="0"/>
              <a:t>	buy milk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sz="1900" dirty="0"/>
              <a:t>}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sz="1900" dirty="0" err="1"/>
              <a:t>milk.unlock</a:t>
            </a:r>
            <a:r>
              <a:rPr lang="en-US" sz="19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33153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 with locks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synchronization involves waiting</a:t>
            </a:r>
          </a:p>
          <a:p>
            <a:r>
              <a:rPr lang="en-US" dirty="0"/>
              <a:t>Thread can be running or blocked</a:t>
            </a:r>
          </a:p>
          <a:p>
            <a:pPr lvl="1"/>
            <a:r>
              <a:rPr lang="en-US" dirty="0" smtClean="0"/>
              <a:t>Blocked thread waits for another event to occur</a:t>
            </a:r>
          </a:p>
          <a:p>
            <a:r>
              <a:rPr lang="en-US" dirty="0" smtClean="0"/>
              <a:t>Blocking reduces efficiency</a:t>
            </a:r>
          </a:p>
          <a:p>
            <a:r>
              <a:rPr lang="en-US" dirty="0" smtClean="0"/>
              <a:t>How can we minimize time lock is held?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6591-5FC7-A144-AD21-6B99FE111655}" type="datetime1">
              <a:rPr lang="en-US" smtClean="0"/>
              <a:t>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0F1F-2016-AB47-89E8-85EB545AF70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6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queue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7300"/>
            <a:ext cx="9144000" cy="43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921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queue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9144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Minimize waiting by </a:t>
            </a:r>
            <a:r>
              <a:rPr lang="en-US" dirty="0" err="1" smtClean="0"/>
              <a:t>queueing</a:t>
            </a:r>
            <a:r>
              <a:rPr lang="en-US" dirty="0" smtClean="0"/>
              <a:t> waiting threads</a:t>
            </a:r>
          </a:p>
          <a:p>
            <a:r>
              <a:rPr lang="en-US" dirty="0" smtClean="0"/>
              <a:t>Potential problems with this approach?</a:t>
            </a:r>
          </a:p>
          <a:p>
            <a:pPr lvl="1"/>
            <a:r>
              <a:rPr lang="en-US" dirty="0" smtClean="0"/>
              <a:t>What happens if &gt;1 thread accesses queue at once?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4974"/>
            <a:ext cx="9144000" cy="485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694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HW 2 to be posted</a:t>
            </a:r>
            <a:endParaRPr lang="en-US" dirty="0"/>
          </a:p>
          <a:p>
            <a:pPr lvl="1"/>
            <a:r>
              <a:rPr lang="en-US" dirty="0" smtClean="0"/>
              <a:t>Poll coming to schedule midterm (on or near W 3/8)</a:t>
            </a:r>
          </a:p>
          <a:p>
            <a:pPr marL="344487" lvl="1" indent="0">
              <a:buNone/>
            </a:pPr>
            <a:endParaRPr lang="en-US" dirty="0" smtClean="0"/>
          </a:p>
          <a:p>
            <a:r>
              <a:rPr lang="en-US" dirty="0" smtClean="0"/>
              <a:t>Today’s lecture</a:t>
            </a:r>
          </a:p>
          <a:p>
            <a:pPr lvl="1"/>
            <a:r>
              <a:rPr lang="en-US" dirty="0" smtClean="0"/>
              <a:t>Review: Threads</a:t>
            </a:r>
          </a:p>
          <a:p>
            <a:pPr lvl="1"/>
            <a:r>
              <a:rPr lang="en-US" dirty="0" smtClean="0"/>
              <a:t>Synchronization</a:t>
            </a:r>
          </a:p>
          <a:p>
            <a:pPr lvl="2"/>
            <a:r>
              <a:rPr lang="en-US" dirty="0" smtClean="0"/>
              <a:t>Locks</a:t>
            </a:r>
          </a:p>
          <a:p>
            <a:pPr lvl="2"/>
            <a:r>
              <a:rPr lang="en-US" dirty="0" smtClean="0"/>
              <a:t>Condition variables</a:t>
            </a:r>
          </a:p>
          <a:p>
            <a:pPr lvl="2"/>
            <a:r>
              <a:rPr lang="en-US" dirty="0" smtClean="0"/>
              <a:t>Monitors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FB13B31-6C14-9340-AE69-7A351ACB30D5}" type="datetime1">
              <a:rPr lang="en-US" smtClean="0">
                <a:latin typeface="Garamond"/>
                <a:cs typeface="Garamond"/>
              </a:rPr>
              <a:t>2/9/17</a:t>
            </a:fld>
            <a:endParaRPr lang="en-US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6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Garamond"/>
                <a:cs typeface="Garamond"/>
              </a:rPr>
              <a:pPr/>
              <a:t>2</a:t>
            </a:fld>
            <a:endParaRPr lang="en-US" dirty="0">
              <a:latin typeface="Garamond"/>
              <a:cs typeface="Garamond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queue with locks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4" y="1143004"/>
            <a:ext cx="7726232" cy="530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18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can </a:t>
            </a:r>
            <a:r>
              <a:rPr lang="en-US" dirty="0" err="1" smtClean="0"/>
              <a:t>enqueue</a:t>
            </a:r>
            <a:r>
              <a:rPr lang="en-US" dirty="0" smtClean="0"/>
              <a:t>() unlock?</a:t>
            </a:r>
          </a:p>
          <a:p>
            <a:pPr lvl="1"/>
            <a:r>
              <a:rPr lang="en-US" dirty="0" smtClean="0"/>
              <a:t>Must restore queue to stable state</a:t>
            </a:r>
          </a:p>
          <a:p>
            <a:r>
              <a:rPr lang="en-US" dirty="0" smtClean="0"/>
              <a:t>Stable state is called </a:t>
            </a:r>
            <a:r>
              <a:rPr lang="en-US" dirty="0" smtClean="0">
                <a:solidFill>
                  <a:srgbClr val="0000FF"/>
                </a:solidFill>
              </a:rPr>
              <a:t>invariant</a:t>
            </a:r>
          </a:p>
          <a:p>
            <a:pPr lvl="1"/>
            <a:r>
              <a:rPr lang="en-US" dirty="0" smtClean="0"/>
              <a:t>Condition that is “always” true for queue</a:t>
            </a:r>
          </a:p>
          <a:p>
            <a:pPr lvl="1"/>
            <a:r>
              <a:rPr lang="en-US" dirty="0" smtClean="0"/>
              <a:t>For example, each node appears exactly once when traversing list from head to tail</a:t>
            </a:r>
          </a:p>
          <a:p>
            <a:pPr lvl="1"/>
            <a:endParaRPr lang="en-US" dirty="0"/>
          </a:p>
          <a:p>
            <a:r>
              <a:rPr lang="en-US" dirty="0" smtClean="0"/>
              <a:t>Hold lock when you’re manipulating shared data (and therefore breaking invariant)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84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Fine-grained 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lock per queue </a:t>
            </a:r>
            <a:r>
              <a:rPr lang="en-US" dirty="0" smtClean="0">
                <a:sym typeface="Wingdings"/>
              </a:rPr>
              <a:t> only one thread can access queue at once</a:t>
            </a:r>
          </a:p>
          <a:p>
            <a:r>
              <a:rPr lang="en-US" dirty="0" smtClean="0">
                <a:sym typeface="Wingdings"/>
              </a:rPr>
              <a:t>One lock per node: fine-grained locking</a:t>
            </a:r>
          </a:p>
          <a:p>
            <a:pPr lvl="1"/>
            <a:r>
              <a:rPr lang="en-US" dirty="0" smtClean="0">
                <a:sym typeface="Wingdings"/>
              </a:rPr>
              <a:t>What’s the major benefit?</a:t>
            </a:r>
          </a:p>
          <a:p>
            <a:r>
              <a:rPr lang="en-US" dirty="0" smtClean="0"/>
              <a:t>Lock each node as queue is traversed, release once it’s safe, allowing other threads to traverse queue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42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Fine-grained locking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6325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lock 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 pointer to 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unlock 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lock 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read 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unlock B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What’s potential downside of this approach?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19200"/>
            <a:ext cx="712064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956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Hand-over-hand 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6325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lock 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 pointer to B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00FF"/>
                </a:solidFill>
              </a:rPr>
              <a:t>lock B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00FF"/>
                </a:solidFill>
              </a:rPr>
              <a:t>unlock 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read 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unlock B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Lock next node before releasing last node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19200"/>
            <a:ext cx="712064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473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Ordering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838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What if you want </a:t>
            </a:r>
            <a:r>
              <a:rPr lang="en-US" dirty="0" err="1" smtClean="0"/>
              <a:t>dequeue</a:t>
            </a:r>
            <a:r>
              <a:rPr lang="en-US" dirty="0" smtClean="0"/>
              <a:t>() to wait if queue is empty?</a:t>
            </a:r>
          </a:p>
          <a:p>
            <a:r>
              <a:rPr lang="en-US" dirty="0" smtClean="0"/>
              <a:t>What’s problem with solution below?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81200"/>
            <a:ext cx="52070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709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Ordering constraints, pt.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838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What if you want </a:t>
            </a:r>
            <a:r>
              <a:rPr lang="en-US" dirty="0" err="1" smtClean="0"/>
              <a:t>dequeue</a:t>
            </a:r>
            <a:r>
              <a:rPr lang="en-US" dirty="0" smtClean="0"/>
              <a:t>() to wait if queue is empty?</a:t>
            </a:r>
          </a:p>
          <a:p>
            <a:r>
              <a:rPr lang="en-US" dirty="0" smtClean="0"/>
              <a:t>What’s problem with solution below?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81200"/>
            <a:ext cx="51435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9256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Avoiding busy waiting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</a:t>
            </a:r>
            <a:r>
              <a:rPr lang="en-US" dirty="0" err="1" smtClean="0"/>
              <a:t>dequeuer</a:t>
            </a:r>
            <a:r>
              <a:rPr lang="en-US" dirty="0" smtClean="0"/>
              <a:t> “go to sleep”</a:t>
            </a:r>
          </a:p>
          <a:p>
            <a:pPr lvl="1"/>
            <a:r>
              <a:rPr lang="en-US" dirty="0" smtClean="0"/>
              <a:t>Put </a:t>
            </a:r>
            <a:r>
              <a:rPr lang="en-US" dirty="0" err="1" smtClean="0"/>
              <a:t>dequeuer</a:t>
            </a:r>
            <a:r>
              <a:rPr lang="en-US" dirty="0" smtClean="0"/>
              <a:t> on waiting list, then go to sleep</a:t>
            </a:r>
          </a:p>
          <a:p>
            <a:pPr marL="344487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if (queue is empty) {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add self to waiting list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go to sleep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Wait to be awoken once something’s in queue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221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Mutual exclusion</a:t>
            </a:r>
          </a:p>
          <a:p>
            <a:pPr lvl="1"/>
            <a:r>
              <a:rPr lang="en-US" dirty="0" smtClean="0"/>
              <a:t>Ensures only one thread in critical section</a:t>
            </a:r>
          </a:p>
          <a:p>
            <a:pPr lvl="1"/>
            <a:r>
              <a:rPr lang="en-US" dirty="0" smtClean="0"/>
              <a:t>“Not at the same time”</a:t>
            </a:r>
          </a:p>
          <a:p>
            <a:pPr lvl="1"/>
            <a:r>
              <a:rPr lang="en-US" dirty="0" smtClean="0"/>
              <a:t>lock/unlock</a:t>
            </a:r>
          </a:p>
          <a:p>
            <a:r>
              <a:rPr lang="en-US" dirty="0" smtClean="0"/>
              <a:t>Condition variables</a:t>
            </a:r>
          </a:p>
          <a:p>
            <a:pPr lvl="1"/>
            <a:r>
              <a:rPr lang="en-US" dirty="0" smtClean="0"/>
              <a:t>Used when one thread must wait for another to do something</a:t>
            </a:r>
          </a:p>
          <a:p>
            <a:pPr lvl="1"/>
            <a:r>
              <a:rPr lang="en-US" dirty="0" smtClean="0"/>
              <a:t>“Before/after”</a:t>
            </a:r>
          </a:p>
          <a:p>
            <a:pPr lvl="1"/>
            <a:r>
              <a:rPr lang="en-US" dirty="0" err="1" smtClean="0"/>
              <a:t>dequeue</a:t>
            </a:r>
            <a:r>
              <a:rPr lang="en-US" dirty="0" smtClean="0"/>
              <a:t>() must wait for </a:t>
            </a:r>
            <a:r>
              <a:rPr lang="en-US" dirty="0" err="1" smtClean="0"/>
              <a:t>enqueue</a:t>
            </a:r>
            <a:r>
              <a:rPr lang="en-US" dirty="0" smtClean="0"/>
              <a:t>() if empty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924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 thread to sleep inside critical section by (steps in red are atomic):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Release lock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Put thread on waiting list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Go to sleep</a:t>
            </a:r>
          </a:p>
          <a:p>
            <a:pPr lvl="1"/>
            <a:r>
              <a:rPr lang="en-US" dirty="0" smtClean="0"/>
              <a:t>After being woken, call lock()</a:t>
            </a:r>
          </a:p>
          <a:p>
            <a:r>
              <a:rPr lang="en-US" dirty="0" smtClean="0"/>
              <a:t>Each condition variable tracks list of threads waiting on that specific condition</a:t>
            </a:r>
          </a:p>
          <a:p>
            <a:r>
              <a:rPr lang="en-US" dirty="0" smtClean="0"/>
              <a:t>Each condition variable associated with lock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87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Thread: active sequence of instructions</a:t>
            </a:r>
          </a:p>
          <a:p>
            <a:pPr lvl="1"/>
            <a:r>
              <a:rPr lang="en-US" dirty="0" smtClean="0"/>
              <a:t>Basic unit of CPU utilization</a:t>
            </a:r>
          </a:p>
          <a:p>
            <a:pPr lvl="1"/>
            <a:r>
              <a:rPr lang="en-US" dirty="0" smtClean="0"/>
              <a:t>Thread creation is lightweight</a:t>
            </a:r>
          </a:p>
          <a:p>
            <a:pPr lvl="1"/>
            <a:r>
              <a:rPr lang="en-US" dirty="0" smtClean="0"/>
              <a:t>Multiple threads in same process can share address space</a:t>
            </a:r>
          </a:p>
          <a:p>
            <a:pPr lvl="2"/>
            <a:r>
              <a:rPr lang="en-US" dirty="0" smtClean="0"/>
              <a:t>Each thread needs own PC, register copies, stack + SP</a:t>
            </a:r>
          </a:p>
          <a:p>
            <a:r>
              <a:rPr lang="en-US" dirty="0" smtClean="0"/>
              <a:t>Threads provide concurrency within application</a:t>
            </a:r>
          </a:p>
          <a:p>
            <a:pPr lvl="1"/>
            <a:r>
              <a:rPr lang="en-US" dirty="0" smtClean="0"/>
              <a:t>HW support necessary for parallelism</a:t>
            </a:r>
          </a:p>
          <a:p>
            <a:r>
              <a:rPr lang="en-US" dirty="0" smtClean="0"/>
              <a:t>Major issue: non-deterministic ordering</a:t>
            </a:r>
          </a:p>
          <a:p>
            <a:pPr lvl="1"/>
            <a:r>
              <a:rPr lang="en-US" dirty="0" smtClean="0"/>
              <a:t>Solutions require atomic operations</a:t>
            </a:r>
          </a:p>
          <a:p>
            <a:pPr lvl="1"/>
            <a:r>
              <a:rPr lang="en-US" dirty="0" smtClean="0"/>
              <a:t>Avoid race condition: solution depends on timing/ordering of earlier events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E6B7-B0DA-944B-B7A2-BBD8AAB68701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87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variable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wait()</a:t>
            </a:r>
          </a:p>
          <a:p>
            <a:pPr lvl="1"/>
            <a:r>
              <a:rPr lang="en-US" dirty="0" smtClean="0"/>
              <a:t>Atomically release lock, add thread to waiting list, then go to sleep</a:t>
            </a:r>
          </a:p>
          <a:p>
            <a:pPr lvl="1"/>
            <a:r>
              <a:rPr lang="en-US" dirty="0" smtClean="0"/>
              <a:t>Thread must hold lock when calling wait()</a:t>
            </a:r>
          </a:p>
          <a:p>
            <a:r>
              <a:rPr lang="en-US" dirty="0" smtClean="0"/>
              <a:t>signal()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ake up one thread waiting on condition variable</a:t>
            </a:r>
          </a:p>
          <a:p>
            <a:pPr lvl="1"/>
            <a:r>
              <a:rPr lang="en-US" dirty="0" smtClean="0"/>
              <a:t>If no thread waiting, does nothing</a:t>
            </a:r>
          </a:p>
          <a:p>
            <a:r>
              <a:rPr lang="en-US" dirty="0" smtClean="0"/>
              <a:t>broadcast()</a:t>
            </a:r>
          </a:p>
          <a:p>
            <a:pPr lvl="1"/>
            <a:r>
              <a:rPr lang="en-US" dirty="0" smtClean="0"/>
              <a:t>Wake up all threads waiting on condition variable</a:t>
            </a:r>
          </a:p>
          <a:p>
            <a:pPr lvl="1"/>
            <a:r>
              <a:rPr lang="en-US" dirty="0" smtClean="0"/>
              <a:t>If no thread waiting, does nothing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523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Thread-safe queue with CVs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" y="977900"/>
            <a:ext cx="9093200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7468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 two types of synchronization</a:t>
            </a:r>
          </a:p>
          <a:p>
            <a:pPr lvl="1"/>
            <a:r>
              <a:rPr lang="en-US" dirty="0" smtClean="0"/>
              <a:t>Lock for mutual exclusion</a:t>
            </a:r>
          </a:p>
          <a:p>
            <a:pPr lvl="1"/>
            <a:r>
              <a:rPr lang="en-US" dirty="0" smtClean="0"/>
              <a:t>Condition variables for ordering constraints</a:t>
            </a:r>
          </a:p>
          <a:p>
            <a:endParaRPr lang="en-US" dirty="0"/>
          </a:p>
          <a:p>
            <a:r>
              <a:rPr lang="en-US" dirty="0" smtClean="0"/>
              <a:t>Monitor = 1 lock + CVs associated with lock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480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time</a:t>
            </a:r>
          </a:p>
          <a:p>
            <a:pPr lvl="1"/>
            <a:r>
              <a:rPr lang="en-US" dirty="0" smtClean="0"/>
              <a:t>Continue synchronization discussion</a:t>
            </a:r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/>
              <a:t>HW 2 to be posted</a:t>
            </a:r>
          </a:p>
          <a:p>
            <a:pPr lvl="1"/>
            <a:r>
              <a:rPr lang="en-US" dirty="0"/>
              <a:t>Poll coming to schedule midterm (on or near W 3/8)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62C11B4-28F0-0F44-83A5-9ACEA1688F80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slides are adapted from the following sources:</a:t>
            </a:r>
          </a:p>
          <a:p>
            <a:pPr lvl="1"/>
            <a:r>
              <a:rPr lang="en-US" dirty="0" err="1" smtClean="0"/>
              <a:t>Silberschatz</a:t>
            </a:r>
            <a:r>
              <a:rPr lang="en-US" dirty="0" smtClean="0"/>
              <a:t>, Galvin, &amp; Gagne, </a:t>
            </a:r>
            <a:r>
              <a:rPr lang="en-US" i="1" dirty="0" smtClean="0"/>
              <a:t>Operating Systems Concepts</a:t>
            </a:r>
            <a:r>
              <a:rPr lang="en-US" dirty="0" smtClean="0"/>
              <a:t>, 9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pPr lvl="1"/>
            <a:r>
              <a:rPr lang="en-US" dirty="0" smtClean="0"/>
              <a:t>Chen &amp; </a:t>
            </a:r>
            <a:r>
              <a:rPr lang="en-US" dirty="0" err="1" smtClean="0"/>
              <a:t>Madhyastha</a:t>
            </a:r>
            <a:r>
              <a:rPr lang="en-US" dirty="0" smtClean="0"/>
              <a:t>, EECS 482 lecture notes, University of Michigan, Fall 2016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A3CB-CAD6-FB4B-9A5A-696854FE92B6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5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Non-deterministic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Arithmetic example—assume y is initially 10</a:t>
            </a:r>
          </a:p>
          <a:p>
            <a:pPr marL="344487" lvl="1" indent="0">
              <a:buNone/>
            </a:pPr>
            <a:r>
              <a:rPr lang="en-US" u="sng" dirty="0" smtClean="0"/>
              <a:t>Thread A</a:t>
            </a:r>
            <a:r>
              <a:rPr lang="en-US" dirty="0" smtClean="0"/>
              <a:t>			</a:t>
            </a:r>
            <a:r>
              <a:rPr lang="en-US" u="sng" dirty="0" smtClean="0"/>
              <a:t>Thread B</a:t>
            </a:r>
            <a:endParaRPr lang="en-US" dirty="0" smtClean="0"/>
          </a:p>
          <a:p>
            <a:pPr marL="344487" lvl="1" indent="0">
              <a:buNone/>
            </a:pPr>
            <a:r>
              <a:rPr lang="en-US" dirty="0" smtClean="0"/>
              <a:t>x = y + 1			y = y * 2</a:t>
            </a:r>
          </a:p>
          <a:p>
            <a:pPr marL="344487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What’s being shared between these threads?</a:t>
            </a:r>
          </a:p>
          <a:p>
            <a:pPr lvl="1"/>
            <a:r>
              <a:rPr lang="en-US" dirty="0" smtClean="0"/>
              <a:t>Possible results?</a:t>
            </a:r>
          </a:p>
          <a:p>
            <a:pPr lvl="1"/>
            <a:endParaRPr lang="en-US" dirty="0"/>
          </a:p>
          <a:p>
            <a:r>
              <a:rPr lang="en-US" dirty="0" smtClean="0"/>
              <a:t>Arithmetic example 2—assume x is initially 0</a:t>
            </a:r>
          </a:p>
          <a:p>
            <a:pPr marL="344487" lvl="1" indent="0">
              <a:buNone/>
            </a:pPr>
            <a:r>
              <a:rPr lang="en-US" u="sng" dirty="0"/>
              <a:t>Thread A</a:t>
            </a:r>
            <a:r>
              <a:rPr lang="en-US" dirty="0"/>
              <a:t>			</a:t>
            </a:r>
            <a:r>
              <a:rPr lang="en-US" u="sng" dirty="0"/>
              <a:t>Thread B</a:t>
            </a:r>
            <a:endParaRPr lang="en-US" dirty="0"/>
          </a:p>
          <a:p>
            <a:pPr marL="344487" lvl="1" indent="0">
              <a:buNone/>
            </a:pPr>
            <a:r>
              <a:rPr lang="en-US" dirty="0"/>
              <a:t>x = </a:t>
            </a:r>
            <a:r>
              <a:rPr lang="en-US" dirty="0" smtClean="0"/>
              <a:t>0			x = 0</a:t>
            </a:r>
          </a:p>
          <a:p>
            <a:pPr marL="344487" lvl="1" indent="0">
              <a:buNone/>
            </a:pPr>
            <a:r>
              <a:rPr lang="en-US" dirty="0" smtClean="0"/>
              <a:t>x++</a:t>
            </a:r>
            <a:r>
              <a:rPr lang="en-US" dirty="0"/>
              <a:t>			</a:t>
            </a:r>
            <a:r>
              <a:rPr lang="en-US" dirty="0" smtClean="0"/>
              <a:t>	x--</a:t>
            </a:r>
          </a:p>
          <a:p>
            <a:pPr marL="344487" lvl="1" indent="0">
              <a:buNone/>
            </a:pPr>
            <a:endParaRPr lang="en-US" dirty="0"/>
          </a:p>
          <a:p>
            <a:pPr lvl="1"/>
            <a:r>
              <a:rPr lang="en-US" dirty="0" smtClean="0"/>
              <a:t>Possible </a:t>
            </a:r>
            <a:r>
              <a:rPr lang="en-US" dirty="0"/>
              <a:t>results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Impossible results?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E3A2-FA26-624B-863C-B9CAB9C6F07D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98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Constrain </a:t>
            </a:r>
            <a:r>
              <a:rPr lang="en-US" dirty="0" err="1" smtClean="0"/>
              <a:t>interleavings</a:t>
            </a:r>
            <a:r>
              <a:rPr lang="en-US" dirty="0" smtClean="0"/>
              <a:t> between threads</a:t>
            </a:r>
          </a:p>
          <a:p>
            <a:pPr lvl="1"/>
            <a:r>
              <a:rPr lang="en-US" dirty="0" smtClean="0"/>
              <a:t>Goal: force all possible </a:t>
            </a:r>
            <a:r>
              <a:rPr lang="en-US" dirty="0" err="1" smtClean="0"/>
              <a:t>interleavings</a:t>
            </a:r>
            <a:r>
              <a:rPr lang="en-US" dirty="0" smtClean="0"/>
              <a:t> to produce correct result</a:t>
            </a:r>
          </a:p>
          <a:p>
            <a:pPr lvl="1"/>
            <a:r>
              <a:rPr lang="en-US" dirty="0" smtClean="0"/>
              <a:t>Correct concurrent program should work regardless of processor speed</a:t>
            </a:r>
          </a:p>
          <a:p>
            <a:r>
              <a:rPr lang="en-US" dirty="0" smtClean="0"/>
              <a:t>Try to constrain as little as possible</a:t>
            </a:r>
          </a:p>
          <a:p>
            <a:pPr lvl="1"/>
            <a:r>
              <a:rPr lang="en-US" dirty="0" smtClean="0"/>
              <a:t>Some events are independent—order irrelevant</a:t>
            </a:r>
          </a:p>
          <a:p>
            <a:pPr lvl="1"/>
            <a:r>
              <a:rPr lang="en-US" dirty="0" smtClean="0"/>
              <a:t>Order only matters in dependent events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Synchronization</a:t>
            </a:r>
            <a:r>
              <a:rPr lang="en-US" dirty="0" smtClean="0"/>
              <a:t>: Controlling execution and order of threads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B0221-ECAD-5A41-B43C-25AF69396A41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44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“Too much milk”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Problem definition</a:t>
            </a:r>
          </a:p>
          <a:p>
            <a:pPr lvl="1"/>
            <a:r>
              <a:rPr lang="en-US" dirty="0" smtClean="0"/>
              <a:t>Janet &amp; Peter want to keep refrigerator stocked with at most one milk jug</a:t>
            </a:r>
          </a:p>
          <a:p>
            <a:pPr lvl="1"/>
            <a:r>
              <a:rPr lang="en-US" dirty="0" smtClean="0"/>
              <a:t>If either sees fridge empty, she/he buys milk</a:t>
            </a:r>
          </a:p>
          <a:p>
            <a:r>
              <a:rPr lang="en-US" dirty="0" smtClean="0"/>
              <a:t>Solution #0 (no synchronization)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u="sng" dirty="0" smtClean="0"/>
              <a:t>Peter</a:t>
            </a:r>
            <a:r>
              <a:rPr lang="en-US" dirty="0" smtClean="0"/>
              <a:t>				</a:t>
            </a:r>
            <a:r>
              <a:rPr lang="en-US" u="sng" dirty="0" smtClean="0"/>
              <a:t>Janet</a:t>
            </a:r>
          </a:p>
          <a:p>
            <a:pPr marL="0" indent="0">
              <a:buNone/>
              <a:tabLst>
                <a:tab pos="923925" algn="l"/>
                <a:tab pos="1366838" algn="l"/>
              </a:tabLst>
            </a:pPr>
            <a:r>
              <a:rPr lang="en-US" dirty="0" smtClean="0"/>
              <a:t>	if (</a:t>
            </a:r>
            <a:r>
              <a:rPr lang="en-US" dirty="0" err="1" smtClean="0"/>
              <a:t>noMilk</a:t>
            </a:r>
            <a:r>
              <a:rPr lang="en-US" dirty="0" smtClean="0"/>
              <a:t>) {		if (</a:t>
            </a:r>
            <a:r>
              <a:rPr lang="en-US" dirty="0" err="1" smtClean="0"/>
              <a:t>noMilk</a:t>
            </a:r>
            <a:r>
              <a:rPr lang="en-US" dirty="0" smtClean="0"/>
              <a:t>) {</a:t>
            </a:r>
          </a:p>
          <a:p>
            <a:pPr marL="0" indent="0">
              <a:buNone/>
              <a:tabLst>
                <a:tab pos="923925" algn="l"/>
                <a:tab pos="1366838" algn="l"/>
                <a:tab pos="4579938" algn="l"/>
                <a:tab pos="5022850" algn="l"/>
              </a:tabLst>
            </a:pPr>
            <a:r>
              <a:rPr lang="en-US" dirty="0"/>
              <a:t>		</a:t>
            </a:r>
            <a:r>
              <a:rPr lang="en-US" dirty="0" smtClean="0"/>
              <a:t>buy milk		buy milk</a:t>
            </a:r>
          </a:p>
          <a:p>
            <a:pPr marL="0" indent="0">
              <a:buNone/>
              <a:tabLst>
                <a:tab pos="923925" algn="l"/>
                <a:tab pos="1366838" algn="l"/>
              </a:tabLst>
            </a:pPr>
            <a:r>
              <a:rPr lang="en-US" dirty="0"/>
              <a:t>	</a:t>
            </a:r>
            <a:r>
              <a:rPr lang="en-US" dirty="0" smtClean="0"/>
              <a:t>}					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68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exclusion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Ensure that only 1 thread is doing a certain thing at one time (other threads excluded)</a:t>
            </a:r>
          </a:p>
          <a:p>
            <a:pPr lvl="1"/>
            <a:r>
              <a:rPr lang="en-US" dirty="0" smtClean="0"/>
              <a:t>Example: only 1 person shops at a time</a:t>
            </a:r>
          </a:p>
          <a:p>
            <a:r>
              <a:rPr lang="en-US" dirty="0" smtClean="0"/>
              <a:t>Constrains thread interleaving: can’t operate at the same time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42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Code section that needs to be run atomically with respect to selected other pieces of code</a:t>
            </a:r>
          </a:p>
          <a:p>
            <a:r>
              <a:rPr lang="en-US" dirty="0" smtClean="0"/>
              <a:t>If A and B are critical sections with respect </a:t>
            </a:r>
            <a:r>
              <a:rPr lang="en-US" dirty="0" err="1" smtClean="0"/>
              <a:t>ot</a:t>
            </a:r>
            <a:r>
              <a:rPr lang="en-US" dirty="0" smtClean="0"/>
              <a:t> each other, multiple threads can’t interleave events from A and B</a:t>
            </a:r>
          </a:p>
          <a:p>
            <a:pPr lvl="1"/>
            <a:r>
              <a:rPr lang="en-US" dirty="0" smtClean="0"/>
              <a:t>A and B mutually exclude each other</a:t>
            </a:r>
          </a:p>
          <a:p>
            <a:pPr lvl="1"/>
            <a:r>
              <a:rPr lang="en-US" dirty="0" smtClean="0"/>
              <a:t>A and B often same piece of code</a:t>
            </a:r>
          </a:p>
          <a:p>
            <a:r>
              <a:rPr lang="en-US" dirty="0" smtClean="0"/>
              <a:t>Critical sections must be atomic with respect to each other because they access shared resource</a:t>
            </a:r>
          </a:p>
          <a:p>
            <a:r>
              <a:rPr lang="en-US" dirty="0" smtClean="0"/>
              <a:t>In “too much milk”, critical section is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(no milk) buy milk</a:t>
            </a:r>
          </a:p>
          <a:p>
            <a:r>
              <a:rPr lang="en-US" dirty="0" smtClean="0"/>
              <a:t>Following “solutions”: need to ensure both don’t enter critical section at same time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13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“Too much milk:” Solution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1"/>
            <a:ext cx="8229600" cy="1524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Assume only atomic operations are load/store (read/write data)</a:t>
            </a:r>
          </a:p>
          <a:p>
            <a:r>
              <a:rPr lang="en-US" dirty="0" smtClean="0"/>
              <a:t>Leave note that you’re going to check on milk, so other person doesn’t also buy</a:t>
            </a:r>
          </a:p>
          <a:p>
            <a:r>
              <a:rPr lang="en-US" dirty="0" smtClean="0"/>
              <a:t>Does solution below work? Is it better than solution #0?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457200" y="2743200"/>
            <a:ext cx="4114800" cy="33877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Peter</a:t>
            </a:r>
            <a:endParaRPr lang="en-US" dirty="0" smtClean="0"/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 smtClean="0"/>
              <a:t>if (</a:t>
            </a:r>
            <a:r>
              <a:rPr lang="en-US" dirty="0" err="1" smtClean="0"/>
              <a:t>noNote</a:t>
            </a:r>
            <a:r>
              <a:rPr lang="en-US" dirty="0" smtClean="0"/>
              <a:t>) {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/>
              <a:t>	</a:t>
            </a:r>
            <a:r>
              <a:rPr lang="en-US" dirty="0" smtClean="0"/>
              <a:t>leave note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/>
              <a:t>	</a:t>
            </a:r>
            <a:r>
              <a:rPr lang="en-US" dirty="0" smtClean="0"/>
              <a:t>if (</a:t>
            </a:r>
            <a:r>
              <a:rPr lang="en-US" dirty="0" err="1" smtClean="0"/>
              <a:t>noMilk</a:t>
            </a:r>
            <a:r>
              <a:rPr lang="en-US" dirty="0" smtClean="0"/>
              <a:t>) {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/>
              <a:t>	</a:t>
            </a:r>
            <a:r>
              <a:rPr lang="en-US" dirty="0" smtClean="0"/>
              <a:t>	buy milk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/>
              <a:t>	</a:t>
            </a:r>
            <a:r>
              <a:rPr lang="en-US" dirty="0" smtClean="0"/>
              <a:t>remove note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" name="Text Placeholder 9"/>
          <p:cNvSpPr txBox="1">
            <a:spLocks/>
          </p:cNvSpPr>
          <p:nvPr/>
        </p:nvSpPr>
        <p:spPr bwMode="auto">
          <a:xfrm>
            <a:off x="4648200" y="2743200"/>
            <a:ext cx="4114800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30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US" u="sng" dirty="0" smtClean="0"/>
              <a:t>Janet</a:t>
            </a:r>
            <a:endParaRPr lang="en-US" dirty="0" smtClean="0"/>
          </a:p>
          <a:p>
            <a:pPr marL="0" indent="0">
              <a:buFont typeface="Wingdings" charset="0"/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 smtClean="0"/>
              <a:t>if (</a:t>
            </a:r>
            <a:r>
              <a:rPr lang="en-US" dirty="0" err="1" smtClean="0"/>
              <a:t>noNote</a:t>
            </a:r>
            <a:r>
              <a:rPr lang="en-US" dirty="0" smtClean="0"/>
              <a:t>) {</a:t>
            </a:r>
          </a:p>
          <a:p>
            <a:pPr marL="0" indent="0">
              <a:buFont typeface="Wingdings" charset="0"/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 smtClean="0"/>
              <a:t>	leave note</a:t>
            </a:r>
          </a:p>
          <a:p>
            <a:pPr marL="0" indent="0">
              <a:buFont typeface="Wingdings" charset="0"/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 smtClean="0"/>
              <a:t>	if (</a:t>
            </a:r>
            <a:r>
              <a:rPr lang="en-US" dirty="0" err="1" smtClean="0"/>
              <a:t>noMilk</a:t>
            </a:r>
            <a:r>
              <a:rPr lang="en-US" dirty="0" smtClean="0"/>
              <a:t>) {</a:t>
            </a:r>
          </a:p>
          <a:p>
            <a:pPr marL="0" indent="0">
              <a:buFont typeface="Wingdings" charset="0"/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 smtClean="0"/>
              <a:t>		buy milk</a:t>
            </a:r>
          </a:p>
          <a:p>
            <a:pPr marL="0" indent="0">
              <a:buFont typeface="Wingdings" charset="0"/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 smtClean="0"/>
              <a:t>	}</a:t>
            </a:r>
          </a:p>
          <a:p>
            <a:pPr marL="0" indent="0">
              <a:buFont typeface="Wingdings" charset="0"/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 smtClean="0"/>
              <a:t>	remove note</a:t>
            </a:r>
          </a:p>
          <a:p>
            <a:pPr marL="0" indent="0">
              <a:buFont typeface="Wingdings" charset="0"/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76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9661</TotalTime>
  <Words>1589</Words>
  <Application>Microsoft Macintosh PowerPoint</Application>
  <PresentationFormat>On-screen Show (4:3)</PresentationFormat>
  <Paragraphs>390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Edge</vt:lpstr>
      <vt:lpstr>EECE.4810/EECE.5730 Operating Systems</vt:lpstr>
      <vt:lpstr>Lecture outline</vt:lpstr>
      <vt:lpstr>Review: Threads</vt:lpstr>
      <vt:lpstr>Review: Non-deterministic ordering</vt:lpstr>
      <vt:lpstr>Synchronization</vt:lpstr>
      <vt:lpstr>“Too much milk” problem</vt:lpstr>
      <vt:lpstr>Mutual exclusion</vt:lpstr>
      <vt:lpstr>Critical section</vt:lpstr>
      <vt:lpstr>“Too much milk:” Solution #1</vt:lpstr>
      <vt:lpstr>“Too much milk:” Solution #2</vt:lpstr>
      <vt:lpstr>“Too much milk:” Solution #3</vt:lpstr>
      <vt:lpstr>Proof of correctness</vt:lpstr>
      <vt:lpstr>Solution #3 analysis</vt:lpstr>
      <vt:lpstr>Higher-level synchronization</vt:lpstr>
      <vt:lpstr>Locks</vt:lpstr>
      <vt:lpstr>Lock usage</vt:lpstr>
      <vt:lpstr>Efficiency with locks</vt:lpstr>
      <vt:lpstr>Shared queue</vt:lpstr>
      <vt:lpstr>Shared queue (continued)</vt:lpstr>
      <vt:lpstr>Shared queue with locks</vt:lpstr>
      <vt:lpstr>Invariants</vt:lpstr>
      <vt:lpstr>Fine-grained locking</vt:lpstr>
      <vt:lpstr>Fine-grained locking example</vt:lpstr>
      <vt:lpstr>Hand-over-hand locking</vt:lpstr>
      <vt:lpstr>Ordering constraints</vt:lpstr>
      <vt:lpstr>Ordering constraints, pt. 2</vt:lpstr>
      <vt:lpstr>Avoiding busy waiting</vt:lpstr>
      <vt:lpstr>Synchronization types</vt:lpstr>
      <vt:lpstr>Condition variables</vt:lpstr>
      <vt:lpstr>Condition variable operations</vt:lpstr>
      <vt:lpstr>Thread-safe queue with CVs</vt:lpstr>
      <vt:lpstr>Monitors</vt:lpstr>
      <vt:lpstr>Final notes</vt:lpstr>
      <vt:lpstr>Acknowledgements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2786</cp:revision>
  <dcterms:created xsi:type="dcterms:W3CDTF">2006-04-03T05:03:01Z</dcterms:created>
  <dcterms:modified xsi:type="dcterms:W3CDTF">2017-02-09T21:55:09Z</dcterms:modified>
</cp:coreProperties>
</file>