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496" r:id="rId4"/>
    <p:sldId id="497" r:id="rId5"/>
    <p:sldId id="512" r:id="rId6"/>
    <p:sldId id="516" r:id="rId7"/>
    <p:sldId id="518" r:id="rId8"/>
    <p:sldId id="525" r:id="rId9"/>
    <p:sldId id="526" r:id="rId10"/>
    <p:sldId id="527" r:id="rId11"/>
    <p:sldId id="528" r:id="rId12"/>
    <p:sldId id="529" r:id="rId13"/>
    <p:sldId id="530" r:id="rId14"/>
    <p:sldId id="548" r:id="rId15"/>
    <p:sldId id="532" r:id="rId16"/>
    <p:sldId id="533" r:id="rId17"/>
    <p:sldId id="549" r:id="rId18"/>
    <p:sldId id="534" r:id="rId19"/>
    <p:sldId id="550" r:id="rId20"/>
    <p:sldId id="535" r:id="rId21"/>
    <p:sldId id="536" r:id="rId22"/>
    <p:sldId id="538" r:id="rId23"/>
    <p:sldId id="539" r:id="rId24"/>
    <p:sldId id="540" r:id="rId25"/>
    <p:sldId id="551" r:id="rId26"/>
    <p:sldId id="552" r:id="rId27"/>
    <p:sldId id="542" r:id="rId28"/>
    <p:sldId id="543" r:id="rId29"/>
    <p:sldId id="554" r:id="rId30"/>
    <p:sldId id="553" r:id="rId31"/>
    <p:sldId id="556" r:id="rId32"/>
    <p:sldId id="557" r:id="rId33"/>
    <p:sldId id="555" r:id="rId34"/>
    <p:sldId id="546" r:id="rId35"/>
    <p:sldId id="385" r:id="rId36"/>
    <p:sldId id="547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BFCFEDF-7C8A-1249-84F3-7AA7CBE92A1A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be careful: optimal </a:t>
            </a:r>
            <a:r>
              <a:rPr lang="en-US" dirty="0" err="1" smtClean="0"/>
              <a:t>wrt</a:t>
            </a:r>
            <a:r>
              <a:rPr lang="en-US" baseline="0" dirty="0" smtClean="0"/>
              <a:t> average response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Recall: only preemptive schedulers.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16859FC-7B55-EF4D-B27D-9815E7CB931F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 can see why SJF improves average response time – it runs short jobs first.</a:t>
            </a:r>
            <a:r>
              <a:rPr lang="en-US" baseline="0" dirty="0" smtClean="0"/>
              <a:t>  Effect on the short jobs is huge; effect on the long job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1366545-FEAE-1240-8625-86081739D423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3806E86-BCF1-7342-B15D-5F87FF95B664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BA72B89-5560-EA41-9054-EA9451E8D96B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E6E4A44-45A9-884B-B108-713AA4A8DE47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896BD40-2DEF-184F-9B7D-F2A08AC471D4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we combine best of both worlds?  RR approximates SJF by moving long tasks to the end of the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D1F3891-B477-E042-8AD5-4216F153113F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Approximation</a:t>
            </a:r>
            <a:r>
              <a:rPr lang="en-US" baseline="0" dirty="0" smtClean="0"/>
              <a:t> depends on granularity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E6DAE87-85B2-D849-95B3-552452D6496D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B00EE8E-0DFD-4344-997D-1C9DEC408D37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of hands!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What’s the worst case for RR?</a:t>
            </a:r>
            <a:r>
              <a:rPr lang="en-US" baseline="0" dirty="0" smtClean="0"/>
              <a:t>  Same sized jobs – then you are time-slicing for no purpose.  Worse, this is nearly </a:t>
            </a:r>
            <a:r>
              <a:rPr lang="en-US" baseline="0" dirty="0" err="1" smtClean="0"/>
              <a:t>pessimal</a:t>
            </a:r>
            <a:r>
              <a:rPr lang="en-US" baseline="0" dirty="0" smtClean="0"/>
              <a:t> for average response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</a:t>
            </a:r>
            <a:r>
              <a:rPr lang="en-US" baseline="0" dirty="0" smtClean="0"/>
              <a:t> is fair, but average response time in this case is awful – everyone finishes very late!  In fact, this case is exactly when FIFO is optimal, RR is poor.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other hand, if we’re running streaming video, RR is great – everything happens in turn.  SJF maximizes variance.  But RR minimizes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E25D7A-B8BB-A14B-BA60-87E8117D5E31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730C045-6062-D748-B043-A1326F0111CA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E1A1B7-0EAA-814A-8DA0-EA39471DA62C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F0F6266-DE95-8740-A247-A50727A36B3D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598E7B1-8520-BE40-B59C-E8B1A74E0E26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2E86A3-4BD8-ED40-9CA8-E59AEEA4F364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 happens to me -- you go to the store to buy a carton of milk, you get stuck behind someone with a huge basket?  And insists on paying in pennies.  Feature -- gives you time to read the National Enquirer.  Computer science professor has space alien's baby.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E10543A-3C6A-8A4F-B23E-0DD718F41835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92225-82BC-224B-B5E4-32A7C0ED9D06}" type="datetime1">
              <a:rPr lang="en-US" smtClean="0"/>
              <a:t>2/15/17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81F1C-E1DE-C848-B3CE-2BF12759D98D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0761A-174B-4E42-8FF1-E380096C047B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BB44E-6CB6-AB41-8072-1BAFB15D3EF2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09442-8943-FA4B-8A03-E2E8A724BD82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7DC39-D593-DB47-9D75-5AC4CBF0FC53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5108A-D0B0-1A49-A94A-2FEC9B20ECB0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BDD32-F689-394F-8848-0239334F7D96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B1970-671D-BA43-A64F-64E554E2509B}" type="datetime1">
              <a:rPr lang="en-US" smtClean="0"/>
              <a:t>2/15/17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E8B7E-B8EC-A249-9C3B-E7808023F4E0}" type="datetime1">
              <a:rPr lang="en-US" smtClean="0"/>
              <a:t>2/15/17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201C7-35A1-D84D-994F-3687DE1C728E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897DD-D225-A24B-8308-DAA34D9A2D15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3E0C0-E6A6-D14F-AD77-3F2310B9CAEE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D886805-82FF-494B-AE93-F33D9CAA9D3E}" type="datetime1">
              <a:rPr lang="en-US" smtClean="0"/>
              <a:t>2/15/17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Scheduling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Scheduling basics</a:t>
            </a:r>
            <a:endParaRPr lang="en-US" dirty="0">
              <a:ea typeface="MS PGothic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4419600" cy="49879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Multiprogramming maximizes CPU utilization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execution </a:t>
            </a:r>
            <a:r>
              <a:rPr lang="en-US" dirty="0" smtClean="0">
                <a:latin typeface="Helvetica" charset="0"/>
                <a:ea typeface="MS PGothic" charset="0"/>
              </a:rPr>
              <a:t>is </a:t>
            </a:r>
            <a:r>
              <a:rPr lang="en-US" dirty="0">
                <a:latin typeface="Helvetica" charset="0"/>
                <a:ea typeface="MS PGothic" charset="0"/>
              </a:rPr>
              <a:t>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cycle</a:t>
            </a:r>
            <a:r>
              <a:rPr lang="en-US" dirty="0">
                <a:latin typeface="Helvetica" charset="0"/>
                <a:ea typeface="MS PGothic" charset="0"/>
              </a:rPr>
              <a:t> of CPU execution and I/O wait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CPU burst </a:t>
            </a:r>
            <a:r>
              <a:rPr lang="en-US" dirty="0">
                <a:latin typeface="Helvetica" charset="0"/>
                <a:ea typeface="MS PGothic" charset="0"/>
              </a:rPr>
              <a:t>followed by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I/O burst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CPU burst distribution is of main concern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7172" name="Picture 1" descr="6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3DCE-86B2-514D-8B23-3C0EFDCAF0A6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712787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selects </a:t>
            </a:r>
            <a:r>
              <a:rPr lang="en-US" dirty="0">
                <a:ea typeface="ＭＳ Ｐゴシック" charset="-128"/>
                <a:cs typeface="ＭＳ Ｐゴシック" charset="-128"/>
              </a:rPr>
              <a:t>from among the processes in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ready queue, and </a:t>
            </a:r>
            <a:r>
              <a:rPr lang="en-US" dirty="0">
                <a:ea typeface="ＭＳ Ｐゴシック" charset="-128"/>
                <a:cs typeface="ＭＳ Ｐゴシック" charset="-128"/>
              </a:rPr>
              <a:t>allocates the CPU to one of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dirty="0" smtClean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interrupts occurring during crucial OS activities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0516-A2D2-CF4F-B0E6-C9B13A64F50E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Dispatcher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Dispatcher module gives control of the CPU to the process selected by the short-term scheduler; this involves: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switching context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switching to user mode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jumping to the proper location in the user program to restart that program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Dispatch latency </a:t>
            </a:r>
            <a:r>
              <a:rPr lang="en-US">
                <a:latin typeface="Helvetica" charset="0"/>
                <a:ea typeface="MS PGothic" charset="0"/>
              </a:rPr>
              <a:t>– time it takes for the dispatcher to stop one process and start another running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A04-C80D-5E47-8D18-020153FA5565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Several possible, often conflicting goals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maximize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CPU utilization</a:t>
            </a:r>
            <a:r>
              <a:rPr lang="en-US" dirty="0" smtClean="0">
                <a:latin typeface="Helvetica" charset="0"/>
                <a:ea typeface="MS PGothic" charset="0"/>
              </a:rPr>
              <a:t>: keep CPU as busy as possible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Throughput</a:t>
            </a:r>
            <a:r>
              <a:rPr lang="en-US" dirty="0" smtClean="0">
                <a:latin typeface="Helvetica" charset="0"/>
                <a:ea typeface="MS PGothic" charset="0"/>
              </a:rPr>
              <a:t>: rate at which processes complete per time unit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Fairness</a:t>
            </a:r>
            <a:r>
              <a:rPr lang="en-US" dirty="0" smtClean="0">
                <a:latin typeface="Helvetica" charset="0"/>
                <a:ea typeface="MS PGothic" charset="0"/>
              </a:rPr>
              <a:t>: ensure CPU shared (relatively) equally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minimize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Turnaround time: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amount of time to execute a particular </a:t>
            </a:r>
            <a:r>
              <a:rPr lang="en-US" dirty="0" smtClean="0">
                <a:latin typeface="Helvetica" charset="0"/>
                <a:ea typeface="MS PGothic" charset="0"/>
              </a:rPr>
              <a:t>process, from arrival to completion </a:t>
            </a:r>
            <a:r>
              <a:rPr lang="en-US" dirty="0" smtClean="0">
                <a:latin typeface="Helvetica" charset="0"/>
                <a:ea typeface="MS PGothic" charset="0"/>
              </a:rPr>
              <a:t>(includes waiting time)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Sometimes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latency</a:t>
            </a:r>
            <a:r>
              <a:rPr lang="en-US" dirty="0" smtClean="0">
                <a:latin typeface="Helvetica" charset="0"/>
                <a:ea typeface="MS PGothic" charset="0"/>
              </a:rPr>
              <a:t> or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response time</a:t>
            </a:r>
            <a:r>
              <a:rPr lang="en-US" dirty="0" smtClean="0">
                <a:latin typeface="Helvetica" charset="0"/>
                <a:ea typeface="MS PGothic" charset="0"/>
              </a:rPr>
              <a:t> …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… although our text defines response time as time to first “response” (output) from program, not completion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Waiting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 smtClean="0">
                <a:latin typeface="Helvetica" charset="0"/>
                <a:ea typeface="MS PGothic" charset="0"/>
              </a:rPr>
              <a:t>: </a:t>
            </a:r>
            <a:r>
              <a:rPr lang="en-US" dirty="0">
                <a:latin typeface="Helvetica" charset="0"/>
                <a:ea typeface="MS PGothic" charset="0"/>
              </a:rPr>
              <a:t>amount of time a process has been waiting in the ready </a:t>
            </a:r>
            <a:r>
              <a:rPr lang="en-US" dirty="0" smtClean="0">
                <a:latin typeface="Helvetica" charset="0"/>
                <a:ea typeface="MS PGothic" charset="0"/>
              </a:rPr>
              <a:t>queue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Starvation</a:t>
            </a:r>
            <a:r>
              <a:rPr lang="en-US" dirty="0" smtClean="0">
                <a:latin typeface="Helvetica" charset="0"/>
                <a:ea typeface="MS PGothic" charset="0"/>
              </a:rPr>
              <a:t>: Thread/process does not get access to resources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Want to avoid, not just minimize!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D413-057D-704B-B59F-7A356BF9323E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MS PGothic" charset="0"/>
              </a:rPr>
              <a:t>First-Come, First-Served (FCFS)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first-in, first-out (FIFO)</a:t>
            </a:r>
          </a:p>
          <a:p>
            <a:r>
              <a:rPr lang="en-US" dirty="0" smtClean="0"/>
              <a:t>Schedule </a:t>
            </a:r>
            <a:r>
              <a:rPr lang="en-US" dirty="0" smtClean="0"/>
              <a:t>tasks in the order they arrive</a:t>
            </a:r>
          </a:p>
          <a:p>
            <a:pPr lvl="1"/>
            <a:r>
              <a:rPr lang="en-US" dirty="0" smtClean="0"/>
              <a:t>Continue running them until they complete or give up the </a:t>
            </a:r>
            <a:r>
              <a:rPr lang="en-US" dirty="0" smtClean="0"/>
              <a:t>processor—no preemptions</a:t>
            </a:r>
          </a:p>
          <a:p>
            <a:pPr lvl="1"/>
            <a:r>
              <a:rPr lang="en-US" dirty="0" smtClean="0"/>
              <a:t>Threads can call yield() or block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Major benefit: simplest scheduling algorithm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smtClean="0"/>
              <a:t>what workloads is </a:t>
            </a:r>
            <a:r>
              <a:rPr lang="en-US" dirty="0" smtClean="0"/>
              <a:t>FCFS particularly </a:t>
            </a:r>
            <a:r>
              <a:rPr lang="en-US" dirty="0" smtClean="0"/>
              <a:t>bad?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47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ea typeface="MS PGothic" charset="0"/>
              </a:rPr>
              <a:t>FCFS Scheduling (continued)</a:t>
            </a:r>
            <a:endParaRPr lang="en-US" sz="4000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	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	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Suppose that the processes arrive in the order: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 </a:t>
            </a:r>
            <a:br>
              <a:rPr lang="en-US" i="1" baseline="-25000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The Gantt Chart for the schedule is: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sz="1600" dirty="0">
                <a:latin typeface="Helvetica" charset="0"/>
                <a:ea typeface="MS PGothic" charset="0"/>
              </a:rPr>
              <a:t/>
            </a:r>
            <a:br>
              <a:rPr lang="en-US" sz="1600" dirty="0">
                <a:latin typeface="Helvetica" charset="0"/>
                <a:ea typeface="MS PGothic" charset="0"/>
              </a:rPr>
            </a:br>
            <a:r>
              <a:rPr lang="en-US" sz="1600" dirty="0">
                <a:latin typeface="Helvetica" charset="0"/>
                <a:ea typeface="MS PGothic" charset="0"/>
              </a:rPr>
              <a:t/>
            </a:r>
            <a:br>
              <a:rPr lang="en-US" sz="1600" dirty="0">
                <a:latin typeface="Helvetica" charset="0"/>
                <a:ea typeface="MS PGothic" charset="0"/>
              </a:rPr>
            </a:br>
            <a:r>
              <a:rPr lang="en-US" sz="1600" dirty="0">
                <a:latin typeface="Helvetica" charset="0"/>
                <a:ea typeface="MS PGothic" charset="0"/>
              </a:rPr>
              <a:t/>
            </a:r>
            <a:br>
              <a:rPr lang="en-US" sz="1600" dirty="0">
                <a:latin typeface="Helvetica" charset="0"/>
                <a:ea typeface="MS PGothic" charset="0"/>
              </a:rPr>
            </a:br>
            <a:r>
              <a:rPr lang="en-US" sz="1600" dirty="0">
                <a:latin typeface="Helvetica" charset="0"/>
                <a:ea typeface="MS PGothic" charset="0"/>
              </a:rPr>
              <a:t/>
            </a:r>
            <a:br>
              <a:rPr lang="en-US" sz="1600" dirty="0">
                <a:latin typeface="Helvetica" charset="0"/>
                <a:ea typeface="MS PGothic" charset="0"/>
              </a:rPr>
            </a:b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Waiting time for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 = 0;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 = 24;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</a:t>
            </a:r>
            <a:r>
              <a:rPr lang="en-US" dirty="0">
                <a:latin typeface="Helvetica" charset="0"/>
                <a:ea typeface="MS PGothic" charset="0"/>
              </a:rPr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time:  (0 + 24 + 27)/3 = </a:t>
            </a:r>
            <a:r>
              <a:rPr lang="en-US" dirty="0" smtClean="0">
                <a:latin typeface="Helvetica" charset="0"/>
                <a:ea typeface="MS PGothic" charset="0"/>
              </a:rPr>
              <a:t>17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Average turnaround time: (24 + 27 + 30)/3 = 27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960-8E9E-8C46-A31D-879EE646FB11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8100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8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FCFS Scheduling </a:t>
            </a:r>
            <a:r>
              <a:rPr lang="en-US" dirty="0" smtClean="0">
                <a:ea typeface="MS PGothic" charset="0"/>
              </a:rPr>
              <a:t>(continued)</a:t>
            </a:r>
            <a:endParaRPr lang="en-US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 </a:t>
            </a: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The Gantt chart for the schedule is:</a:t>
            </a:r>
            <a:br>
              <a:rPr lang="en-US" altLang="en-US" dirty="0" smtClean="0">
                <a:cs typeface="ＭＳ Ｐゴシック" charset="-128"/>
              </a:rPr>
            </a:b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Waiting time for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 </a:t>
            </a:r>
            <a:r>
              <a:rPr lang="en-US" altLang="en-US" i="1" dirty="0" smtClean="0">
                <a:cs typeface="ＭＳ Ｐゴシック" charset="-128"/>
              </a:rPr>
              <a:t>=</a:t>
            </a:r>
            <a:r>
              <a:rPr lang="en-US" altLang="en-US" dirty="0" smtClean="0">
                <a:cs typeface="ＭＳ Ｐゴシック" charset="-128"/>
              </a:rPr>
              <a:t> 6</a:t>
            </a:r>
            <a:r>
              <a:rPr lang="en-US" altLang="en-US" i="1" dirty="0" smtClean="0">
                <a:cs typeface="ＭＳ Ｐゴシック" charset="-128"/>
              </a:rPr>
              <a:t>;</a:t>
            </a:r>
            <a:r>
              <a:rPr lang="en-US" altLang="en-US" i="1" baseline="-25000" dirty="0" smtClean="0">
                <a:cs typeface="ＭＳ Ｐゴシック" charset="-128"/>
              </a:rPr>
              <a:t>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 = 0</a:t>
            </a:r>
            <a:r>
              <a:rPr lang="en-US" altLang="en-US" i="1" baseline="-25000" dirty="0" smtClean="0">
                <a:cs typeface="ＭＳ Ｐゴシック" charset="-128"/>
              </a:rPr>
              <a:t>;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 </a:t>
            </a:r>
            <a:r>
              <a:rPr lang="en-US" altLang="en-US" i="1" dirty="0" smtClean="0">
                <a:cs typeface="ＭＳ Ｐゴシック" charset="-128"/>
              </a:rPr>
              <a:t>= </a:t>
            </a:r>
            <a:r>
              <a:rPr lang="en-US" altLang="en-US" dirty="0" smtClean="0">
                <a:cs typeface="ＭＳ Ｐゴシック" charset="-128"/>
              </a:rPr>
              <a:t>3</a:t>
            </a:r>
            <a:endParaRPr lang="en-US" altLang="en-US" i="1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Average waiting time:   (6 + 0 + 3)/3 = </a:t>
            </a:r>
            <a:r>
              <a:rPr lang="en-US" altLang="en-US" dirty="0" smtClean="0">
                <a:cs typeface="ＭＳ Ｐゴシック" charset="-128"/>
              </a:rPr>
              <a:t>3</a:t>
            </a: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dirty="0">
                <a:latin typeface="Helvetica" charset="0"/>
                <a:ea typeface="MS PGothic" charset="0"/>
              </a:rPr>
              <a:t>Average turnaround time: (3 + 6 + 30)/3 = 13</a:t>
            </a:r>
            <a:endParaRPr lang="en-US" altLang="en-US" dirty="0" smtClean="0">
              <a:cs typeface="ＭＳ Ｐゴシック" charset="-128"/>
            </a:endParaRPr>
          </a:p>
          <a:p>
            <a:pPr lvl="1"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Much better than previous case</a:t>
            </a:r>
          </a:p>
          <a:p>
            <a:pPr lvl="1"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b="1" dirty="0" smtClean="0">
                <a:solidFill>
                  <a:srgbClr val="3366FF"/>
                </a:solidFill>
                <a:cs typeface="ＭＳ Ｐゴシック" charset="-128"/>
              </a:rPr>
              <a:t>Convoy effect </a:t>
            </a:r>
            <a:r>
              <a:rPr lang="en-US" altLang="en-US" dirty="0" smtClean="0">
                <a:cs typeface="ＭＳ Ｐゴシック" charset="-128"/>
              </a:rPr>
              <a:t>- short process behind long process</a:t>
            </a:r>
          </a:p>
          <a:p>
            <a:pPr lvl="2"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r>
              <a:rPr lang="en-US" altLang="en-US" dirty="0" smtClean="0"/>
              <a:t>Consider one CPU-bound and many I/O-bound </a:t>
            </a:r>
            <a:r>
              <a:rPr lang="en-US" altLang="en-US" dirty="0" smtClean="0"/>
              <a:t>processes</a:t>
            </a:r>
          </a:p>
          <a:p>
            <a:pPr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A74-C0BA-3B41-A7B8-DC7ED06B85BC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4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Job First (SJF)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do the task that has the shortest remaining amount of work to do</a:t>
            </a:r>
          </a:p>
          <a:p>
            <a:endParaRPr lang="en-US" dirty="0" smtClean="0"/>
          </a:p>
          <a:p>
            <a:r>
              <a:rPr lang="en-US" dirty="0" smtClean="0"/>
              <a:t>Suppose we have five tasks arrive one right after each other, but the first one is much longer than the others</a:t>
            </a:r>
          </a:p>
          <a:p>
            <a:pPr lvl="1"/>
            <a:r>
              <a:rPr lang="en-US" dirty="0" smtClean="0"/>
              <a:t>Which completes first in </a:t>
            </a:r>
            <a:r>
              <a:rPr lang="en-US" dirty="0" smtClean="0"/>
              <a:t>FCFS? </a:t>
            </a:r>
            <a:r>
              <a:rPr lang="en-US" dirty="0" smtClean="0"/>
              <a:t>Next?</a:t>
            </a:r>
          </a:p>
          <a:p>
            <a:pPr lvl="1"/>
            <a:r>
              <a:rPr lang="en-US" dirty="0" smtClean="0"/>
              <a:t>Which completes first in SJF?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8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SJF Scheduling (continued)</a:t>
            </a:r>
            <a:endParaRPr lang="en-US" dirty="0">
              <a:ea typeface="MS PGothic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Associate with each process the length of its next CPU burst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Use </a:t>
            </a:r>
            <a:r>
              <a:rPr lang="en-US" dirty="0">
                <a:latin typeface="Helvetica" charset="0"/>
                <a:ea typeface="MS PGothic" charset="0"/>
              </a:rPr>
              <a:t>these lengths to schedule the process with the shortest time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SJF is </a:t>
            </a:r>
            <a:r>
              <a:rPr lang="en-US" dirty="0" smtClean="0">
                <a:latin typeface="Helvetica" charset="0"/>
                <a:ea typeface="MS PGothic" charset="0"/>
              </a:rPr>
              <a:t>“optimal” </a:t>
            </a:r>
            <a:r>
              <a:rPr lang="en-US" dirty="0">
                <a:latin typeface="Helvetica" charset="0"/>
                <a:ea typeface="MS PGothic" charset="0"/>
              </a:rPr>
              <a:t>– gives minimum average waiting time for a given set of processes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Is SJF optimal by all metrics?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D</a:t>
            </a:r>
            <a:r>
              <a:rPr lang="en-US" dirty="0" smtClean="0">
                <a:latin typeface="Helvetica" charset="0"/>
                <a:ea typeface="MS PGothic" charset="0"/>
              </a:rPr>
              <a:t>ifficulty: knowing length </a:t>
            </a:r>
            <a:r>
              <a:rPr lang="en-US" dirty="0">
                <a:latin typeface="Helvetica" charset="0"/>
                <a:ea typeface="MS PGothic" charset="0"/>
              </a:rPr>
              <a:t>of the next </a:t>
            </a:r>
            <a:r>
              <a:rPr lang="en-US">
                <a:latin typeface="Helvetica" charset="0"/>
                <a:ea typeface="MS PGothic" charset="0"/>
              </a:rPr>
              <a:t>CPU </a:t>
            </a:r>
            <a:r>
              <a:rPr lang="en-US" smtClean="0">
                <a:latin typeface="Helvetica" charset="0"/>
                <a:ea typeface="MS PGothic" charset="0"/>
              </a:rPr>
              <a:t>b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19D-3886-614B-AAA7-0DEFDC9B0E40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vs. SJF</a:t>
            </a:r>
            <a:endParaRPr lang="en-US" dirty="0"/>
          </a:p>
        </p:txBody>
      </p:sp>
      <p:pic>
        <p:nvPicPr>
          <p:cNvPr id="6" name="Content Placeholder 3" descr="ch7-01_badFIFO.pdf"/>
          <p:cNvPicPr>
            <a:picLocks noChangeAspect="1"/>
          </p:cNvPicPr>
          <p:nvPr/>
        </p:nvPicPr>
        <p:blipFill>
          <a:blip r:embed="rId3"/>
          <a:srcRect l="-12941" r="-12941"/>
          <a:stretch>
            <a:fillRect/>
          </a:stretch>
        </p:blipFill>
        <p:spPr>
          <a:xfrm>
            <a:off x="-813825" y="873168"/>
            <a:ext cx="10882275" cy="59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6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HW 2 due today</a:t>
            </a:r>
          </a:p>
          <a:p>
            <a:pPr lvl="1"/>
            <a:r>
              <a:rPr lang="en-US" dirty="0"/>
              <a:t>Poll posted to schedule midterm (on or near W 3/8)</a:t>
            </a:r>
          </a:p>
          <a:p>
            <a:pPr lvl="2"/>
            <a:r>
              <a:rPr lang="en-US" dirty="0"/>
              <a:t>Currently on main site/schedule; will post to Piazza</a:t>
            </a:r>
          </a:p>
          <a:p>
            <a:pPr lvl="2"/>
            <a:r>
              <a:rPr lang="en-US" dirty="0"/>
              <a:t>Please respond ASAP</a:t>
            </a:r>
          </a:p>
          <a:p>
            <a:pPr lvl="1"/>
            <a:r>
              <a:rPr lang="en-US" dirty="0"/>
              <a:t>Project 1/HW 3 coming …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Synchronization</a:t>
            </a:r>
          </a:p>
          <a:p>
            <a:pPr lvl="2"/>
            <a:r>
              <a:rPr lang="en-US" dirty="0" smtClean="0"/>
              <a:t>Semaphores</a:t>
            </a:r>
          </a:p>
          <a:p>
            <a:pPr lvl="2"/>
            <a:r>
              <a:rPr lang="en-US" dirty="0" smtClean="0"/>
              <a:t>Low-level atomic operations</a:t>
            </a:r>
          </a:p>
          <a:p>
            <a:pPr lvl="2"/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Scheduling</a:t>
            </a:r>
          </a:p>
          <a:p>
            <a:pPr lvl="2"/>
            <a:r>
              <a:rPr lang="en-US" dirty="0" smtClean="0"/>
              <a:t>Scheduling metrics</a:t>
            </a:r>
          </a:p>
          <a:p>
            <a:pPr lvl="2"/>
            <a:r>
              <a:rPr lang="en-US" dirty="0" smtClean="0"/>
              <a:t>Scheduling algorithms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9EFEC6-05D1-924F-9532-E94FDF17BD6A}" type="datetime1">
              <a:rPr lang="en-US" smtClean="0">
                <a:latin typeface="Garamond"/>
                <a:cs typeface="Garamond"/>
              </a:rPr>
              <a:t>2/15/17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SJF Example</a:t>
            </a:r>
            <a:endParaRPr lang="en-US" dirty="0">
              <a:ea typeface="MS PGothic" charset="0"/>
            </a:endParaRP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      	       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u="sng" dirty="0" err="1" smtClean="0">
                <a:latin typeface="Helvetica" charset="0"/>
                <a:ea typeface="MS PGothic" charset="0"/>
              </a:rPr>
              <a:t>Process</a:t>
            </a:r>
            <a:r>
              <a:rPr lang="en-US" u="sng" dirty="0" err="1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Ar</a:t>
            </a:r>
            <a:r>
              <a:rPr lang="en-US" u="sng" dirty="0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  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0.0</a:t>
            </a:r>
            <a:r>
              <a:rPr lang="en-US" dirty="0">
                <a:latin typeface="Helvetica" charset="0"/>
                <a:ea typeface="MS PGothic" charset="0"/>
              </a:rPr>
              <a:t>	6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2.0</a:t>
            </a:r>
            <a:r>
              <a:rPr lang="en-US" dirty="0">
                <a:latin typeface="Helvetica" charset="0"/>
                <a:ea typeface="MS PGothic" charset="0"/>
              </a:rPr>
              <a:t>	8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4.0</a:t>
            </a:r>
            <a:r>
              <a:rPr lang="en-US" dirty="0">
                <a:latin typeface="Helvetica" charset="0"/>
                <a:ea typeface="MS PGothic" charset="0"/>
              </a:rPr>
              <a:t>	7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5.0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 = (3 + 16 + 9 + 0) / 4 = </a:t>
            </a:r>
            <a:r>
              <a:rPr lang="en-US" dirty="0" smtClean="0">
                <a:latin typeface="Helvetica" charset="0"/>
                <a:ea typeface="MS PGothic" charset="0"/>
              </a:rPr>
              <a:t>7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Average </a:t>
            </a:r>
            <a:r>
              <a:rPr lang="en-US" dirty="0" smtClean="0">
                <a:latin typeface="Helvetica" charset="0"/>
                <a:ea typeface="MS PGothic" charset="0"/>
              </a:rPr>
              <a:t>turnaround time = (3 + 9 + 16 + 24) / 4 = 13</a:t>
            </a:r>
            <a:endParaRPr lang="en-US" i="1" baseline="-250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D53D-0D67-E649-A5A7-1B757EBA89F6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58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Can only estimate the length – should be similar to the previous one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Then pick process with shortest predicted next CPU </a:t>
            </a:r>
            <a:r>
              <a:rPr lang="en-US" dirty="0" smtClean="0">
                <a:latin typeface="Helvetica" charset="0"/>
                <a:ea typeface="MS PGothic" charset="0"/>
              </a:rPr>
              <a:t>burst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Can </a:t>
            </a:r>
            <a:r>
              <a:rPr lang="en-US" dirty="0">
                <a:latin typeface="Helvetica" charset="0"/>
                <a:ea typeface="MS PGothic" charset="0"/>
              </a:rPr>
              <a:t>be done by using the length of previous CPU bursts, using exponential averaging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Commonly, </a:t>
            </a:r>
            <a:r>
              <a:rPr lang="en-US" dirty="0">
                <a:latin typeface="Lucida Grande" charset="0"/>
                <a:ea typeface="MS PGothic" charset="0"/>
              </a:rPr>
              <a:t>α </a:t>
            </a:r>
            <a:r>
              <a:rPr lang="en-US" dirty="0">
                <a:latin typeface="Helvetica" charset="0"/>
                <a:ea typeface="MS PGothic" charset="0"/>
              </a:rPr>
              <a:t>set to ½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Preemptive </a:t>
            </a:r>
            <a:r>
              <a:rPr lang="en-US" dirty="0" smtClean="0">
                <a:latin typeface="Helvetica" charset="0"/>
                <a:ea typeface="MS PGothic" charset="0"/>
              </a:rPr>
              <a:t>version: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shortest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-remaining-time-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first (SRTF) </a:t>
            </a:r>
            <a:r>
              <a:rPr lang="en-US" dirty="0" smtClean="0">
                <a:latin typeface="Helvetica" charset="0"/>
                <a:ea typeface="MS PGothic" charset="0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 shortest time to completion first (STCF)</a:t>
            </a: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16C5-55C9-2F4D-97EB-AAF500F8A0EE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79613" y="3103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9" name="Equation" r:id="rId6" imgW="2221536" imgH="317362" progId="Equation.3">
                  <p:embed/>
                </p:oleObj>
              </mc:Choice>
              <mc:Fallback>
                <p:oleObj name="Equation" r:id="rId6" imgW="22215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86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ea typeface="MS PGothic" charset="0"/>
              </a:rPr>
              <a:t>STCF example</a:t>
            </a:r>
            <a:endParaRPr lang="en-US" sz="4000" dirty="0">
              <a:ea typeface="MS PGothic" charset="0"/>
            </a:endParaRP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Now </a:t>
            </a:r>
            <a:r>
              <a:rPr lang="en-US" altLang="en-US" dirty="0" smtClean="0">
                <a:cs typeface="ＭＳ Ｐゴシック" charset="-128"/>
              </a:rPr>
              <a:t>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        </a:t>
            </a:r>
            <a:r>
              <a:rPr lang="en-US" altLang="en-US" u="sng" dirty="0" err="1" smtClean="0">
                <a:cs typeface="ＭＳ Ｐゴシック" charset="-128"/>
              </a:rPr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 smtClean="0">
                <a:cs typeface="ＭＳ Ｐゴシック" charset="-128"/>
              </a:rPr>
              <a:t>Arrival </a:t>
            </a:r>
            <a:r>
              <a:rPr lang="en-US" altLang="en-US" u="sng" dirty="0" err="1" smtClean="0">
                <a:cs typeface="ＭＳ Ｐゴシック" charset="-128"/>
              </a:rPr>
              <a:t>Time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u="sng" dirty="0" smtClean="0">
                <a:cs typeface="ＭＳ Ｐゴシック" charset="-128"/>
              </a:rPr>
              <a:t>Burst Time</a:t>
            </a: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 smtClean="0"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 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4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 smtClean="0">
                <a:cs typeface="ＭＳ Ｐゴシック" charset="-128"/>
              </a:rPr>
              <a:t>Preemptive </a:t>
            </a:r>
            <a:r>
              <a:rPr lang="en-US" altLang="en-US" dirty="0" smtClean="0">
                <a:cs typeface="ＭＳ Ｐゴシック" charset="-128"/>
              </a:rPr>
              <a:t>SJF </a:t>
            </a:r>
            <a:r>
              <a:rPr lang="en-US" altLang="en-US" dirty="0" smtClean="0">
                <a:cs typeface="ＭＳ Ｐゴシック" charset="-128"/>
              </a:rPr>
              <a:t>(STCF) Gantt </a:t>
            </a:r>
            <a:r>
              <a:rPr lang="en-US" altLang="en-US" dirty="0" smtClean="0">
                <a:cs typeface="ＭＳ Ｐゴシック" charset="-128"/>
              </a:rPr>
              <a:t>Chart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Average waiting time = [(10-1)+(1-1)+(17-2)</a:t>
            </a:r>
            <a:r>
              <a:rPr lang="en-US" altLang="en-US" dirty="0" smtClean="0">
                <a:cs typeface="ＭＳ Ｐゴシック" charset="-128"/>
              </a:rPr>
              <a:t>+(5</a:t>
            </a:r>
            <a:r>
              <a:rPr lang="en-US" altLang="en-US" dirty="0" smtClean="0">
                <a:cs typeface="ＭＳ Ｐゴシック" charset="-128"/>
              </a:rPr>
              <a:t>-3)]/4 = 26/4 = </a:t>
            </a:r>
            <a:r>
              <a:rPr lang="en-US" altLang="en-US" dirty="0" smtClean="0">
                <a:cs typeface="ＭＳ Ｐゴシック" charset="-128"/>
              </a:rPr>
              <a:t>6.5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Average turnaround time = [17 + (5-1) + (26-2) + (10 – 3)]/4 = 13</a:t>
            </a: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306E-1D47-404D-B82D-6158EA469DDA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038600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93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Scheduling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Priority number (integer) associated with process</a:t>
            </a:r>
          </a:p>
          <a:p>
            <a:pPr lvl="1"/>
            <a:r>
              <a:rPr lang="en-US" dirty="0" smtClean="0"/>
              <a:t>Can be preemptive or non-</a:t>
            </a:r>
            <a:r>
              <a:rPr lang="en-US" dirty="0" err="1" smtClean="0"/>
              <a:t>preemtptive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CPU allocated to the process with the highest priority (smallest integer </a:t>
            </a:r>
            <a:r>
              <a:rPr lang="en-US" dirty="0" smtClean="0">
                <a:sym typeface="Symbol" charset="0"/>
              </a:rPr>
              <a:t>=</a:t>
            </a:r>
            <a:r>
              <a:rPr lang="en-US" dirty="0" smtClean="0">
                <a:sym typeface="Symbol" charset="0"/>
              </a:rPr>
              <a:t> highest priority)</a:t>
            </a:r>
            <a:endParaRPr lang="en-US" dirty="0" smtClean="0"/>
          </a:p>
          <a:p>
            <a:pPr lvl="1"/>
            <a:r>
              <a:rPr lang="en-US" dirty="0" smtClean="0"/>
              <a:t>SJF is priority scheduling where priority is inverse of predicted next CPU burst time</a:t>
            </a:r>
          </a:p>
          <a:p>
            <a:endParaRPr lang="en-US" dirty="0" smtClean="0"/>
          </a:p>
          <a:p>
            <a:r>
              <a:rPr lang="en-US" dirty="0" smtClean="0">
                <a:sym typeface="Symbol" charset="0"/>
              </a:rPr>
              <a:t>Potential problems? Solution?</a:t>
            </a:r>
            <a:endParaRPr lang="en-US" dirty="0" smtClean="0">
              <a:sym typeface="Symbol" charset="0"/>
            </a:endParaRPr>
          </a:p>
          <a:p>
            <a:pPr lvl="1"/>
            <a:r>
              <a:rPr lang="en-US" dirty="0" smtClean="0">
                <a:sym typeface="Symbol" charset="0"/>
              </a:rPr>
              <a:t>Problem: starvation for low-priority jobs</a:t>
            </a:r>
          </a:p>
          <a:p>
            <a:pPr lvl="1"/>
            <a:r>
              <a:rPr lang="en-US" dirty="0" smtClean="0">
                <a:sym typeface="Symbol" charset="0"/>
              </a:rPr>
              <a:t>Solution: aging </a:t>
            </a:r>
            <a:r>
              <a:rPr lang="en-US" dirty="0" smtClean="0">
                <a:sym typeface="Wingdings"/>
              </a:rPr>
              <a:t> priority increases longer job stays in queue</a:t>
            </a:r>
            <a:endParaRPr lang="en-US" dirty="0" smtClean="0"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E2-A768-E842-A77B-C4F99885C08D}" type="datetime1">
              <a:rPr lang="en-US" smtClean="0"/>
              <a:pPr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Priority Scheduling Example</a:t>
            </a:r>
            <a:endParaRPr lang="en-US" dirty="0">
              <a:ea typeface="MS PGothic" charset="0"/>
            </a:endParaRPr>
          </a:p>
        </p:txBody>
      </p:sp>
      <p:sp>
        <p:nvSpPr>
          <p:cNvPr id="2150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</a:t>
            </a:r>
            <a:r>
              <a:rPr lang="en-US" u="sng" dirty="0" err="1">
                <a:latin typeface="Helvetica" charset="0"/>
                <a:ea typeface="MS PGothic" charset="0"/>
              </a:rPr>
              <a:t>Process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	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arri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 </a:t>
            </a:r>
            <a:r>
              <a:rPr lang="en-US" u="sng" dirty="0">
                <a:latin typeface="Helvetica" charset="0"/>
                <a:ea typeface="MS PGothic" charset="0"/>
              </a:rPr>
              <a:t>Burst </a:t>
            </a:r>
            <a:r>
              <a:rPr lang="en-US" u="sng" dirty="0" err="1">
                <a:latin typeface="Helvetica" charset="0"/>
                <a:ea typeface="MS PGothic" charset="0"/>
              </a:rPr>
              <a:t>Time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T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Priority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 smtClean="0">
                <a:latin typeface="Helvetica" charset="0"/>
                <a:ea typeface="MS PGothic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1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	4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5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5	</a:t>
            </a:r>
            <a:r>
              <a:rPr lang="en-US" dirty="0">
                <a:latin typeface="Helvetica" charset="0"/>
                <a:ea typeface="MS PGothic" charset="0"/>
              </a:rPr>
              <a:t>5	2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baseline="-25000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 = 8.2 </a:t>
            </a:r>
            <a:r>
              <a:rPr lang="en-US" dirty="0" err="1" smtClean="0">
                <a:latin typeface="Helvetica" charset="0"/>
                <a:ea typeface="MS PGothic" charset="0"/>
              </a:rPr>
              <a:t>msec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Average </a:t>
            </a:r>
            <a:r>
              <a:rPr lang="en-US" dirty="0" smtClean="0">
                <a:latin typeface="Helvetica" charset="0"/>
                <a:ea typeface="MS PGothic" charset="0"/>
              </a:rPr>
              <a:t>turnaround time = 12</a:t>
            </a:r>
            <a:endParaRPr lang="en-US" i="1" baseline="-250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5CA-58F8-E442-8E60-9049B4141333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191000"/>
            <a:ext cx="60579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05418" y="4419600"/>
            <a:ext cx="3709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3618" y="4419600"/>
            <a:ext cx="3709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110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task gets resource for a fixed period of time (time quantum)</a:t>
            </a:r>
          </a:p>
          <a:p>
            <a:pPr lvl="1"/>
            <a:r>
              <a:rPr lang="en-US" dirty="0" smtClean="0"/>
              <a:t>On order of 10-100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If task doesn’t complete, it goes back in line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processes in ready queue and time quantum is </a:t>
            </a:r>
            <a:r>
              <a:rPr lang="en-US" i="1" dirty="0" smtClean="0"/>
              <a:t>q</a:t>
            </a:r>
            <a:r>
              <a:rPr lang="en-US" dirty="0" smtClean="0"/>
              <a:t>, each process gets 1/</a:t>
            </a:r>
            <a:r>
              <a:rPr lang="en-US" i="1" dirty="0" smtClean="0"/>
              <a:t>n</a:t>
            </a:r>
            <a:r>
              <a:rPr lang="en-US" dirty="0" smtClean="0"/>
              <a:t> of the CPU time in chunks of &lt;= </a:t>
            </a:r>
            <a:r>
              <a:rPr lang="en-US" i="1" dirty="0" smtClean="0"/>
              <a:t>q</a:t>
            </a:r>
            <a:r>
              <a:rPr lang="en-US" dirty="0" smtClean="0"/>
              <a:t> time units at once.  </a:t>
            </a:r>
          </a:p>
          <a:p>
            <a:pPr lvl="1"/>
            <a:r>
              <a:rPr lang="en-US" dirty="0" smtClean="0"/>
              <a:t>No process waits more than (</a:t>
            </a:r>
            <a:r>
              <a:rPr lang="en-US" i="1" dirty="0" smtClean="0"/>
              <a:t>n</a:t>
            </a:r>
            <a:r>
              <a:rPr lang="en-US" dirty="0" smtClean="0"/>
              <a:t>-1)</a:t>
            </a:r>
            <a:r>
              <a:rPr lang="en-US" i="1" dirty="0" smtClean="0"/>
              <a:t>q</a:t>
            </a:r>
            <a:r>
              <a:rPr lang="en-US" dirty="0" smtClean="0"/>
              <a:t> time units.</a:t>
            </a:r>
          </a:p>
          <a:p>
            <a:endParaRPr lang="en-US" dirty="0" smtClean="0"/>
          </a:p>
          <a:p>
            <a:r>
              <a:rPr lang="en-US" dirty="0" smtClean="0"/>
              <a:t>Need to pick a time quantum</a:t>
            </a:r>
          </a:p>
          <a:p>
            <a:pPr lvl="1"/>
            <a:r>
              <a:rPr lang="en-US" dirty="0" smtClean="0"/>
              <a:t>What if time quantum is too long?  </a:t>
            </a:r>
          </a:p>
          <a:p>
            <a:pPr lvl="2"/>
            <a:r>
              <a:rPr lang="en-US" dirty="0" smtClean="0"/>
              <a:t>Degenerates to FCFS</a:t>
            </a:r>
          </a:p>
          <a:p>
            <a:pPr lvl="1"/>
            <a:r>
              <a:rPr lang="en-US" dirty="0" smtClean="0"/>
              <a:t>What if time quantum is too short?  </a:t>
            </a:r>
          </a:p>
          <a:p>
            <a:pPr lvl="2"/>
            <a:r>
              <a:rPr lang="en-US" dirty="0" smtClean="0"/>
              <a:t>Context switching overhead causes delays</a:t>
            </a:r>
          </a:p>
          <a:p>
            <a:pPr lvl="2"/>
            <a:r>
              <a:rPr lang="en-US" dirty="0" smtClean="0"/>
              <a:t>Want tradeoff—quantum long enough to dwarf switching time</a:t>
            </a:r>
          </a:p>
          <a:p>
            <a:r>
              <a:rPr lang="en-US" dirty="0" smtClean="0"/>
              <a:t>How can we impose priority in round robin?</a:t>
            </a:r>
          </a:p>
          <a:p>
            <a:pPr lvl="1"/>
            <a:r>
              <a:rPr lang="en-US" dirty="0" smtClean="0"/>
              <a:t>Add task to ready queue multiple times </a:t>
            </a:r>
            <a:r>
              <a:rPr lang="en-US" dirty="0" smtClean="0">
                <a:sym typeface="Wingdings"/>
              </a:rPr>
              <a:t> multiple quanta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44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</a:t>
            </a:r>
            <a:r>
              <a:rPr lang="en-US" dirty="0" smtClean="0"/>
              <a:t>Robin (continued)</a:t>
            </a:r>
            <a:endParaRPr lang="en-US" dirty="0"/>
          </a:p>
        </p:txBody>
      </p:sp>
      <p:pic>
        <p:nvPicPr>
          <p:cNvPr id="5" name="Content Placeholder 4" descr="ch7-02_badFIFORR.pdf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711200" y="1019175"/>
            <a:ext cx="10617200" cy="5838825"/>
          </a:xfrm>
        </p:spPr>
      </p:pic>
    </p:spTree>
    <p:extLst>
      <p:ext uri="{BB962C8B-B14F-4D97-AF65-F5344CB8AC3E}">
        <p14:creationId xmlns:p14="http://schemas.microsoft.com/office/powerpoint/2010/main" val="349182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RR example (quantum = 4)</a:t>
            </a:r>
            <a:endParaRPr lang="en-US" dirty="0">
              <a:ea typeface="MS PGothic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i="1" dirty="0">
                <a:latin typeface="Helvetica" charset="0"/>
                <a:ea typeface="MS PGothic" charset="0"/>
              </a:rPr>
              <a:t>		P</a:t>
            </a:r>
            <a:r>
              <a:rPr lang="en-US" i="1" baseline="-25000" dirty="0">
                <a:latin typeface="Helvetica" charset="0"/>
                <a:ea typeface="MS PGothic" charset="0"/>
              </a:rPr>
              <a:t>1	</a:t>
            </a:r>
            <a:r>
              <a:rPr lang="en-US" dirty="0">
                <a:latin typeface="Helvetica" charset="0"/>
                <a:ea typeface="MS PGothic" charset="0"/>
              </a:rPr>
              <a:t>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</a:t>
            </a:r>
            <a:r>
              <a:rPr lang="en-US" dirty="0">
                <a:latin typeface="Helvetica" charset="0"/>
                <a:ea typeface="MS PGothic" charset="0"/>
              </a:rPr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The Gantt chart is: 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Typically, higher average turnaround than SJF, but better </a:t>
            </a:r>
            <a:r>
              <a:rPr lang="en-US" b="1" i="1" dirty="0">
                <a:latin typeface="Helvetica" charset="0"/>
                <a:ea typeface="MS PGothic" charset="0"/>
              </a:rPr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q usually 10ms to 100ms, context switch &lt; 10 </a:t>
            </a:r>
            <a:r>
              <a:rPr lang="en-US" dirty="0" err="1">
                <a:latin typeface="Helvetica" charset="0"/>
                <a:ea typeface="MS PGothic" charset="0"/>
              </a:rPr>
              <a:t>usec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D532-A292-7144-85ED-F4A6041636B3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01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Time Quantum and Context Switch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4B4F-CB57-D348-9964-FA7D2BD6EC86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60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vs. </a:t>
            </a:r>
            <a:r>
              <a:rPr lang="en-US" dirty="0" smtClean="0"/>
              <a:t>FCFS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zero-cost time slice, is Round Robin always better than </a:t>
            </a:r>
            <a:r>
              <a:rPr lang="en-US" dirty="0" smtClean="0"/>
              <a:t>FCFS?</a:t>
            </a:r>
          </a:p>
          <a:p>
            <a:r>
              <a:rPr lang="en-US" dirty="0" smtClean="0"/>
              <a:t>When would FCFS be better?</a:t>
            </a:r>
          </a:p>
          <a:p>
            <a:pPr lvl="1"/>
            <a:r>
              <a:rPr lang="en-US" dirty="0" smtClean="0"/>
              <a:t>Same-sized jobs</a:t>
            </a:r>
          </a:p>
          <a:p>
            <a:pPr lvl="1"/>
            <a:r>
              <a:rPr lang="en-US" dirty="0" smtClean="0"/>
              <a:t>Time-slicing for no reason</a:t>
            </a:r>
          </a:p>
          <a:p>
            <a:pPr lvl="1"/>
            <a:r>
              <a:rPr lang="en-US" dirty="0" smtClean="0"/>
              <a:t>Every single job finishes late!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Semaphores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Generalized lock/unlock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Integer initialized to user-specific value</a:t>
            </a:r>
          </a:p>
          <a:p>
            <a:pPr lvl="1"/>
            <a:r>
              <a:rPr lang="en-US" dirty="0" smtClean="0"/>
              <a:t>Supports two atomic operations</a:t>
            </a:r>
          </a:p>
          <a:p>
            <a:pPr lvl="2"/>
            <a:r>
              <a:rPr lang="en-US" dirty="0" smtClean="0"/>
              <a:t>down(): wait for semaphore value to become positive, then atomically decrement by 1</a:t>
            </a:r>
          </a:p>
          <a:p>
            <a:pPr lvl="3"/>
            <a:r>
              <a:rPr lang="en-US" dirty="0" smtClean="0"/>
              <a:t>Text calls this wait(); originally P()</a:t>
            </a:r>
          </a:p>
          <a:p>
            <a:pPr lvl="3"/>
            <a:r>
              <a:rPr lang="en-US" dirty="0" smtClean="0"/>
              <a:t>To avoid busy waiting, semaphore can maintain list of waiters</a:t>
            </a:r>
          </a:p>
          <a:p>
            <a:pPr lvl="3"/>
            <a:r>
              <a:rPr lang="en-US" dirty="0" smtClean="0"/>
              <a:t>Process calls block() once added to list</a:t>
            </a:r>
          </a:p>
          <a:p>
            <a:pPr lvl="2"/>
            <a:r>
              <a:rPr lang="en-US" dirty="0" smtClean="0"/>
              <a:t>up(): increment semaphore value</a:t>
            </a:r>
          </a:p>
          <a:p>
            <a:pPr lvl="3"/>
            <a:r>
              <a:rPr lang="en-US" dirty="0" smtClean="0"/>
              <a:t>Text calls this signal(); originally V()</a:t>
            </a:r>
          </a:p>
          <a:p>
            <a:pPr lvl="3"/>
            <a:r>
              <a:rPr lang="en-US" dirty="0" smtClean="0"/>
              <a:t>If maintaining list, remove process from list and wake up</a:t>
            </a:r>
          </a:p>
          <a:p>
            <a:pPr lvl="3"/>
            <a:r>
              <a:rPr lang="en-US" dirty="0" smtClean="0"/>
              <a:t>wakeup() call signals blocked process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A39-C41D-254A-B73F-2ACF14B3C23B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vs. FIFO</a:t>
            </a:r>
            <a:endParaRPr lang="en-US" dirty="0"/>
          </a:p>
        </p:txBody>
      </p:sp>
      <p:pic>
        <p:nvPicPr>
          <p:cNvPr id="5" name="Content Placeholder 4" descr="ch7-03_equalLength.pdf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674688" y="1163638"/>
            <a:ext cx="10352088" cy="5694362"/>
          </a:xfrm>
        </p:spPr>
      </p:pic>
    </p:spTree>
    <p:extLst>
      <p:ext uri="{BB962C8B-B14F-4D97-AF65-F5344CB8AC3E}">
        <p14:creationId xmlns:p14="http://schemas.microsoft.com/office/powerpoint/2010/main" val="60859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Consider following processes with the </a:t>
            </a:r>
            <a:r>
              <a:rPr lang="en-US" dirty="0"/>
              <a:t>length of the </a:t>
            </a:r>
            <a:r>
              <a:rPr lang="en-US" dirty="0" smtClean="0"/>
              <a:t>CPU burst </a:t>
            </a:r>
            <a:r>
              <a:rPr lang="en-US" dirty="0"/>
              <a:t>time given in milliseconds: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</a:t>
            </a:r>
            <a:r>
              <a:rPr lang="en-US" dirty="0" smtClean="0"/>
              <a:t>		</a:t>
            </a:r>
            <a:r>
              <a:rPr lang="en-US" u="sng" dirty="0" smtClean="0"/>
              <a:t>Priority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P1		10		3</a:t>
            </a:r>
          </a:p>
          <a:p>
            <a:pPr marL="0" indent="0">
              <a:buNone/>
            </a:pPr>
            <a:r>
              <a:rPr lang="en-US" dirty="0" smtClean="0"/>
              <a:t>	P2		1		1</a:t>
            </a:r>
          </a:p>
          <a:p>
            <a:pPr marL="0" indent="0">
              <a:buNone/>
            </a:pPr>
            <a:r>
              <a:rPr lang="en-US" dirty="0" smtClean="0"/>
              <a:t>	P3		2		3</a:t>
            </a:r>
          </a:p>
          <a:p>
            <a:pPr marL="0" indent="0">
              <a:buNone/>
            </a:pPr>
            <a:r>
              <a:rPr lang="en-US" dirty="0" smtClean="0"/>
              <a:t>	P4		1		4</a:t>
            </a:r>
          </a:p>
          <a:p>
            <a:pPr marL="0" indent="0">
              <a:buNone/>
            </a:pPr>
            <a:r>
              <a:rPr lang="en-US" dirty="0" smtClean="0"/>
              <a:t>	P5		5		2</a:t>
            </a:r>
          </a:p>
          <a:p>
            <a:r>
              <a:rPr lang="en-US" dirty="0" smtClean="0"/>
              <a:t>Assume processes arrive at same time, in order P1 </a:t>
            </a:r>
            <a:r>
              <a:rPr lang="en-US" dirty="0" smtClean="0">
                <a:sym typeface="Wingdings"/>
              </a:rPr>
              <a:t> P5</a:t>
            </a:r>
          </a:p>
          <a:p>
            <a:r>
              <a:rPr lang="en-US" dirty="0" smtClean="0">
                <a:sym typeface="Wingdings"/>
              </a:rPr>
              <a:t>What is turnaround time of each process for:</a:t>
            </a:r>
          </a:p>
          <a:p>
            <a:pPr lvl="1"/>
            <a:r>
              <a:rPr lang="en-US" dirty="0" smtClean="0">
                <a:sym typeface="Wingdings"/>
              </a:rPr>
              <a:t>FCFS</a:t>
            </a:r>
          </a:p>
          <a:p>
            <a:pPr lvl="1"/>
            <a:r>
              <a:rPr lang="en-US" dirty="0" smtClean="0">
                <a:sym typeface="Wingdings"/>
              </a:rPr>
              <a:t>Round Robin (quantum = 1)</a:t>
            </a:r>
          </a:p>
          <a:p>
            <a:pPr lvl="1"/>
            <a:r>
              <a:rPr lang="en-US" dirty="0" smtClean="0">
                <a:sym typeface="Wingdings"/>
              </a:rPr>
              <a:t>SJF</a:t>
            </a:r>
          </a:p>
          <a:p>
            <a:pPr lvl="1"/>
            <a:r>
              <a:rPr lang="en-US" dirty="0" smtClean="0">
                <a:sym typeface="Wingdings"/>
              </a:rPr>
              <a:t>Non-preemptive priority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8B7E-B8EC-A249-9C3B-E7808023F4E0}" type="datetime1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447929"/>
              </p:ext>
            </p:extLst>
          </p:nvPr>
        </p:nvGraphicFramePr>
        <p:xfrm>
          <a:off x="457200" y="1143000"/>
          <a:ext cx="8230323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40215"/>
                <a:gridCol w="1922527"/>
                <a:gridCol w="1922527"/>
                <a:gridCol w="1922527"/>
                <a:gridCol w="192252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FCFS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SJF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Priority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19 </a:t>
                      </a:r>
                      <a:r>
                        <a:rPr lang="en-US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entry shows start/end time under given scheduling algorithm</a:t>
            </a:r>
          </a:p>
          <a:p>
            <a:pPr lvl="1"/>
            <a:r>
              <a:rPr lang="en-US" dirty="0" smtClean="0"/>
              <a:t>Start at beginning of given time step, end at end of given time step</a:t>
            </a:r>
          </a:p>
          <a:p>
            <a:pPr lvl="1"/>
            <a:r>
              <a:rPr lang="en-US" dirty="0" smtClean="0"/>
              <a:t>So process with burst time of 1 will appear to start and end in same “cycle”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DC39-D593-DB47-9D75-5AC4CBF0FC53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4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thus far on average wait time/turnaround time</a:t>
            </a:r>
          </a:p>
          <a:p>
            <a:r>
              <a:rPr lang="en-US" dirty="0" smtClean="0"/>
              <a:t>Real-time systems require tasks to meet deadlines</a:t>
            </a:r>
          </a:p>
          <a:p>
            <a:pPr lvl="1"/>
            <a:r>
              <a:rPr lang="en-US" dirty="0" smtClean="0"/>
              <a:t>Video or audio output</a:t>
            </a:r>
          </a:p>
          <a:p>
            <a:pPr lvl="1"/>
            <a:r>
              <a:rPr lang="en-US" dirty="0" smtClean="0"/>
              <a:t>Control of physical systems</a:t>
            </a:r>
          </a:p>
          <a:p>
            <a:r>
              <a:rPr lang="en-US" dirty="0" smtClean="0"/>
              <a:t>Requires worst-case analysis</a:t>
            </a:r>
          </a:p>
          <a:p>
            <a:pPr lvl="1"/>
            <a:r>
              <a:rPr lang="en-US" dirty="0" smtClean="0"/>
              <a:t>How do we schedule for deadlines in life?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8B7E-B8EC-A249-9C3B-E7808023F4E0}" type="datetime1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Earliest Deadline First Scheduling (EDF)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Priorities </a:t>
            </a:r>
            <a:r>
              <a:rPr lang="en-US" dirty="0" smtClean="0">
                <a:latin typeface="Helvetica" charset="0"/>
                <a:ea typeface="MS PGothic" charset="0"/>
              </a:rPr>
              <a:t>assigned </a:t>
            </a:r>
            <a:r>
              <a:rPr lang="en-US" dirty="0">
                <a:latin typeface="Helvetica" charset="0"/>
                <a:ea typeface="MS PGothic" charset="0"/>
              </a:rPr>
              <a:t>according to </a:t>
            </a:r>
            <a:r>
              <a:rPr lang="en-US" dirty="0" smtClean="0">
                <a:latin typeface="Helvetica" charset="0"/>
                <a:ea typeface="MS PGothic" charset="0"/>
              </a:rPr>
              <a:t>deadlines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Preempt current job if new job arrives with earlier deadline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Optimal: will meet all deadlines if possible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F04E-AC47-A540-927D-FF4F9070A163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295400" y="4343400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83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Memory management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2 due today</a:t>
            </a:r>
          </a:p>
          <a:p>
            <a:pPr lvl="1"/>
            <a:r>
              <a:rPr lang="en-US" dirty="0"/>
              <a:t>Poll posted to schedule midterm (on or near W 3/8)</a:t>
            </a:r>
          </a:p>
          <a:p>
            <a:pPr lvl="2"/>
            <a:r>
              <a:rPr lang="en-US" dirty="0" smtClean="0"/>
              <a:t>Currently on main site/schedule; will post to Piazza</a:t>
            </a:r>
          </a:p>
          <a:p>
            <a:pPr lvl="2"/>
            <a:r>
              <a:rPr lang="en-US" dirty="0" smtClean="0"/>
              <a:t>Please </a:t>
            </a:r>
            <a:r>
              <a:rPr lang="en-US" dirty="0"/>
              <a:t>respond </a:t>
            </a:r>
            <a:r>
              <a:rPr lang="en-US" dirty="0" smtClean="0"/>
              <a:t>ASAP</a:t>
            </a:r>
          </a:p>
          <a:p>
            <a:pPr lvl="1"/>
            <a:r>
              <a:rPr lang="en-US" dirty="0" smtClean="0"/>
              <a:t>Project 1/HW 3 coming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5EC043-32BE-814E-9155-27A6B1C32C8D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</a:t>
            </a:r>
            <a:r>
              <a:rPr lang="en-US" dirty="0" smtClean="0"/>
              <a:t>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FE87-772E-894B-8761-E6930C72B51C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Using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Semaphore types</a:t>
            </a:r>
          </a:p>
          <a:p>
            <a:pPr lvl="1"/>
            <a:r>
              <a:rPr lang="en-US" dirty="0"/>
              <a:t>Counting semaphore: Range of values unrestricted</a:t>
            </a:r>
          </a:p>
          <a:p>
            <a:pPr lvl="1"/>
            <a:r>
              <a:rPr lang="en-US" dirty="0"/>
              <a:t>Binary semaphore: values == 0 or 1 (same as lock)</a:t>
            </a:r>
          </a:p>
          <a:p>
            <a:r>
              <a:rPr lang="en-US" dirty="0" smtClean="0"/>
              <a:t>Can implement both mutual exclusion and ordering</a:t>
            </a:r>
          </a:p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Initialize semaphore to 1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critical section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up();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Typically initialize to 0</a:t>
            </a:r>
          </a:p>
          <a:p>
            <a:pPr lvl="1"/>
            <a:r>
              <a:rPr lang="en-US" dirty="0" smtClean="0"/>
              <a:t>Say thread A must wait for thread B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			complete task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continue work		up();</a:t>
            </a:r>
          </a:p>
          <a:p>
            <a:pPr marL="344487" lvl="1" indent="0">
              <a:buNone/>
            </a:pP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071B-5F03-3D4E-A017-515F3E23A333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</a:t>
            </a:r>
            <a:r>
              <a:rPr lang="en-US" dirty="0" err="1" smtClean="0">
                <a:ea typeface="MS PGothic" charset="0"/>
              </a:rPr>
              <a:t>test_and_set</a:t>
            </a:r>
            <a:r>
              <a:rPr lang="en-US" dirty="0" smtClean="0">
                <a:ea typeface="MS PGothic" charset="0"/>
              </a:rPr>
              <a:t>  </a:t>
            </a:r>
            <a:r>
              <a:rPr lang="en-US" dirty="0">
                <a:ea typeface="MS PGothic" charset="0"/>
              </a:rPr>
              <a:t>Instruction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   </a:t>
            </a:r>
            <a:r>
              <a:rPr lang="en-US" dirty="0">
                <a:latin typeface="Helvetica" charset="0"/>
                <a:ea typeface="MS PGothic" charset="0"/>
              </a:rPr>
              <a:t>Definition: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test_and_set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*target)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{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*target;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*target = TRUE;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return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: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}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Executed atomically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Returns the original value of passed parameter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Set the new value of passed parameter to “TRUE”.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EC30-D3C1-F34A-AF2E-01E540B86F2B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</a:t>
            </a:r>
            <a:r>
              <a:rPr lang="en-US" dirty="0" err="1" smtClean="0">
                <a:ea typeface="MS PGothic" charset="0"/>
              </a:rPr>
              <a:t>compare_and_swap</a:t>
            </a:r>
            <a:endParaRPr lang="en-US" dirty="0">
              <a:ea typeface="MS PGothic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Definition</a:t>
            </a:r>
            <a:r>
              <a:rPr lang="en-US" dirty="0">
                <a:latin typeface="Helvetica" charset="0"/>
                <a:ea typeface="MS PGothic" charset="0"/>
              </a:rPr>
              <a:t>: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compare _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and_swap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*value,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expected,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new_value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) {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temp = *value;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14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   if (*value == expected)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      *value =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new_value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return temp;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} 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Executed atomically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Returns the original value of passed parameter “value”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Set  the variable “value”  the value of the passed parameter “</a:t>
            </a:r>
            <a:r>
              <a:rPr lang="en-US" dirty="0" err="1">
                <a:latin typeface="Helvetica" charset="0"/>
                <a:ea typeface="MS PGothic" charset="0"/>
              </a:rPr>
              <a:t>new_value</a:t>
            </a:r>
            <a:r>
              <a:rPr lang="en-US" dirty="0">
                <a:latin typeface="Helvetica" charset="0"/>
                <a:ea typeface="MS PGothic" charset="0"/>
              </a:rPr>
              <a:t>” but only if “value” ==“expected”. That is, the swap takes place only under this condition.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4F3-E302-5546-BD02-785CA4F949A0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2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Cyclical wait for resources, which prevents involved threads from making progress</a:t>
            </a:r>
          </a:p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/>
              <a:t>Limited resource: not enough to serve all threads simultaneously</a:t>
            </a:r>
          </a:p>
          <a:p>
            <a:pPr lvl="1"/>
            <a:r>
              <a:rPr lang="en-US" dirty="0"/>
              <a:t>Hold and wait: threads hold resources while waiting to acquire other resources</a:t>
            </a:r>
          </a:p>
          <a:p>
            <a:pPr lvl="1"/>
            <a:r>
              <a:rPr lang="en-US" dirty="0"/>
              <a:t>No preemption: thread system can’t force one thread to give up resources</a:t>
            </a:r>
          </a:p>
          <a:p>
            <a:pPr lvl="1"/>
            <a:r>
              <a:rPr lang="en-US" dirty="0"/>
              <a:t>Cyclical chain of requests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8ED8-1586-904E-8F7E-008B83E04818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one of four necessary conditions</a:t>
            </a:r>
          </a:p>
          <a:p>
            <a:r>
              <a:rPr lang="en-US" dirty="0" smtClean="0"/>
              <a:t>Increase resources to decrease waiting</a:t>
            </a:r>
          </a:p>
          <a:p>
            <a:endParaRPr lang="en-US" dirty="0"/>
          </a:p>
          <a:p>
            <a:r>
              <a:rPr lang="en-US" dirty="0" smtClean="0"/>
              <a:t>Eliminate hold and wait: move resource acquisition to beginning</a:t>
            </a:r>
          </a:p>
          <a:p>
            <a:pPr lvl="1"/>
            <a:r>
              <a:rPr lang="en-US" dirty="0" smtClean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0B28-0904-1047-A4BB-B17A3D7D33CD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reserving all resources at beginning, but with more concurrency</a:t>
            </a:r>
          </a:p>
          <a:p>
            <a:r>
              <a:rPr lang="en-US" dirty="0" smtClean="0"/>
              <a:t>State maximum resource needs in advance (without acquiring)</a:t>
            </a:r>
          </a:p>
          <a:p>
            <a:r>
              <a:rPr lang="en-US" dirty="0" smtClean="0"/>
              <a:t>May block when thread attempts to acquire resource</a:t>
            </a:r>
          </a:p>
          <a:p>
            <a:r>
              <a:rPr lang="en-US" dirty="0" smtClean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</a:t>
            </a:r>
            <a:r>
              <a:rPr lang="en-US" dirty="0" smtClean="0">
                <a:latin typeface="Courier New"/>
                <a:cs typeface="Courier New"/>
              </a:rPr>
              <a:t>state maximum resource need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}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2A42-BCB7-8A49-8A79-85DC892F636E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12032</TotalTime>
  <Words>2112</Words>
  <Application>Microsoft Macintosh PowerPoint</Application>
  <PresentationFormat>On-screen Show (4:3)</PresentationFormat>
  <Paragraphs>477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Edge</vt:lpstr>
      <vt:lpstr>Equation</vt:lpstr>
      <vt:lpstr>EECE.4810/EECE.5730 Operating Systems</vt:lpstr>
      <vt:lpstr>Lecture outline</vt:lpstr>
      <vt:lpstr>Review: Semaphores</vt:lpstr>
      <vt:lpstr>Review: Using semaphores</vt:lpstr>
      <vt:lpstr>Review: test_and_set  Instruction </vt:lpstr>
      <vt:lpstr>Review: compare_and_swap</vt:lpstr>
      <vt:lpstr>Review: Deadlock</vt:lpstr>
      <vt:lpstr>Review: Deadlock prevention</vt:lpstr>
      <vt:lpstr>Review: Banker’s Algorithm</vt:lpstr>
      <vt:lpstr>Scheduling basics</vt:lpstr>
      <vt:lpstr>CPU Scheduler</vt:lpstr>
      <vt:lpstr>Dispatcher</vt:lpstr>
      <vt:lpstr>Scheduling Criteria</vt:lpstr>
      <vt:lpstr>First-Come, First-Served (FCFS) Scheduling</vt:lpstr>
      <vt:lpstr>FCFS Scheduling (continued)</vt:lpstr>
      <vt:lpstr>FCFS Scheduling (continued)</vt:lpstr>
      <vt:lpstr>Shortest Job First (SJF)</vt:lpstr>
      <vt:lpstr>SJF Scheduling (continued)</vt:lpstr>
      <vt:lpstr>FIFO vs. SJF</vt:lpstr>
      <vt:lpstr>SJF Example</vt:lpstr>
      <vt:lpstr>Determining Length of Next CPU Burst</vt:lpstr>
      <vt:lpstr>STCF example</vt:lpstr>
      <vt:lpstr>Priority Scheduling</vt:lpstr>
      <vt:lpstr>Priority Scheduling Example</vt:lpstr>
      <vt:lpstr>Round Robin (RR)</vt:lpstr>
      <vt:lpstr>Round Robin (continued)</vt:lpstr>
      <vt:lpstr>RR example (quantum = 4)</vt:lpstr>
      <vt:lpstr>Time Quantum and Context Switch Time</vt:lpstr>
      <vt:lpstr>Round Robin vs. FCFS</vt:lpstr>
      <vt:lpstr>Round Robin vs. FIFO</vt:lpstr>
      <vt:lpstr>Example</vt:lpstr>
      <vt:lpstr>Solution</vt:lpstr>
      <vt:lpstr>Real-time scheduling</vt:lpstr>
      <vt:lpstr>Earliest Deadline First Scheduling (EDF)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3316</cp:revision>
  <dcterms:created xsi:type="dcterms:W3CDTF">2006-04-03T05:03:01Z</dcterms:created>
  <dcterms:modified xsi:type="dcterms:W3CDTF">2017-02-15T16:46:39Z</dcterms:modified>
</cp:coreProperties>
</file>