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29"/>
  </p:notesMasterIdLst>
  <p:handoutMasterIdLst>
    <p:handoutMasterId r:id="rId30"/>
  </p:handoutMasterIdLst>
  <p:sldIdLst>
    <p:sldId id="256" r:id="rId2"/>
    <p:sldId id="257" r:id="rId3"/>
    <p:sldId id="618" r:id="rId4"/>
    <p:sldId id="530" r:id="rId5"/>
    <p:sldId id="619" r:id="rId6"/>
    <p:sldId id="621" r:id="rId7"/>
    <p:sldId id="625" r:id="rId8"/>
    <p:sldId id="627" r:id="rId9"/>
    <p:sldId id="628" r:id="rId10"/>
    <p:sldId id="626" r:id="rId11"/>
    <p:sldId id="629" r:id="rId12"/>
    <p:sldId id="630" r:id="rId13"/>
    <p:sldId id="560" r:id="rId14"/>
    <p:sldId id="631" r:id="rId15"/>
    <p:sldId id="632" r:id="rId16"/>
    <p:sldId id="565" r:id="rId17"/>
    <p:sldId id="633" r:id="rId18"/>
    <p:sldId id="567" r:id="rId19"/>
    <p:sldId id="635" r:id="rId20"/>
    <p:sldId id="637" r:id="rId21"/>
    <p:sldId id="636" r:id="rId22"/>
    <p:sldId id="638" r:id="rId23"/>
    <p:sldId id="639" r:id="rId24"/>
    <p:sldId id="641" r:id="rId25"/>
    <p:sldId id="640" r:id="rId26"/>
    <p:sldId id="620" r:id="rId27"/>
    <p:sldId id="547" r:id="rId28"/>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47" autoAdjust="0"/>
    <p:restoredTop sz="89537" autoAdjust="0"/>
  </p:normalViewPr>
  <p:slideViewPr>
    <p:cSldViewPr>
      <p:cViewPr>
        <p:scale>
          <a:sx n="75" d="100"/>
          <a:sy n="75" d="100"/>
        </p:scale>
        <p:origin x="-1816"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548"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5"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07876"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7"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BA2F21-F15B-E342-9114-50BEDBE0508E}" type="slidenum">
              <a:rPr lang="en-US"/>
              <a:pPr/>
              <a:t>‹#›</a:t>
            </a:fld>
            <a:endParaRPr lang="en-US"/>
          </a:p>
        </p:txBody>
      </p:sp>
    </p:spTree>
    <p:extLst>
      <p:ext uri="{BB962C8B-B14F-4D97-AF65-F5344CB8AC3E}">
        <p14:creationId xmlns:p14="http://schemas.microsoft.com/office/powerpoint/2010/main" val="21244965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D8D728-0E1B-5948-9614-5C28E8BA371C}" type="slidenum">
              <a:rPr lang="en-US"/>
              <a:pPr/>
              <a:t>‹#›</a:t>
            </a:fld>
            <a:endParaRPr lang="en-US"/>
          </a:p>
        </p:txBody>
      </p:sp>
    </p:spTree>
    <p:extLst>
      <p:ext uri="{BB962C8B-B14F-4D97-AF65-F5344CB8AC3E}">
        <p14:creationId xmlns:p14="http://schemas.microsoft.com/office/powerpoint/2010/main" val="39056018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371192DB-C40F-5747-9547-ACED72E03579}" type="slidenum">
              <a:rPr lang="en-US"/>
              <a:pPr/>
              <a:t>2</a:t>
            </a:fld>
            <a:endParaRPr lang="en-US"/>
          </a:p>
        </p:txBody>
      </p:sp>
      <p:sp>
        <p:nvSpPr>
          <p:cNvPr id="27651" name="Rectangle 2"/>
          <p:cNvSpPr>
            <a:spLocks noGrp="1" noRot="1" noChangeAspect="1" noChangeArrowheads="1" noTextEdit="1"/>
          </p:cNvSpPr>
          <p:nvPr>
            <p:ph type="sldImg"/>
          </p:nvPr>
        </p:nvSpPr>
        <p:spPr>
          <a:xfrm>
            <a:off x="2857500" y="514350"/>
            <a:ext cx="3429000" cy="257175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2C2E86A3-4BD8-ED40-9CA8-E59AEEA4F364}" type="slidenum">
              <a:rPr lang="en-US">
                <a:latin typeface="Times New Roman" charset="0"/>
              </a:rPr>
              <a:pPr/>
              <a:t>4</a:t>
            </a:fld>
            <a:endParaRPr lang="en-US">
              <a:latin typeface="Times New Roman" charset="0"/>
            </a:endParaRPr>
          </a:p>
        </p:txBody>
      </p:sp>
      <p:sp>
        <p:nvSpPr>
          <p:cNvPr id="80899" name="Rectangle 2"/>
          <p:cNvSpPr>
            <a:spLocks noGrp="1" noRot="1" noChangeAspect="1" noChangeArrowheads="1" noTextEdit="1"/>
          </p:cNvSpPr>
          <p:nvPr>
            <p:ph type="sldImg"/>
          </p:nvPr>
        </p:nvSpPr>
        <p:spPr>
          <a:xfrm>
            <a:off x="2857500" y="514350"/>
            <a:ext cx="3429000" cy="257175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6B65BE02-1E0F-9447-9CFD-D7B6EF152DB5}" type="slidenum">
              <a:rPr lang="en-US">
                <a:latin typeface="Helvetica" charset="0"/>
              </a:rPr>
              <a:pPr/>
              <a:t>6</a:t>
            </a:fld>
            <a:endParaRPr lang="en-US">
              <a:latin typeface="Helvetica" charset="0"/>
            </a:endParaRPr>
          </a:p>
        </p:txBody>
      </p:sp>
      <p:sp>
        <p:nvSpPr>
          <p:cNvPr id="79875" name="Rectangle 2"/>
          <p:cNvSpPr>
            <a:spLocks noGrp="1" noRot="1" noChangeAspect="1" noChangeArrowheads="1" noTextEdit="1"/>
          </p:cNvSpPr>
          <p:nvPr>
            <p:ph type="sldImg"/>
          </p:nvPr>
        </p:nvSpPr>
        <p:spPr>
          <a:xfrm>
            <a:off x="2857500" y="514350"/>
            <a:ext cx="3429000" cy="25717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12981760-B3D2-F04C-B93F-7FD9663D5B5E}" type="slidenum">
              <a:rPr lang="en-US">
                <a:latin typeface="Helvetica" charset="0"/>
              </a:rPr>
              <a:pPr/>
              <a:t>9</a:t>
            </a:fld>
            <a:endParaRPr lang="en-US">
              <a:latin typeface="Helvetica"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sz="1200" i="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92500"/>
          </a:bodyPr>
          <a:lstStyle/>
          <a:p>
            <a:r>
              <a:rPr lang="en-US" sz="1200" i="1" kern="1200" dirty="0" smtClean="0">
                <a:solidFill>
                  <a:schemeClr val="tx1"/>
                </a:solidFill>
                <a:latin typeface="+mn-lt"/>
                <a:ea typeface="+mn-ea"/>
                <a:cs typeface="+mn-cs"/>
              </a:rPr>
              <a:t>Provides level of indirection: OS can move bits around behind the program's back, for instance, if program needs to grow beyond its bounds, or if need to coalesce fragments of memory.  Stop program, copy bits, change base and bounds registers, restart.</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Because OS manages the translation, we control the vertical, we control the horizontal.</a:t>
            </a:r>
          </a:p>
          <a:p>
            <a:r>
              <a:rPr lang="en-US" sz="1200"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Hardware cost:</a:t>
            </a:r>
          </a:p>
          <a:p>
            <a:r>
              <a:rPr lang="en-US" sz="1200" kern="1200" dirty="0" smtClean="0">
                <a:solidFill>
                  <a:schemeClr val="tx1"/>
                </a:solidFill>
                <a:latin typeface="+mn-lt"/>
                <a:ea typeface="+mn-ea"/>
                <a:cs typeface="+mn-cs"/>
              </a:rPr>
              <a:t>	2 registers</a:t>
            </a:r>
          </a:p>
          <a:p>
            <a:r>
              <a:rPr lang="en-US" sz="1200" kern="1200" dirty="0" smtClean="0">
                <a:solidFill>
                  <a:schemeClr val="tx1"/>
                </a:solidFill>
                <a:latin typeface="+mn-lt"/>
                <a:ea typeface="+mn-ea"/>
                <a:cs typeface="+mn-cs"/>
              </a:rPr>
              <a:t>       	adder, comparator</a:t>
            </a:r>
          </a:p>
          <a:p>
            <a:r>
              <a:rPr lang="en-US" sz="1200" kern="1200" dirty="0" smtClean="0">
                <a:solidFill>
                  <a:schemeClr val="tx1"/>
                </a:solidFill>
                <a:latin typeface="+mn-lt"/>
                <a:ea typeface="+mn-ea"/>
                <a:cs typeface="+mn-cs"/>
              </a:rPr>
              <a:t>Plus, slows down hardware because need to take time to do add/compare on every memory reference.</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In 60's, thought to be too expensive!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But get better use of memory, and you get protection.  These are really important.  CPU speed (especially now) is the easy part.</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92500"/>
          </a:bodyPr>
          <a:lstStyle/>
          <a:p>
            <a:r>
              <a:rPr lang="en-US" sz="1200" i="1" kern="1200" dirty="0" smtClean="0">
                <a:solidFill>
                  <a:schemeClr val="tx1"/>
                </a:solidFill>
                <a:latin typeface="+mn-lt"/>
                <a:ea typeface="+mn-ea"/>
                <a:cs typeface="+mn-cs"/>
              </a:rPr>
              <a:t>Provides level of indirection: OS can move bits around behind the program's back, for instance, if program needs to grow beyond its bounds, or if need to coalesce fragments of memory.  Stop program, copy bits, change base and bounds registers, restart.</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Because OS manages the translation, we control the vertical, we control the horizontal.</a:t>
            </a:r>
          </a:p>
          <a:p>
            <a:r>
              <a:rPr lang="en-US" sz="1200"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Hardware cost:</a:t>
            </a:r>
          </a:p>
          <a:p>
            <a:r>
              <a:rPr lang="en-US" sz="1200" kern="1200" dirty="0" smtClean="0">
                <a:solidFill>
                  <a:schemeClr val="tx1"/>
                </a:solidFill>
                <a:latin typeface="+mn-lt"/>
                <a:ea typeface="+mn-ea"/>
                <a:cs typeface="+mn-cs"/>
              </a:rPr>
              <a:t>	2 registers</a:t>
            </a:r>
          </a:p>
          <a:p>
            <a:r>
              <a:rPr lang="en-US" sz="1200" kern="1200" dirty="0" smtClean="0">
                <a:solidFill>
                  <a:schemeClr val="tx1"/>
                </a:solidFill>
                <a:latin typeface="+mn-lt"/>
                <a:ea typeface="+mn-ea"/>
                <a:cs typeface="+mn-cs"/>
              </a:rPr>
              <a:t>       	adder, comparator</a:t>
            </a:r>
          </a:p>
          <a:p>
            <a:r>
              <a:rPr lang="en-US" sz="1200" kern="1200" dirty="0" smtClean="0">
                <a:solidFill>
                  <a:schemeClr val="tx1"/>
                </a:solidFill>
                <a:latin typeface="+mn-lt"/>
                <a:ea typeface="+mn-ea"/>
                <a:cs typeface="+mn-cs"/>
              </a:rPr>
              <a:t>Plus, slows down hardware because need to take time to do add/compare on every memory reference.</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In 60's, thought to be too expensive!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But get better use of memory, and you get protection.  These are really important.  CPU speed (especially now) is the easy part.</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7BBB246F-20FF-4747-B1B0-6070E9844D89}" type="slidenum">
              <a:rPr lang="en-US">
                <a:latin typeface="Helvetica" charset="0"/>
              </a:rPr>
              <a:pPr/>
              <a:t>20</a:t>
            </a:fld>
            <a:endParaRPr lang="en-US">
              <a:latin typeface="Helvetica"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AF66BD6A-729F-0949-8E26-A917F3F65F3A}" type="slidenum">
              <a:rPr lang="en-US">
                <a:latin typeface="Helvetica" charset="0"/>
              </a:rPr>
              <a:pPr/>
              <a:t>22</a:t>
            </a:fld>
            <a:endParaRPr lang="en-US">
              <a:latin typeface="Helvetica"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4290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682" name="Rectangle 2"/>
          <p:cNvSpPr>
            <a:spLocks noGrp="1" noChangeArrowheads="1"/>
          </p:cNvSpPr>
          <p:nvPr>
            <p:ph type="ctrTitle"/>
          </p:nvPr>
        </p:nvSpPr>
        <p:spPr>
          <a:xfrm>
            <a:off x="914402" y="1524000"/>
            <a:ext cx="7623175" cy="1752600"/>
          </a:xfrm>
        </p:spPr>
        <p:txBody>
          <a:bodyPr/>
          <a:lstStyle>
            <a:lvl1pPr>
              <a:defRPr sz="5000"/>
            </a:lvl1pPr>
          </a:lstStyle>
          <a:p>
            <a:r>
              <a:rPr lang="en-US" altLang="en-US"/>
              <a:t>Click to edit Master title style</a:t>
            </a:r>
          </a:p>
        </p:txBody>
      </p:sp>
      <p:sp>
        <p:nvSpPr>
          <p:cNvPr id="327683" name="Rectangle 3"/>
          <p:cNvSpPr>
            <a:spLocks noGrp="1" noChangeArrowheads="1"/>
          </p:cNvSpPr>
          <p:nvPr>
            <p:ph type="subTitle" idx="1"/>
          </p:nvPr>
        </p:nvSpPr>
        <p:spPr>
          <a:xfrm>
            <a:off x="1981200" y="35052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07D5139C-084E-A249-AC24-3DF3AA6C2B4E}" type="datetime1">
              <a:rPr lang="en-US" smtClean="0"/>
              <a:t>2/22/17</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Operating Systems: Lecture 9</a:t>
            </a:r>
            <a:endParaRPr lang="en-US" altLang="en-US"/>
          </a:p>
        </p:txBody>
      </p:sp>
      <p:sp>
        <p:nvSpPr>
          <p:cNvPr id="8" name="Rectangle 6"/>
          <p:cNvSpPr>
            <a:spLocks noGrp="1" noChangeArrowheads="1"/>
          </p:cNvSpPr>
          <p:nvPr>
            <p:ph type="sldNum" sz="quarter" idx="12"/>
          </p:nvPr>
        </p:nvSpPr>
        <p:spPr/>
        <p:txBody>
          <a:bodyPr/>
          <a:lstStyle>
            <a:lvl1pPr>
              <a:defRPr/>
            </a:lvl1pPr>
          </a:lstStyle>
          <a:p>
            <a:fld id="{A0EB30DB-1162-9C49-B8C5-04F23F6D3300}" type="slidenum">
              <a:rPr lang="en-US"/>
              <a:pPr/>
              <a:t>‹#›</a:t>
            </a:fld>
            <a:endParaRPr lang="en-US"/>
          </a:p>
        </p:txBody>
      </p:sp>
    </p:spTree>
    <p:extLst>
      <p:ext uri="{BB962C8B-B14F-4D97-AF65-F5344CB8AC3E}">
        <p14:creationId xmlns:p14="http://schemas.microsoft.com/office/powerpoint/2010/main" val="384052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39DFFFA-1B5C-574B-B9B5-2DD088861635}" type="datetime1">
              <a:rPr lang="en-US" smtClean="0"/>
              <a:t>2/22/17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0E88C0B-2D3D-8F4F-8D58-E142EF8FCAE8}" type="slidenum">
              <a:rPr lang="en-US"/>
              <a:pPr/>
              <a:t>‹#›</a:t>
            </a:fld>
            <a:endParaRPr lang="en-US"/>
          </a:p>
        </p:txBody>
      </p:sp>
    </p:spTree>
    <p:extLst>
      <p:ext uri="{BB962C8B-B14F-4D97-AF65-F5344CB8AC3E}">
        <p14:creationId xmlns:p14="http://schemas.microsoft.com/office/powerpoint/2010/main" val="332376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4"/>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4"/>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5BC67807-C78D-D348-ACF1-C71883592433}" type="datetime1">
              <a:rPr lang="en-US" smtClean="0"/>
              <a:t>2/22/17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8077AC6-D456-C645-9D18-CB10EBB2F823}" type="slidenum">
              <a:rPr lang="en-US"/>
              <a:pPr/>
              <a:t>‹#›</a:t>
            </a:fld>
            <a:endParaRPr lang="en-US"/>
          </a:p>
        </p:txBody>
      </p:sp>
    </p:spTree>
    <p:extLst>
      <p:ext uri="{BB962C8B-B14F-4D97-AF65-F5344CB8AC3E}">
        <p14:creationId xmlns:p14="http://schemas.microsoft.com/office/powerpoint/2010/main" val="415471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712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1"/>
            <a:ext cx="8229600"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713164"/>
            <a:ext cx="8229600"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1C13301-4A77-A84D-9693-0121DB215E29}" type="datetime1">
              <a:rPr lang="en-US" smtClean="0"/>
              <a:t>2/22/17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F1BE0F1F-2016-AB47-89E8-85EB545AF702}" type="slidenum">
              <a:rPr lang="en-US"/>
              <a:pPr/>
              <a:t>‹#›</a:t>
            </a:fld>
            <a:endParaRPr lang="en-US"/>
          </a:p>
        </p:txBody>
      </p:sp>
    </p:spTree>
    <p:extLst>
      <p:ext uri="{BB962C8B-B14F-4D97-AF65-F5344CB8AC3E}">
        <p14:creationId xmlns:p14="http://schemas.microsoft.com/office/powerpoint/2010/main" val="308714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712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1"/>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143001"/>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CAF5D9BA-6167-D640-9D5B-A3793F629E85}" type="datetime1">
              <a:rPr lang="en-US" smtClean="0"/>
              <a:t>2/22/17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ACF41C28-608F-1744-BA7B-883A698450F4}" type="slidenum">
              <a:rPr lang="en-US"/>
              <a:pPr/>
              <a:t>‹#›</a:t>
            </a:fld>
            <a:endParaRPr lang="en-US"/>
          </a:p>
        </p:txBody>
      </p:sp>
    </p:spTree>
    <p:extLst>
      <p:ext uri="{BB962C8B-B14F-4D97-AF65-F5344CB8AC3E}">
        <p14:creationId xmlns:p14="http://schemas.microsoft.com/office/powerpoint/2010/main" val="281943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DAE6BC3-9E4E-E541-A84B-C234054AADA8}" type="datetime1">
              <a:rPr lang="en-US" smtClean="0"/>
              <a:t>2/22/17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907D84A-D9E1-964C-B1EF-5C5C24A64F29}" type="slidenum">
              <a:rPr lang="en-US"/>
              <a:pPr/>
              <a:t>‹#›</a:t>
            </a:fld>
            <a:endParaRPr lang="en-US"/>
          </a:p>
        </p:txBody>
      </p:sp>
    </p:spTree>
    <p:extLst>
      <p:ext uri="{BB962C8B-B14F-4D97-AF65-F5344CB8AC3E}">
        <p14:creationId xmlns:p14="http://schemas.microsoft.com/office/powerpoint/2010/main" val="85168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7E4F897-4E13-514F-804B-438C62AC2C3E}" type="datetime1">
              <a:rPr lang="en-US" smtClean="0"/>
              <a:t>2/22/17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65128F6-75BF-EB48-B5DF-6B7193C54925}" type="slidenum">
              <a:rPr lang="en-US"/>
              <a:pPr/>
              <a:t>‹#›</a:t>
            </a:fld>
            <a:endParaRPr lang="en-US"/>
          </a:p>
        </p:txBody>
      </p:sp>
    </p:spTree>
    <p:extLst>
      <p:ext uri="{BB962C8B-B14F-4D97-AF65-F5344CB8AC3E}">
        <p14:creationId xmlns:p14="http://schemas.microsoft.com/office/powerpoint/2010/main" val="6296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1"/>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1"/>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879B4FC8-2BE0-9E41-991B-D7BAA8B5787E}" type="datetime1">
              <a:rPr lang="en-US" smtClean="0"/>
              <a:t>2/22/17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2B5766FD-8371-0D43-B157-ACE940524EBF}" type="slidenum">
              <a:rPr lang="en-US"/>
              <a:pPr/>
              <a:t>‹#›</a:t>
            </a:fld>
            <a:endParaRPr lang="en-US"/>
          </a:p>
        </p:txBody>
      </p:sp>
    </p:spTree>
    <p:extLst>
      <p:ext uri="{BB962C8B-B14F-4D97-AF65-F5344CB8AC3E}">
        <p14:creationId xmlns:p14="http://schemas.microsoft.com/office/powerpoint/2010/main" val="404478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E227AD4B-7985-6745-ACE3-FEE6D4869604}" type="datetime1">
              <a:rPr lang="en-US" smtClean="0"/>
              <a:t>2/22/17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A1C9DFB4-BB63-2E4C-98DC-E7560E7AE711}" type="slidenum">
              <a:rPr lang="en-US"/>
              <a:pPr/>
              <a:t>‹#›</a:t>
            </a:fld>
            <a:endParaRPr lang="en-US"/>
          </a:p>
        </p:txBody>
      </p:sp>
    </p:spTree>
    <p:extLst>
      <p:ext uri="{BB962C8B-B14F-4D97-AF65-F5344CB8AC3E}">
        <p14:creationId xmlns:p14="http://schemas.microsoft.com/office/powerpoint/2010/main" val="407417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A9A872D3-44C2-EE4C-923A-BC5D01CB9915}" type="datetime1">
              <a:rPr lang="en-US" smtClean="0"/>
              <a:t>2/22/17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3428733E-2813-BD40-9E9A-9C3DDCF59C73}" type="slidenum">
              <a:rPr lang="en-US"/>
              <a:pPr/>
              <a:t>‹#›</a:t>
            </a:fld>
            <a:endParaRPr lang="en-US"/>
          </a:p>
        </p:txBody>
      </p:sp>
    </p:spTree>
    <p:extLst>
      <p:ext uri="{BB962C8B-B14F-4D97-AF65-F5344CB8AC3E}">
        <p14:creationId xmlns:p14="http://schemas.microsoft.com/office/powerpoint/2010/main" val="224546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F5B30DB-9BAB-1340-B914-741EA70A66E7}" type="datetime1">
              <a:rPr lang="en-US" smtClean="0"/>
              <a:t>2/22/17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CCA1AEF5-A6D0-8343-8DB9-986E296C3402}" type="slidenum">
              <a:rPr lang="en-US"/>
              <a:pPr/>
              <a:t>‹#›</a:t>
            </a:fld>
            <a:endParaRPr lang="en-US"/>
          </a:p>
        </p:txBody>
      </p:sp>
    </p:spTree>
    <p:extLst>
      <p:ext uri="{BB962C8B-B14F-4D97-AF65-F5344CB8AC3E}">
        <p14:creationId xmlns:p14="http://schemas.microsoft.com/office/powerpoint/2010/main" val="27587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7F7FFD7-98A6-E345-A202-384E2C9A1317}" type="datetime1">
              <a:rPr lang="en-US" smtClean="0"/>
              <a:t>2/22/17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7CED29A-583A-E14B-925A-0EBF63183D84}" type="slidenum">
              <a:rPr lang="en-US"/>
              <a:pPr/>
              <a:t>‹#›</a:t>
            </a:fld>
            <a:endParaRPr lang="en-US"/>
          </a:p>
        </p:txBody>
      </p:sp>
    </p:spTree>
    <p:extLst>
      <p:ext uri="{BB962C8B-B14F-4D97-AF65-F5344CB8AC3E}">
        <p14:creationId xmlns:p14="http://schemas.microsoft.com/office/powerpoint/2010/main" val="53227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FB449DD-4DC2-E645-A497-887DB400CB8A}" type="datetime1">
              <a:rPr lang="en-US" smtClean="0"/>
              <a:t>2/22/17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9</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58792EE8-07C5-384F-B825-8DA5A1E4B676}" type="slidenum">
              <a:rPr lang="en-US"/>
              <a:pPr/>
              <a:t>‹#›</a:t>
            </a:fld>
            <a:endParaRPr lang="en-US"/>
          </a:p>
        </p:txBody>
      </p:sp>
    </p:spTree>
    <p:extLst>
      <p:ext uri="{BB962C8B-B14F-4D97-AF65-F5344CB8AC3E}">
        <p14:creationId xmlns:p14="http://schemas.microsoft.com/office/powerpoint/2010/main" val="1414196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4"/>
            <a:ext cx="8229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1"/>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666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fld id="{8200AAE5-C340-5140-8586-1E2F57BFBE28}" type="datetime1">
              <a:rPr lang="en-US" smtClean="0"/>
              <a:t>2/22/17</a:t>
            </a:fld>
            <a:endParaRPr lang="en-US"/>
          </a:p>
        </p:txBody>
      </p:sp>
      <p:sp>
        <p:nvSpPr>
          <p:cNvPr id="32666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mn-ea"/>
                <a:cs typeface="Arial" charset="0"/>
              </a:defRPr>
            </a:lvl1pPr>
          </a:lstStyle>
          <a:p>
            <a:pPr>
              <a:defRPr/>
            </a:pPr>
            <a:r>
              <a:rPr lang="en-US" altLang="en-US" smtClean="0"/>
              <a:t>Operating Systems: Lecture 9</a:t>
            </a:r>
            <a:endParaRPr lang="en-US" altLang="en-US"/>
          </a:p>
        </p:txBody>
      </p:sp>
      <p:sp>
        <p:nvSpPr>
          <p:cNvPr id="3266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fld id="{FEFDC01F-0D3D-ED42-A821-F35DC9695E9B}" type="slidenum">
              <a:rPr lang="en-US"/>
              <a:pPr/>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93"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ＭＳ Ｐゴシック" charset="0"/>
          <a:cs typeface="+mj-cs"/>
        </a:defRPr>
      </a:lvl1pPr>
      <a:lvl2pPr algn="l" rtl="0" eaLnBrk="0" fontAlgn="base" hangingPunct="0">
        <a:spcBef>
          <a:spcPct val="0"/>
        </a:spcBef>
        <a:spcAft>
          <a:spcPct val="0"/>
        </a:spcAft>
        <a:defRPr sz="4200">
          <a:solidFill>
            <a:schemeClr val="tx2"/>
          </a:solidFill>
          <a:latin typeface="Garamond" pitchFamily="18" charset="0"/>
          <a:ea typeface="ＭＳ Ｐゴシック" charset="0"/>
        </a:defRPr>
      </a:lvl2pPr>
      <a:lvl3pPr algn="l" rtl="0" eaLnBrk="0" fontAlgn="base" hangingPunct="0">
        <a:spcBef>
          <a:spcPct val="0"/>
        </a:spcBef>
        <a:spcAft>
          <a:spcPct val="0"/>
        </a:spcAft>
        <a:defRPr sz="4200">
          <a:solidFill>
            <a:schemeClr val="tx2"/>
          </a:solidFill>
          <a:latin typeface="Garamond" pitchFamily="18" charset="0"/>
          <a:ea typeface="ＭＳ Ｐゴシック" charset="0"/>
        </a:defRPr>
      </a:lvl3pPr>
      <a:lvl4pPr algn="l" rtl="0" eaLnBrk="0" fontAlgn="base" hangingPunct="0">
        <a:spcBef>
          <a:spcPct val="0"/>
        </a:spcBef>
        <a:spcAft>
          <a:spcPct val="0"/>
        </a:spcAft>
        <a:defRPr sz="4200">
          <a:solidFill>
            <a:schemeClr val="tx2"/>
          </a:solidFill>
          <a:latin typeface="Garamond" pitchFamily="18" charset="0"/>
          <a:ea typeface="ＭＳ Ｐゴシック" charset="0"/>
        </a:defRPr>
      </a:lvl4pPr>
      <a:lvl5pPr algn="l" rtl="0" eaLnBrk="0" fontAlgn="base" hangingPunct="0">
        <a:spcBef>
          <a:spcPct val="0"/>
        </a:spcBef>
        <a:spcAft>
          <a:spcPct val="0"/>
        </a:spcAft>
        <a:defRPr sz="4200">
          <a:solidFill>
            <a:schemeClr val="tx2"/>
          </a:solidFill>
          <a:latin typeface="Garamond" pitchFamily="18" charset="0"/>
          <a:ea typeface="ＭＳ Ｐゴシック"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3000">
          <a:solidFill>
            <a:schemeClr val="tx1"/>
          </a:solidFill>
          <a:latin typeface="+mn-lt"/>
          <a:ea typeface="ＭＳ Ｐゴシック" charset="0"/>
          <a:cs typeface="+mn-cs"/>
        </a:defRPr>
      </a:lvl1pPr>
      <a:lvl2pPr marL="669925" indent="-325438" algn="l" rtl="0" eaLnBrk="0" fontAlgn="base" hangingPunct="0">
        <a:spcBef>
          <a:spcPct val="20000"/>
        </a:spcBef>
        <a:spcAft>
          <a:spcPct val="0"/>
        </a:spcAft>
        <a:buClr>
          <a:schemeClr val="accent2"/>
        </a:buClr>
        <a:buSzPct val="60000"/>
        <a:buFont typeface="Wingdings" charset="0"/>
        <a:buChar char="q"/>
        <a:defRPr sz="26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2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sz="2000">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2" y="1295400"/>
            <a:ext cx="7623175" cy="2133600"/>
          </a:xfrm>
        </p:spPr>
        <p:txBody>
          <a:bodyPr/>
          <a:lstStyle/>
          <a:p>
            <a:pPr algn="ctr" eaLnBrk="1" hangingPunct="1"/>
            <a:r>
              <a:rPr lang="en-US" sz="4600" dirty="0" smtClean="0">
                <a:latin typeface="Garamond" charset="0"/>
              </a:rPr>
              <a:t>EECE.4810/EECE.5730</a:t>
            </a:r>
            <a:r>
              <a:rPr lang="en-US" sz="4600" dirty="0">
                <a:latin typeface="Garamond" charset="0"/>
              </a:rPr>
              <a:t/>
            </a:r>
            <a:br>
              <a:rPr lang="en-US" sz="4600" dirty="0">
                <a:latin typeface="Garamond" charset="0"/>
              </a:rPr>
            </a:br>
            <a:r>
              <a:rPr lang="en-US" sz="4600" dirty="0" smtClean="0">
                <a:latin typeface="Garamond" charset="0"/>
              </a:rPr>
              <a:t>Operating Systems</a:t>
            </a:r>
            <a:endParaRPr lang="en-US" sz="4600" dirty="0">
              <a:latin typeface="Garamond" charset="0"/>
            </a:endParaRPr>
          </a:p>
        </p:txBody>
      </p:sp>
      <p:sp>
        <p:nvSpPr>
          <p:cNvPr id="3075" name="Rectangle 3"/>
          <p:cNvSpPr>
            <a:spLocks noGrp="1" noChangeArrowheads="1"/>
          </p:cNvSpPr>
          <p:nvPr>
            <p:ph type="subTitle" idx="1"/>
          </p:nvPr>
        </p:nvSpPr>
        <p:spPr>
          <a:xfrm>
            <a:off x="0" y="3505200"/>
            <a:ext cx="9144000" cy="3048000"/>
          </a:xfrm>
        </p:spPr>
        <p:txBody>
          <a:bodyPr>
            <a:normAutofit/>
          </a:bodyPr>
          <a:lstStyle/>
          <a:p>
            <a:pPr algn="ctr" eaLnBrk="1" hangingPunct="1">
              <a:lnSpc>
                <a:spcPct val="90000"/>
              </a:lnSpc>
              <a:buFont typeface="Wingdings" charset="0"/>
              <a:buNone/>
            </a:pPr>
            <a:r>
              <a:rPr lang="en-US" dirty="0" smtClean="0">
                <a:latin typeface="Arial" charset="0"/>
              </a:rPr>
              <a:t>Instructor:  </a:t>
            </a:r>
          </a:p>
          <a:p>
            <a:pPr algn="ctr" eaLnBrk="1" hangingPunct="1">
              <a:lnSpc>
                <a:spcPct val="90000"/>
              </a:lnSpc>
              <a:buFont typeface="Wingdings" charset="0"/>
              <a:buNone/>
            </a:pPr>
            <a:r>
              <a:rPr lang="en-US" dirty="0" smtClean="0">
                <a:latin typeface="Arial" charset="0"/>
              </a:rPr>
              <a:t>Dr</a:t>
            </a:r>
            <a:r>
              <a:rPr lang="en-US" dirty="0">
                <a:latin typeface="Arial" charset="0"/>
              </a:rPr>
              <a:t>. Michael </a:t>
            </a:r>
            <a:r>
              <a:rPr lang="en-US" dirty="0" smtClean="0">
                <a:latin typeface="Arial" charset="0"/>
              </a:rPr>
              <a:t>Geiger</a:t>
            </a:r>
            <a:endParaRPr lang="en-US" dirty="0">
              <a:latin typeface="Arial" charset="0"/>
            </a:endParaRPr>
          </a:p>
          <a:p>
            <a:pPr algn="ctr" eaLnBrk="1" hangingPunct="1">
              <a:lnSpc>
                <a:spcPct val="90000"/>
              </a:lnSpc>
              <a:buFont typeface="Wingdings" charset="0"/>
              <a:buNone/>
            </a:pPr>
            <a:r>
              <a:rPr lang="en-US" dirty="0" smtClean="0">
                <a:latin typeface="Arial" charset="0"/>
              </a:rPr>
              <a:t>Spring 2017</a:t>
            </a:r>
            <a:endParaRPr lang="en-US" dirty="0">
              <a:latin typeface="Arial" charset="0"/>
            </a:endParaRPr>
          </a:p>
          <a:p>
            <a:pPr algn="ctr" eaLnBrk="1" hangingPunct="1">
              <a:lnSpc>
                <a:spcPct val="90000"/>
              </a:lnSpc>
              <a:buFont typeface="Wingdings" charset="0"/>
              <a:buNone/>
            </a:pPr>
            <a:endParaRPr lang="en-US" dirty="0">
              <a:latin typeface="Arial" charset="0"/>
            </a:endParaRPr>
          </a:p>
          <a:p>
            <a:pPr algn="ctr" eaLnBrk="1" hangingPunct="1">
              <a:lnSpc>
                <a:spcPct val="90000"/>
              </a:lnSpc>
              <a:buFont typeface="Wingdings" charset="0"/>
              <a:buNone/>
            </a:pPr>
            <a:r>
              <a:rPr lang="en-US" b="1" dirty="0">
                <a:solidFill>
                  <a:srgbClr val="0000FF"/>
                </a:solidFill>
                <a:latin typeface="Arial" charset="0"/>
              </a:rPr>
              <a:t>Lecture 9</a:t>
            </a:r>
            <a:r>
              <a:rPr lang="en-US" b="1" dirty="0" smtClean="0">
                <a:solidFill>
                  <a:srgbClr val="0000FF"/>
                </a:solidFill>
                <a:latin typeface="Arial" charset="0"/>
              </a:rPr>
              <a:t>:</a:t>
            </a:r>
            <a:endParaRPr lang="en-US" b="1" dirty="0">
              <a:solidFill>
                <a:srgbClr val="0000FF"/>
              </a:solidFill>
              <a:latin typeface="Arial" charset="0"/>
            </a:endParaRPr>
          </a:p>
          <a:p>
            <a:pPr algn="ctr" eaLnBrk="1" hangingPunct="1">
              <a:lnSpc>
                <a:spcPct val="90000"/>
              </a:lnSpc>
              <a:buFont typeface="Wingdings" charset="0"/>
              <a:buNone/>
            </a:pPr>
            <a:r>
              <a:rPr lang="en-US" dirty="0" smtClean="0">
                <a:latin typeface="Arial" charset="0"/>
              </a:rPr>
              <a:t>Address translation</a:t>
            </a:r>
            <a:endParaRPr lang="en-US" dirty="0">
              <a:latin typeface="Arial" charset="0"/>
            </a:endParaRPr>
          </a:p>
          <a:p>
            <a:pPr algn="ctr" eaLnBrk="1" hangingPunct="1">
              <a:lnSpc>
                <a:spcPct val="90000"/>
              </a:lnSpc>
              <a:buFont typeface="Wingdings" charset="0"/>
              <a:buNone/>
            </a:pPr>
            <a:endParaRPr lang="en-US"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a:t>
            </a:r>
            <a:r>
              <a:rPr lang="en-US" dirty="0" smtClean="0"/>
              <a:t>-programmed systems</a:t>
            </a:r>
            <a:endParaRPr lang="en-US" dirty="0"/>
          </a:p>
        </p:txBody>
      </p:sp>
      <p:sp>
        <p:nvSpPr>
          <p:cNvPr id="3" name="Content Placeholder 2"/>
          <p:cNvSpPr>
            <a:spLocks noGrp="1"/>
          </p:cNvSpPr>
          <p:nvPr>
            <p:ph sz="half" idx="1"/>
          </p:nvPr>
        </p:nvSpPr>
        <p:spPr/>
        <p:txBody>
          <a:bodyPr/>
          <a:lstStyle/>
          <a:p>
            <a:r>
              <a:rPr lang="en-US" dirty="0" smtClean="0"/>
              <a:t>1 process occupies memory at a time</a:t>
            </a:r>
          </a:p>
          <a:p>
            <a:r>
              <a:rPr lang="en-US" dirty="0" smtClean="0"/>
              <a:t>Always loaded to same memory location</a:t>
            </a:r>
          </a:p>
          <a:p>
            <a:r>
              <a:rPr lang="en-US" dirty="0" smtClean="0"/>
              <a:t>Space saved for OS</a:t>
            </a:r>
          </a:p>
          <a:p>
            <a:r>
              <a:rPr lang="en-US" dirty="0" smtClean="0"/>
              <a:t>Problems?</a:t>
            </a:r>
          </a:p>
          <a:p>
            <a:pPr lvl="1"/>
            <a:r>
              <a:rPr lang="en-US" dirty="0" smtClean="0"/>
              <a:t>Long context switch</a:t>
            </a:r>
          </a:p>
          <a:p>
            <a:pPr lvl="1"/>
            <a:r>
              <a:rPr lang="en-US" dirty="0" smtClean="0"/>
              <a:t>Inflexibility</a:t>
            </a:r>
          </a:p>
          <a:p>
            <a:pPr lvl="2"/>
            <a:r>
              <a:rPr lang="en-US" dirty="0" smtClean="0"/>
              <a:t>Wasted space</a:t>
            </a:r>
          </a:p>
          <a:p>
            <a:pPr lvl="2"/>
            <a:r>
              <a:rPr lang="en-US" dirty="0" smtClean="0"/>
              <a:t>Not enough space</a:t>
            </a:r>
          </a:p>
        </p:txBody>
      </p:sp>
      <p:pic>
        <p:nvPicPr>
          <p:cNvPr id="8" name="Content Placeholder 7"/>
          <p:cNvPicPr>
            <a:picLocks noGrp="1" noChangeAspect="1"/>
          </p:cNvPicPr>
          <p:nvPr>
            <p:ph sz="half" idx="2"/>
          </p:nvPr>
        </p:nvPicPr>
        <p:blipFill>
          <a:blip r:embed="rId2"/>
          <a:srcRect t="-32605" b="-32605"/>
          <a:stretch>
            <a:fillRect/>
          </a:stretch>
        </p:blipFill>
        <p:spPr/>
      </p:pic>
      <p:sp>
        <p:nvSpPr>
          <p:cNvPr id="4" name="Date Placeholder 3"/>
          <p:cNvSpPr>
            <a:spLocks noGrp="1"/>
          </p:cNvSpPr>
          <p:nvPr>
            <p:ph type="dt" sz="half" idx="10"/>
          </p:nvPr>
        </p:nvSpPr>
        <p:spPr/>
        <p:txBody>
          <a:bodyPr/>
          <a:lstStyle/>
          <a:p>
            <a:fld id="{7382D07B-14BA-1945-8AAB-F4D5A02C02C8}"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10</a:t>
            </a:fld>
            <a:endParaRPr lang="en-US"/>
          </a:p>
        </p:txBody>
      </p:sp>
    </p:spTree>
    <p:extLst>
      <p:ext uri="{BB962C8B-B14F-4D97-AF65-F5344CB8AC3E}">
        <p14:creationId xmlns:p14="http://schemas.microsoft.com/office/powerpoint/2010/main" val="3558378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Multiprogrammed</a:t>
            </a:r>
            <a:r>
              <a:rPr lang="en-US" dirty="0" smtClean="0"/>
              <a:t> systems</a:t>
            </a:r>
            <a:endParaRPr lang="en-US" dirty="0"/>
          </a:p>
        </p:txBody>
      </p:sp>
      <p:sp>
        <p:nvSpPr>
          <p:cNvPr id="8" name="Content Placeholder 7"/>
          <p:cNvSpPr>
            <a:spLocks noGrp="1"/>
          </p:cNvSpPr>
          <p:nvPr>
            <p:ph idx="1"/>
          </p:nvPr>
        </p:nvSpPr>
        <p:spPr/>
        <p:txBody>
          <a:bodyPr>
            <a:normAutofit lnSpcReduction="10000"/>
          </a:bodyPr>
          <a:lstStyle/>
          <a:p>
            <a:r>
              <a:rPr lang="en-US" dirty="0" smtClean="0"/>
              <a:t>Multiprogramming: &gt;1 process in memory at once</a:t>
            </a:r>
          </a:p>
          <a:p>
            <a:pPr lvl="1"/>
            <a:r>
              <a:rPr lang="en-US" dirty="0" smtClean="0"/>
              <a:t>Requires address translation</a:t>
            </a:r>
          </a:p>
          <a:p>
            <a:pPr lvl="1"/>
            <a:r>
              <a:rPr lang="en-US" dirty="0" smtClean="0"/>
              <a:t>Support for protection in translation mechanism</a:t>
            </a:r>
          </a:p>
          <a:p>
            <a:r>
              <a:rPr lang="en-US" dirty="0" smtClean="0"/>
              <a:t>Forms of address translation</a:t>
            </a:r>
          </a:p>
          <a:p>
            <a:pPr lvl="1"/>
            <a:r>
              <a:rPr lang="en-US" dirty="0" smtClean="0"/>
              <a:t>Static address translation: translate addresses before execution (compile time, load time)</a:t>
            </a:r>
          </a:p>
          <a:p>
            <a:pPr lvl="2"/>
            <a:r>
              <a:rPr lang="en-US" dirty="0" smtClean="0"/>
              <a:t>Can provide address independence; protection, virtual memory more difficult (VM almost impossible)</a:t>
            </a:r>
          </a:p>
          <a:p>
            <a:pPr lvl="1"/>
            <a:r>
              <a:rPr lang="en-US" dirty="0" smtClean="0"/>
              <a:t>Dynamic address translation: translate addresses during execution</a:t>
            </a:r>
          </a:p>
          <a:p>
            <a:pPr lvl="2"/>
            <a:r>
              <a:rPr lang="en-US" dirty="0" smtClean="0"/>
              <a:t>Translation can change as process runs!</a:t>
            </a:r>
          </a:p>
          <a:p>
            <a:pPr marL="0" indent="0">
              <a:buNone/>
            </a:pPr>
            <a:endParaRPr lang="en-US" dirty="0"/>
          </a:p>
        </p:txBody>
      </p:sp>
      <p:sp>
        <p:nvSpPr>
          <p:cNvPr id="5" name="Date Placeholder 4"/>
          <p:cNvSpPr>
            <a:spLocks noGrp="1"/>
          </p:cNvSpPr>
          <p:nvPr>
            <p:ph type="dt" sz="half" idx="10"/>
          </p:nvPr>
        </p:nvSpPr>
        <p:spPr/>
        <p:txBody>
          <a:bodyPr/>
          <a:lstStyle/>
          <a:p>
            <a:fld id="{981DB2DA-8F1C-8746-B261-6D79E9F04F4C}" type="datetime1">
              <a:rPr lang="en-US" smtClean="0"/>
              <a:t>2/22/17</a:t>
            </a:fld>
            <a:endParaRPr lang="en-US"/>
          </a:p>
        </p:txBody>
      </p:sp>
      <p:sp>
        <p:nvSpPr>
          <p:cNvPr id="6" name="Footer Placeholder 5"/>
          <p:cNvSpPr>
            <a:spLocks noGrp="1"/>
          </p:cNvSpPr>
          <p:nvPr>
            <p:ph type="ftr" sz="quarter" idx="11"/>
          </p:nvPr>
        </p:nvSpPr>
        <p:spPr/>
        <p:txBody>
          <a:bodyPr/>
          <a:lstStyle/>
          <a:p>
            <a:pPr>
              <a:defRPr/>
            </a:pPr>
            <a:r>
              <a:rPr lang="en-US" altLang="en-US" smtClean="0"/>
              <a:t>Operating Systems: Lecture 9</a:t>
            </a:r>
            <a:endParaRPr lang="en-US" altLang="en-US"/>
          </a:p>
        </p:txBody>
      </p:sp>
      <p:sp>
        <p:nvSpPr>
          <p:cNvPr id="7" name="Slide Number Placeholder 6"/>
          <p:cNvSpPr>
            <a:spLocks noGrp="1"/>
          </p:cNvSpPr>
          <p:nvPr>
            <p:ph type="sldNum" sz="quarter" idx="12"/>
          </p:nvPr>
        </p:nvSpPr>
        <p:spPr/>
        <p:txBody>
          <a:bodyPr/>
          <a:lstStyle/>
          <a:p>
            <a:fld id="{2B5766FD-8371-0D43-B157-ACE940524EBF}" type="slidenum">
              <a:rPr lang="en-US" smtClean="0"/>
              <a:pPr/>
              <a:t>11</a:t>
            </a:fld>
            <a:endParaRPr lang="en-US"/>
          </a:p>
        </p:txBody>
      </p:sp>
    </p:spTree>
    <p:extLst>
      <p:ext uri="{BB962C8B-B14F-4D97-AF65-F5344CB8AC3E}">
        <p14:creationId xmlns:p14="http://schemas.microsoft.com/office/powerpoint/2010/main" val="27559547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address translation</a:t>
            </a:r>
            <a:endParaRPr lang="en-US" dirty="0"/>
          </a:p>
        </p:txBody>
      </p:sp>
      <p:sp>
        <p:nvSpPr>
          <p:cNvPr id="3" name="Content Placeholder 2"/>
          <p:cNvSpPr>
            <a:spLocks noGrp="1"/>
          </p:cNvSpPr>
          <p:nvPr>
            <p:ph idx="1"/>
          </p:nvPr>
        </p:nvSpPr>
        <p:spPr/>
        <p:txBody>
          <a:bodyPr>
            <a:normAutofit fontScale="92500"/>
          </a:bodyPr>
          <a:lstStyle/>
          <a:p>
            <a:r>
              <a:rPr lang="en-US" dirty="0" smtClean="0"/>
              <a:t>Translate </a:t>
            </a:r>
            <a:r>
              <a:rPr lang="en-US" u="sng" dirty="0" smtClean="0"/>
              <a:t>every</a:t>
            </a:r>
            <a:r>
              <a:rPr lang="en-US" dirty="0" smtClean="0"/>
              <a:t> memory reference</a:t>
            </a:r>
          </a:p>
          <a:p>
            <a:pPr lvl="1"/>
            <a:r>
              <a:rPr lang="en-US" dirty="0" smtClean="0"/>
              <a:t>Process uses </a:t>
            </a:r>
            <a:r>
              <a:rPr lang="en-US" dirty="0" smtClean="0">
                <a:solidFill>
                  <a:srgbClr val="0000FF"/>
                </a:solidFill>
              </a:rPr>
              <a:t>virtual addresses</a:t>
            </a:r>
          </a:p>
          <a:p>
            <a:pPr lvl="1"/>
            <a:r>
              <a:rPr lang="en-US" dirty="0" smtClean="0"/>
              <a:t>Hardware uses </a:t>
            </a:r>
            <a:r>
              <a:rPr lang="en-US" dirty="0" smtClean="0">
                <a:solidFill>
                  <a:srgbClr val="0000FF"/>
                </a:solidFill>
              </a:rPr>
              <a:t>physical addresses</a:t>
            </a:r>
          </a:p>
          <a:p>
            <a:r>
              <a:rPr lang="en-US" dirty="0" smtClean="0"/>
              <a:t>Translation enforces protection</a:t>
            </a:r>
          </a:p>
          <a:p>
            <a:pPr lvl="1"/>
            <a:r>
              <a:rPr lang="en-US" dirty="0" smtClean="0"/>
              <a:t>One process can’t access another’s address space unless allowed</a:t>
            </a:r>
          </a:p>
          <a:p>
            <a:r>
              <a:rPr lang="en-US" dirty="0" smtClean="0"/>
              <a:t>Translation enables virtual memory</a:t>
            </a:r>
          </a:p>
          <a:p>
            <a:pPr lvl="1"/>
            <a:r>
              <a:rPr lang="en-US" dirty="0" smtClean="0"/>
              <a:t>Virtual address only in physical memory when necessary</a:t>
            </a:r>
          </a:p>
          <a:p>
            <a:pPr lvl="1"/>
            <a:r>
              <a:rPr lang="en-US" dirty="0" smtClean="0"/>
              <a:t>Can change translations on the fly--physical memory addresses assigned when blocks brought in from disk</a:t>
            </a:r>
            <a:endParaRPr lang="en-US" dirty="0"/>
          </a:p>
        </p:txBody>
      </p:sp>
      <p:sp>
        <p:nvSpPr>
          <p:cNvPr id="4" name="Date Placeholder 3"/>
          <p:cNvSpPr>
            <a:spLocks noGrp="1"/>
          </p:cNvSpPr>
          <p:nvPr>
            <p:ph type="dt" sz="half" idx="10"/>
          </p:nvPr>
        </p:nvSpPr>
        <p:spPr/>
        <p:txBody>
          <a:bodyPr/>
          <a:lstStyle/>
          <a:p>
            <a:fld id="{BF40867A-3868-D94A-9F17-FFE1B8DAD0D3}"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12</a:t>
            </a:fld>
            <a:endParaRPr lang="en-US"/>
          </a:p>
        </p:txBody>
      </p:sp>
    </p:spTree>
    <p:extLst>
      <p:ext uri="{BB962C8B-B14F-4D97-AF65-F5344CB8AC3E}">
        <p14:creationId xmlns:p14="http://schemas.microsoft.com/office/powerpoint/2010/main" val="162518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Concept</a:t>
            </a:r>
            <a:endParaRPr lang="en-US" dirty="0"/>
          </a:p>
        </p:txBody>
      </p:sp>
      <p:pic>
        <p:nvPicPr>
          <p:cNvPr id="4" name="Content Placeholder 3" descr="ch8-01_abstract.pdf"/>
          <p:cNvPicPr>
            <a:picLocks noGrp="1" noChangeAspect="1"/>
          </p:cNvPicPr>
          <p:nvPr>
            <p:ph idx="1"/>
          </p:nvPr>
        </p:nvPicPr>
        <p:blipFill>
          <a:blip r:embed="rId2"/>
          <a:srcRect l="-3258" r="-3258"/>
          <a:stretch>
            <a:fillRect/>
          </a:stretch>
        </p:blipFill>
        <p:spPr/>
      </p:pic>
      <p:sp>
        <p:nvSpPr>
          <p:cNvPr id="3" name="Date Placeholder 2"/>
          <p:cNvSpPr>
            <a:spLocks noGrp="1"/>
          </p:cNvSpPr>
          <p:nvPr>
            <p:ph type="dt" sz="half" idx="10"/>
          </p:nvPr>
        </p:nvSpPr>
        <p:spPr/>
        <p:txBody>
          <a:bodyPr/>
          <a:lstStyle/>
          <a:p>
            <a:fld id="{39BE5CF7-0BED-984B-9498-96F5206A9FE7}"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13</a:t>
            </a:fld>
            <a:endParaRPr lang="en-US"/>
          </a:p>
        </p:txBody>
      </p:sp>
    </p:spTree>
    <p:extLst>
      <p:ext uri="{BB962C8B-B14F-4D97-AF65-F5344CB8AC3E}">
        <p14:creationId xmlns:p14="http://schemas.microsoft.com/office/powerpoint/2010/main" val="2893166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address translation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Base </a:t>
            </a:r>
            <a:r>
              <a:rPr lang="en-US" smtClean="0"/>
              <a:t>and </a:t>
            </a:r>
            <a:r>
              <a:rPr lang="en-US" smtClean="0"/>
              <a:t>bounds</a:t>
            </a:r>
            <a:endParaRPr lang="en-US" dirty="0" smtClean="0"/>
          </a:p>
          <a:p>
            <a:pPr lvl="1"/>
            <a:r>
              <a:rPr lang="en-US" dirty="0" smtClean="0"/>
              <a:t>Contiguous region allocated for entire address space</a:t>
            </a:r>
          </a:p>
          <a:p>
            <a:r>
              <a:rPr lang="en-US" dirty="0" smtClean="0"/>
              <a:t>Segmentation</a:t>
            </a:r>
          </a:p>
          <a:p>
            <a:pPr lvl="1"/>
            <a:r>
              <a:rPr lang="en-US" dirty="0" smtClean="0"/>
              <a:t>Address space split into variable-sized segments</a:t>
            </a:r>
          </a:p>
          <a:p>
            <a:r>
              <a:rPr lang="en-US" dirty="0" smtClean="0"/>
              <a:t>Paging</a:t>
            </a:r>
          </a:p>
          <a:p>
            <a:pPr lvl="1"/>
            <a:r>
              <a:rPr lang="en-US" dirty="0" smtClean="0"/>
              <a:t>Address space split into fixed-size pages</a:t>
            </a:r>
          </a:p>
          <a:p>
            <a:pPr lvl="1"/>
            <a:endParaRPr lang="en-US" dirty="0"/>
          </a:p>
          <a:p>
            <a:r>
              <a:rPr lang="en-US" dirty="0" smtClean="0"/>
              <a:t>Tradeoffs between</a:t>
            </a:r>
          </a:p>
          <a:p>
            <a:pPr lvl="1"/>
            <a:r>
              <a:rPr lang="en-US" dirty="0" smtClean="0"/>
              <a:t>Flexibility (sharing, growth, VM)</a:t>
            </a:r>
          </a:p>
          <a:p>
            <a:pPr lvl="1"/>
            <a:r>
              <a:rPr lang="en-US" dirty="0" smtClean="0"/>
              <a:t>Size of data needed to support translation</a:t>
            </a:r>
          </a:p>
          <a:p>
            <a:pPr lvl="1"/>
            <a:r>
              <a:rPr lang="en-US" dirty="0" smtClean="0"/>
              <a:t>Speed of translation</a:t>
            </a:r>
            <a:endParaRPr lang="en-US" dirty="0"/>
          </a:p>
        </p:txBody>
      </p:sp>
      <p:sp>
        <p:nvSpPr>
          <p:cNvPr id="4" name="Date Placeholder 3"/>
          <p:cNvSpPr>
            <a:spLocks noGrp="1"/>
          </p:cNvSpPr>
          <p:nvPr>
            <p:ph type="dt" sz="half" idx="10"/>
          </p:nvPr>
        </p:nvSpPr>
        <p:spPr/>
        <p:txBody>
          <a:bodyPr/>
          <a:lstStyle/>
          <a:p>
            <a:fld id="{043800C2-F48B-EE4A-8A38-25586311CBC7}"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14</a:t>
            </a:fld>
            <a:endParaRPr lang="en-US"/>
          </a:p>
        </p:txBody>
      </p:sp>
    </p:spTree>
    <p:extLst>
      <p:ext uri="{BB962C8B-B14F-4D97-AF65-F5344CB8AC3E}">
        <p14:creationId xmlns:p14="http://schemas.microsoft.com/office/powerpoint/2010/main" val="2787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and bounds</a:t>
            </a:r>
            <a:endParaRPr lang="en-US" dirty="0"/>
          </a:p>
        </p:txBody>
      </p:sp>
      <p:sp>
        <p:nvSpPr>
          <p:cNvPr id="3" name="Content Placeholder 2"/>
          <p:cNvSpPr>
            <a:spLocks noGrp="1"/>
          </p:cNvSpPr>
          <p:nvPr>
            <p:ph idx="1"/>
          </p:nvPr>
        </p:nvSpPr>
        <p:spPr/>
        <p:txBody>
          <a:bodyPr>
            <a:normAutofit lnSpcReduction="10000"/>
          </a:bodyPr>
          <a:lstStyle/>
          <a:p>
            <a:r>
              <a:rPr lang="en-US" dirty="0" smtClean="0"/>
              <a:t>Each process allocated contiguous block for entire address space</a:t>
            </a:r>
          </a:p>
          <a:p>
            <a:r>
              <a:rPr lang="en-US" dirty="0" smtClean="0"/>
              <a:t>Address space defined by two values</a:t>
            </a:r>
          </a:p>
          <a:p>
            <a:pPr lvl="1"/>
            <a:r>
              <a:rPr lang="en-US" dirty="0" smtClean="0">
                <a:solidFill>
                  <a:srgbClr val="0000FF"/>
                </a:solidFill>
              </a:rPr>
              <a:t>Base (or relocation register)</a:t>
            </a:r>
            <a:r>
              <a:rPr lang="en-US" dirty="0" smtClean="0"/>
              <a:t>: lowest PA used</a:t>
            </a:r>
          </a:p>
          <a:p>
            <a:pPr lvl="1"/>
            <a:r>
              <a:rPr lang="en-US" dirty="0" smtClean="0">
                <a:solidFill>
                  <a:srgbClr val="0000FF"/>
                </a:solidFill>
              </a:rPr>
              <a:t>Bound (or limit)</a:t>
            </a:r>
            <a:r>
              <a:rPr lang="en-US" dirty="0" smtClean="0"/>
              <a:t>: total size of address space</a:t>
            </a:r>
          </a:p>
          <a:p>
            <a:pPr lvl="1"/>
            <a:r>
              <a:rPr lang="en-US" dirty="0" smtClean="0"/>
              <a:t>Only OS can change values</a:t>
            </a:r>
          </a:p>
          <a:p>
            <a:pPr lvl="1"/>
            <a:r>
              <a:rPr lang="en-US" dirty="0" smtClean="0"/>
              <a:t>HW support: only two registers</a:t>
            </a:r>
            <a:endParaRPr lang="en-US" dirty="0" smtClean="0">
              <a:solidFill>
                <a:srgbClr val="0000FF"/>
              </a:solidFill>
            </a:endParaRPr>
          </a:p>
          <a:p>
            <a:r>
              <a:rPr lang="en-US" dirty="0" smtClean="0"/>
              <a:t>Process sees virtual address space</a:t>
            </a:r>
          </a:p>
          <a:p>
            <a:pPr marL="0" indent="0">
              <a:buNone/>
            </a:pPr>
            <a:r>
              <a:rPr lang="en-US" dirty="0" smtClean="0"/>
              <a:t>	0 ≤ address &lt; bound</a:t>
            </a:r>
          </a:p>
          <a:p>
            <a:r>
              <a:rPr lang="en-US" dirty="0" smtClean="0"/>
              <a:t>Simple translation: PA = VA + base</a:t>
            </a:r>
          </a:p>
          <a:p>
            <a:endParaRPr lang="en-US" dirty="0"/>
          </a:p>
        </p:txBody>
      </p:sp>
      <p:sp>
        <p:nvSpPr>
          <p:cNvPr id="4" name="Date Placeholder 3"/>
          <p:cNvSpPr>
            <a:spLocks noGrp="1"/>
          </p:cNvSpPr>
          <p:nvPr>
            <p:ph type="dt" sz="half" idx="10"/>
          </p:nvPr>
        </p:nvSpPr>
        <p:spPr/>
        <p:txBody>
          <a:bodyPr/>
          <a:lstStyle/>
          <a:p>
            <a:fld id="{21132B81-36BC-0048-B00E-E20586616C58}"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15</a:t>
            </a:fld>
            <a:endParaRPr lang="en-US"/>
          </a:p>
        </p:txBody>
      </p:sp>
    </p:spTree>
    <p:extLst>
      <p:ext uri="{BB962C8B-B14F-4D97-AF65-F5344CB8AC3E}">
        <p14:creationId xmlns:p14="http://schemas.microsoft.com/office/powerpoint/2010/main" val="148302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Virtually Addressed Base and Bounds</a:t>
            </a:r>
            <a:endParaRPr lang="en-US" dirty="0"/>
          </a:p>
        </p:txBody>
      </p:sp>
      <p:pic>
        <p:nvPicPr>
          <p:cNvPr id="4" name="Content Placeholder 3" descr="ch8-02_virtualbase.pdf"/>
          <p:cNvPicPr>
            <a:picLocks noGrp="1" noChangeAspect="1"/>
          </p:cNvPicPr>
          <p:nvPr>
            <p:ph idx="1"/>
          </p:nvPr>
        </p:nvPicPr>
        <p:blipFill>
          <a:blip r:embed="rId3"/>
          <a:srcRect t="-9440" b="-9440"/>
          <a:stretch>
            <a:fillRect/>
          </a:stretch>
        </p:blipFill>
        <p:spPr>
          <a:xfrm>
            <a:off x="-298052" y="942828"/>
            <a:ext cx="9760135" cy="5367698"/>
          </a:xfrm>
        </p:spPr>
      </p:pic>
      <p:sp>
        <p:nvSpPr>
          <p:cNvPr id="3" name="Date Placeholder 2"/>
          <p:cNvSpPr>
            <a:spLocks noGrp="1"/>
          </p:cNvSpPr>
          <p:nvPr>
            <p:ph type="dt" sz="half" idx="10"/>
          </p:nvPr>
        </p:nvSpPr>
        <p:spPr/>
        <p:txBody>
          <a:bodyPr/>
          <a:lstStyle/>
          <a:p>
            <a:fld id="{5C15508D-6CE9-FB40-B8D3-5B097820B811}"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16</a:t>
            </a:fld>
            <a:endParaRPr lang="en-US"/>
          </a:p>
        </p:txBody>
      </p:sp>
    </p:spTree>
    <p:extLst>
      <p:ext uri="{BB962C8B-B14F-4D97-AF65-F5344CB8AC3E}">
        <p14:creationId xmlns:p14="http://schemas.microsoft.com/office/powerpoint/2010/main" val="9576681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 and </a:t>
            </a:r>
            <a:r>
              <a:rPr lang="en-US" dirty="0"/>
              <a:t>b</a:t>
            </a:r>
            <a:r>
              <a:rPr lang="en-US" dirty="0" smtClean="0"/>
              <a:t>ounds pros/cons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are benefits?</a:t>
            </a:r>
          </a:p>
          <a:p>
            <a:endParaRPr lang="en-US" dirty="0"/>
          </a:p>
          <a:p>
            <a:endParaRPr lang="en-US" dirty="0" smtClean="0"/>
          </a:p>
          <a:p>
            <a:endParaRPr lang="en-US" dirty="0"/>
          </a:p>
          <a:p>
            <a:endParaRPr lang="en-US" dirty="0" smtClean="0"/>
          </a:p>
          <a:p>
            <a:r>
              <a:rPr lang="en-US" dirty="0" smtClean="0"/>
              <a:t>What are downsides?</a:t>
            </a:r>
          </a:p>
          <a:p>
            <a:endParaRPr lang="en-US" dirty="0"/>
          </a:p>
          <a:p>
            <a:endParaRPr lang="en-US" dirty="0" smtClean="0"/>
          </a:p>
          <a:p>
            <a:endParaRPr lang="en-US" dirty="0"/>
          </a:p>
          <a:p>
            <a:r>
              <a:rPr lang="en-US" dirty="0" smtClean="0"/>
              <a:t>Does base and bounds support:</a:t>
            </a:r>
          </a:p>
          <a:p>
            <a:pPr lvl="1"/>
            <a:r>
              <a:rPr lang="en-US" dirty="0" smtClean="0"/>
              <a:t>Address independence?</a:t>
            </a:r>
          </a:p>
          <a:p>
            <a:pPr lvl="1"/>
            <a:r>
              <a:rPr lang="en-US" dirty="0" smtClean="0"/>
              <a:t>Protection?</a:t>
            </a:r>
          </a:p>
          <a:p>
            <a:pPr lvl="1"/>
            <a:r>
              <a:rPr lang="en-US" dirty="0" smtClean="0"/>
              <a:t>Virtual memory?</a:t>
            </a:r>
          </a:p>
          <a:p>
            <a:pPr lvl="1"/>
            <a:endParaRPr lang="en-US" dirty="0" smtClean="0"/>
          </a:p>
        </p:txBody>
      </p:sp>
      <p:sp>
        <p:nvSpPr>
          <p:cNvPr id="4" name="Date Placeholder 3"/>
          <p:cNvSpPr>
            <a:spLocks noGrp="1"/>
          </p:cNvSpPr>
          <p:nvPr>
            <p:ph type="dt" sz="half" idx="10"/>
          </p:nvPr>
        </p:nvSpPr>
        <p:spPr/>
        <p:txBody>
          <a:bodyPr/>
          <a:lstStyle/>
          <a:p>
            <a:fld id="{1630952C-F601-A740-A2B0-56BF331325D0}"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17</a:t>
            </a:fld>
            <a:endParaRPr lang="en-US"/>
          </a:p>
        </p:txBody>
      </p:sp>
    </p:spTree>
    <p:extLst>
      <p:ext uri="{BB962C8B-B14F-4D97-AF65-F5344CB8AC3E}">
        <p14:creationId xmlns:p14="http://schemas.microsoft.com/office/powerpoint/2010/main" val="20302050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 and </a:t>
            </a:r>
            <a:r>
              <a:rPr lang="en-US" dirty="0"/>
              <a:t>b</a:t>
            </a:r>
            <a:r>
              <a:rPr lang="en-US" dirty="0" smtClean="0"/>
              <a:t>ounds pros/cons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Pros</a:t>
            </a:r>
          </a:p>
          <a:p>
            <a:pPr lvl="1"/>
            <a:r>
              <a:rPr lang="en-US" dirty="0" smtClean="0"/>
              <a:t>Simple</a:t>
            </a:r>
          </a:p>
          <a:p>
            <a:pPr lvl="1"/>
            <a:r>
              <a:rPr lang="en-US" dirty="0" smtClean="0"/>
              <a:t>Fast (2 registers, adder, comparator)</a:t>
            </a:r>
          </a:p>
          <a:p>
            <a:pPr lvl="1"/>
            <a:r>
              <a:rPr lang="en-US" dirty="0" smtClean="0"/>
              <a:t>Context switch—save base/bound (</a:t>
            </a:r>
            <a:r>
              <a:rPr lang="en-US" dirty="0" err="1" smtClean="0"/>
              <a:t>mem</a:t>
            </a:r>
            <a:r>
              <a:rPr lang="en-US" dirty="0" smtClean="0"/>
              <a:t> if needed)</a:t>
            </a:r>
          </a:p>
          <a:p>
            <a:pPr lvl="1"/>
            <a:r>
              <a:rPr lang="en-US" dirty="0" smtClean="0"/>
              <a:t>Safe … as far as multiple processes are concerned</a:t>
            </a:r>
          </a:p>
          <a:p>
            <a:pPr lvl="1"/>
            <a:r>
              <a:rPr lang="en-US" dirty="0" smtClean="0"/>
              <a:t>Can relocate in physical memory without changing process</a:t>
            </a:r>
          </a:p>
          <a:p>
            <a:r>
              <a:rPr lang="en-US" dirty="0" smtClean="0"/>
              <a:t>Cons</a:t>
            </a:r>
          </a:p>
          <a:p>
            <a:pPr lvl="1"/>
            <a:r>
              <a:rPr lang="en-US" dirty="0" smtClean="0"/>
              <a:t>Can’t keep program from accidentally overwriting its own code</a:t>
            </a:r>
          </a:p>
          <a:p>
            <a:pPr lvl="1"/>
            <a:r>
              <a:rPr lang="en-US" dirty="0" smtClean="0"/>
              <a:t>Can’t share (partial) code/data with other processes</a:t>
            </a:r>
          </a:p>
          <a:p>
            <a:pPr lvl="1"/>
            <a:r>
              <a:rPr lang="en-US" dirty="0" smtClean="0"/>
              <a:t>Can’t grow stack/heap as needed</a:t>
            </a:r>
          </a:p>
          <a:p>
            <a:pPr lvl="1"/>
            <a:r>
              <a:rPr lang="en-US" dirty="0" smtClean="0"/>
              <a:t>Fragmentation</a:t>
            </a:r>
            <a:endParaRPr lang="en-US" dirty="0"/>
          </a:p>
        </p:txBody>
      </p:sp>
      <p:sp>
        <p:nvSpPr>
          <p:cNvPr id="4" name="Date Placeholder 3"/>
          <p:cNvSpPr>
            <a:spLocks noGrp="1"/>
          </p:cNvSpPr>
          <p:nvPr>
            <p:ph type="dt" sz="half" idx="10"/>
          </p:nvPr>
        </p:nvSpPr>
        <p:spPr/>
        <p:txBody>
          <a:bodyPr/>
          <a:lstStyle/>
          <a:p>
            <a:fld id="{290CFF42-D147-7C4B-8256-5BC9DDFAFCCF}"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18</a:t>
            </a:fld>
            <a:endParaRPr lang="en-US"/>
          </a:p>
        </p:txBody>
      </p:sp>
    </p:spTree>
    <p:extLst>
      <p:ext uri="{BB962C8B-B14F-4D97-AF65-F5344CB8AC3E}">
        <p14:creationId xmlns:p14="http://schemas.microsoft.com/office/powerpoint/2010/main" val="20096648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 and bounds sharing</a:t>
            </a:r>
            <a:endParaRPr lang="en-US" dirty="0"/>
          </a:p>
        </p:txBody>
      </p:sp>
      <p:pic>
        <p:nvPicPr>
          <p:cNvPr id="7" name="Content Placeholder 6"/>
          <p:cNvPicPr>
            <a:picLocks noGrp="1" noChangeAspect="1"/>
          </p:cNvPicPr>
          <p:nvPr>
            <p:ph sz="half" idx="1"/>
          </p:nvPr>
        </p:nvPicPr>
        <p:blipFill>
          <a:blip r:embed="rId2"/>
          <a:srcRect l="-3056" r="-3056"/>
          <a:stretch>
            <a:fillRect/>
          </a:stretch>
        </p:blipFill>
        <p:spPr>
          <a:xfrm>
            <a:off x="457200" y="1392237"/>
            <a:ext cx="8229600" cy="2417763"/>
          </a:xfrm>
        </p:spPr>
      </p:pic>
      <p:sp>
        <p:nvSpPr>
          <p:cNvPr id="8" name="Text Placeholder 7"/>
          <p:cNvSpPr>
            <a:spLocks noGrp="1"/>
          </p:cNvSpPr>
          <p:nvPr>
            <p:ph type="body" sz="half" idx="2"/>
          </p:nvPr>
        </p:nvSpPr>
        <p:spPr>
          <a:xfrm>
            <a:off x="457200" y="4267200"/>
            <a:ext cx="8229600" cy="1863726"/>
          </a:xfrm>
        </p:spPr>
        <p:txBody>
          <a:bodyPr/>
          <a:lstStyle/>
          <a:p>
            <a:r>
              <a:rPr lang="en-US" dirty="0" smtClean="0"/>
              <a:t>Even if we split code/data, sharing all or none </a:t>
            </a:r>
            <a:endParaRPr lang="en-US" dirty="0"/>
          </a:p>
        </p:txBody>
      </p:sp>
      <p:sp>
        <p:nvSpPr>
          <p:cNvPr id="4" name="Date Placeholder 3"/>
          <p:cNvSpPr>
            <a:spLocks noGrp="1"/>
          </p:cNvSpPr>
          <p:nvPr>
            <p:ph type="dt" sz="half" idx="10"/>
          </p:nvPr>
        </p:nvSpPr>
        <p:spPr/>
        <p:txBody>
          <a:bodyPr/>
          <a:lstStyle/>
          <a:p>
            <a:fld id="{4CCD8626-DF41-5240-9AB6-09EDCCC77E8A}"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19</a:t>
            </a:fld>
            <a:endParaRPr lang="en-US"/>
          </a:p>
        </p:txBody>
      </p:sp>
    </p:spTree>
    <p:extLst>
      <p:ext uri="{BB962C8B-B14F-4D97-AF65-F5344CB8AC3E}">
        <p14:creationId xmlns:p14="http://schemas.microsoft.com/office/powerpoint/2010/main" val="25466072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smtClean="0"/>
              <a:t>Lecture outline</a:t>
            </a:r>
            <a:endParaRPr lang="en-US"/>
          </a:p>
        </p:txBody>
      </p:sp>
      <p:sp>
        <p:nvSpPr>
          <p:cNvPr id="4099" name="Rectangle 5"/>
          <p:cNvSpPr>
            <a:spLocks noGrp="1" noChangeArrowheads="1"/>
          </p:cNvSpPr>
          <p:nvPr>
            <p:ph idx="1"/>
          </p:nvPr>
        </p:nvSpPr>
        <p:spPr/>
        <p:txBody>
          <a:bodyPr>
            <a:normAutofit fontScale="92500" lnSpcReduction="10000"/>
          </a:bodyPr>
          <a:lstStyle/>
          <a:p>
            <a:r>
              <a:rPr lang="en-US" dirty="0" smtClean="0"/>
              <a:t>Announcements/reminders</a:t>
            </a:r>
          </a:p>
          <a:p>
            <a:pPr lvl="1"/>
            <a:r>
              <a:rPr lang="en-US" dirty="0" smtClean="0"/>
              <a:t>Poll </a:t>
            </a:r>
            <a:r>
              <a:rPr lang="en-US" dirty="0"/>
              <a:t>posted to schedule midterm (on or near W 3/8)</a:t>
            </a:r>
          </a:p>
          <a:p>
            <a:pPr lvl="2"/>
            <a:r>
              <a:rPr lang="en-US" dirty="0"/>
              <a:t>Currently on main site/schedule; will post to Piazza</a:t>
            </a:r>
          </a:p>
          <a:p>
            <a:pPr lvl="2"/>
            <a:r>
              <a:rPr lang="en-US" dirty="0"/>
              <a:t>Please respond ASAP</a:t>
            </a:r>
          </a:p>
          <a:p>
            <a:pPr lvl="1"/>
            <a:r>
              <a:rPr lang="en-US" dirty="0"/>
              <a:t>Project 1/HW 3 coming …</a:t>
            </a:r>
          </a:p>
          <a:p>
            <a:pPr marL="344487" lvl="1" indent="0">
              <a:buNone/>
            </a:pPr>
            <a:endParaRPr lang="en-US" dirty="0" smtClean="0"/>
          </a:p>
          <a:p>
            <a:r>
              <a:rPr lang="en-US" dirty="0" smtClean="0"/>
              <a:t>Today’s lecture</a:t>
            </a:r>
          </a:p>
          <a:p>
            <a:pPr lvl="1"/>
            <a:r>
              <a:rPr lang="en-US" dirty="0" smtClean="0"/>
              <a:t>Review: Scheduling</a:t>
            </a:r>
          </a:p>
          <a:p>
            <a:pPr lvl="2"/>
            <a:r>
              <a:rPr lang="en-US" dirty="0" smtClean="0"/>
              <a:t>Scheduling metrics</a:t>
            </a:r>
          </a:p>
          <a:p>
            <a:pPr lvl="2"/>
            <a:r>
              <a:rPr lang="en-US" dirty="0" smtClean="0"/>
              <a:t>Scheduling algorithms</a:t>
            </a:r>
          </a:p>
          <a:p>
            <a:pPr lvl="1"/>
            <a:r>
              <a:rPr lang="en-US" dirty="0" smtClean="0"/>
              <a:t>Memory management</a:t>
            </a:r>
          </a:p>
          <a:p>
            <a:pPr lvl="2"/>
            <a:r>
              <a:rPr lang="en-US" dirty="0" smtClean="0"/>
              <a:t>Main memory</a:t>
            </a:r>
          </a:p>
          <a:p>
            <a:pPr lvl="2"/>
            <a:r>
              <a:rPr lang="en-US" dirty="0" smtClean="0"/>
              <a:t>Address translation</a:t>
            </a:r>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7EB0DB49-268A-3843-B26F-B4D7CF2F7990}" type="datetime1">
              <a:rPr lang="en-US" smtClean="0">
                <a:latin typeface="Garamond"/>
                <a:cs typeface="Garamond"/>
              </a:rPr>
              <a:t>2/22/17</a:t>
            </a:fld>
            <a:endParaRPr lang="en-US" dirty="0">
              <a:latin typeface="Garamond"/>
              <a:cs typeface="Garamond"/>
            </a:endParaRPr>
          </a:p>
        </p:txBody>
      </p:sp>
      <p:sp>
        <p:nvSpPr>
          <p:cNvPr id="5" name="Footer Placeholder 4"/>
          <p:cNvSpPr>
            <a:spLocks noGrp="1"/>
          </p:cNvSpPr>
          <p:nvPr>
            <p:ph type="ftr" sz="quarter" idx="11"/>
          </p:nvPr>
        </p:nvSpPr>
        <p:spPr/>
        <p:txBody>
          <a:bodyPr/>
          <a:lstStyle/>
          <a:p>
            <a:r>
              <a:rPr lang="en-US" altLang="en-US" smtClean="0"/>
              <a:t>Operating Systems: Lecture 9</a:t>
            </a:r>
            <a:endParaRPr lang="en-US" alt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9D3E96A-8697-5D45-A3FC-286C4E3CE4E7}" type="slidenum">
              <a:rPr lang="en-US" smtClean="0">
                <a:latin typeface="Garamond"/>
                <a:cs typeface="Garamond"/>
              </a:rPr>
              <a:pPr/>
              <a:t>2</a:t>
            </a:fld>
            <a:endParaRPr lang="en-US" dirty="0">
              <a:latin typeface="Garamond"/>
              <a:cs typeface="Garamond"/>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Multiple-partition allocation</a:t>
            </a:r>
            <a:br>
              <a:rPr lang="en-US" smtClean="0"/>
            </a:br>
            <a:endParaRPr lang="en-US"/>
          </a:p>
        </p:txBody>
      </p:sp>
      <p:sp>
        <p:nvSpPr>
          <p:cNvPr id="25603" name="Rectangle 3"/>
          <p:cNvSpPr>
            <a:spLocks noGrp="1" noChangeArrowheads="1"/>
          </p:cNvSpPr>
          <p:nvPr>
            <p:ph idx="1"/>
          </p:nvPr>
        </p:nvSpPr>
        <p:spPr>
          <a:xfrm>
            <a:off x="457200" y="1066800"/>
            <a:ext cx="8229600" cy="3276599"/>
          </a:xfrm>
        </p:spPr>
        <p:txBody>
          <a:bodyPr>
            <a:normAutofit fontScale="77500" lnSpcReduction="20000"/>
          </a:bodyPr>
          <a:lstStyle/>
          <a:p>
            <a:r>
              <a:rPr lang="en-US" dirty="0" smtClean="0"/>
              <a:t>Degree of multiprogramming limited by number of partitions</a:t>
            </a:r>
          </a:p>
          <a:p>
            <a:r>
              <a:rPr lang="en-US" dirty="0" smtClean="0"/>
              <a:t>Variable-sized partitions for efficiency</a:t>
            </a:r>
          </a:p>
          <a:p>
            <a:r>
              <a:rPr lang="en-US" dirty="0" smtClean="0">
                <a:solidFill>
                  <a:srgbClr val="0000FF"/>
                </a:solidFill>
              </a:rPr>
              <a:t>Hole</a:t>
            </a:r>
            <a:r>
              <a:rPr lang="en-US" dirty="0" smtClean="0"/>
              <a:t> – block of available memory; holes of various size are scattered throughout memory</a:t>
            </a:r>
          </a:p>
          <a:p>
            <a:r>
              <a:rPr lang="en-US" dirty="0" smtClean="0"/>
              <a:t>When a process arrives, it is allocated memory from a hole large enough to accommodate it</a:t>
            </a:r>
          </a:p>
          <a:p>
            <a:r>
              <a:rPr lang="en-US" dirty="0" smtClean="0"/>
              <a:t>Process exiting frees its partition, adjacent free partitions combined</a:t>
            </a:r>
          </a:p>
          <a:p>
            <a:r>
              <a:rPr lang="en-US" dirty="0" smtClean="0"/>
              <a:t>Operating system maintains information about:</a:t>
            </a:r>
            <a:br>
              <a:rPr lang="en-US" dirty="0" smtClean="0"/>
            </a:br>
            <a:r>
              <a:rPr lang="en-US" dirty="0" smtClean="0"/>
              <a:t>a) allocated partitions    b) free partitions (hole)</a:t>
            </a:r>
            <a:endParaRPr lang="en-US" dirty="0"/>
          </a:p>
        </p:txBody>
      </p:sp>
      <p:pic>
        <p:nvPicPr>
          <p:cNvPr id="2560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343400"/>
            <a:ext cx="6675437"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1B971D40-14B6-3045-BBE6-4796C20B52CF}"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20</a:t>
            </a:fld>
            <a:endParaRPr lang="en-US"/>
          </a:p>
        </p:txBody>
      </p:sp>
    </p:spTree>
    <p:extLst>
      <p:ext uri="{BB962C8B-B14F-4D97-AF65-F5344CB8AC3E}">
        <p14:creationId xmlns:p14="http://schemas.microsoft.com/office/powerpoint/2010/main" val="32758176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Fragmentation</a:t>
            </a:r>
            <a:endParaRPr lang="en-US" dirty="0"/>
          </a:p>
        </p:txBody>
      </p:sp>
      <p:sp>
        <p:nvSpPr>
          <p:cNvPr id="9" name="Content Placeholder 8"/>
          <p:cNvSpPr>
            <a:spLocks noGrp="1"/>
          </p:cNvSpPr>
          <p:nvPr>
            <p:ph idx="1"/>
          </p:nvPr>
        </p:nvSpPr>
        <p:spPr/>
        <p:txBody>
          <a:bodyPr/>
          <a:lstStyle/>
          <a:p>
            <a:r>
              <a:rPr lang="en-US" dirty="0" smtClean="0">
                <a:solidFill>
                  <a:srgbClr val="0000FF"/>
                </a:solidFill>
              </a:rPr>
              <a:t>Internal fragmentation</a:t>
            </a:r>
          </a:p>
          <a:p>
            <a:pPr lvl="1"/>
            <a:r>
              <a:rPr lang="en-US" dirty="0" smtClean="0"/>
              <a:t>Wasted space inside partition</a:t>
            </a:r>
            <a:endParaRPr lang="en-US" dirty="0"/>
          </a:p>
          <a:p>
            <a:r>
              <a:rPr lang="en-US" dirty="0" smtClean="0">
                <a:solidFill>
                  <a:srgbClr val="0000FF"/>
                </a:solidFill>
              </a:rPr>
              <a:t>External fragmentation</a:t>
            </a:r>
          </a:p>
          <a:p>
            <a:pPr lvl="1"/>
            <a:r>
              <a:rPr lang="en-US" dirty="0" smtClean="0"/>
              <a:t>Total memory space exists to satisfy request but is non-contiguous</a:t>
            </a:r>
          </a:p>
          <a:p>
            <a:pPr lvl="1"/>
            <a:r>
              <a:rPr lang="en-US" dirty="0" smtClean="0"/>
              <a:t>Result of leftover space as processes exit</a:t>
            </a:r>
          </a:p>
          <a:p>
            <a:pPr lvl="1"/>
            <a:r>
              <a:rPr lang="en-US" dirty="0" smtClean="0"/>
              <a:t>Can resolve through compaction</a:t>
            </a:r>
          </a:p>
          <a:p>
            <a:pPr lvl="2"/>
            <a:r>
              <a:rPr lang="en-US" dirty="0" smtClean="0"/>
              <a:t>Shuffle memory blocks to make partitions use consecutive addresses</a:t>
            </a:r>
          </a:p>
          <a:p>
            <a:pPr lvl="1"/>
            <a:endParaRPr lang="en-US" dirty="0" smtClean="0"/>
          </a:p>
          <a:p>
            <a:endParaRPr lang="en-US" dirty="0"/>
          </a:p>
        </p:txBody>
      </p:sp>
      <p:sp>
        <p:nvSpPr>
          <p:cNvPr id="5" name="Date Placeholder 4"/>
          <p:cNvSpPr>
            <a:spLocks noGrp="1"/>
          </p:cNvSpPr>
          <p:nvPr>
            <p:ph type="dt" sz="half" idx="10"/>
          </p:nvPr>
        </p:nvSpPr>
        <p:spPr/>
        <p:txBody>
          <a:bodyPr/>
          <a:lstStyle/>
          <a:p>
            <a:fld id="{D35D8DD5-25D5-AE4A-8273-C9AB700C9657}" type="datetime1">
              <a:rPr lang="en-US" smtClean="0"/>
              <a:t>2/22/17</a:t>
            </a:fld>
            <a:endParaRPr lang="en-US"/>
          </a:p>
        </p:txBody>
      </p:sp>
      <p:sp>
        <p:nvSpPr>
          <p:cNvPr id="6" name="Footer Placeholder 5"/>
          <p:cNvSpPr>
            <a:spLocks noGrp="1"/>
          </p:cNvSpPr>
          <p:nvPr>
            <p:ph type="ftr" sz="quarter" idx="11"/>
          </p:nvPr>
        </p:nvSpPr>
        <p:spPr/>
        <p:txBody>
          <a:bodyPr/>
          <a:lstStyle/>
          <a:p>
            <a:pPr>
              <a:defRPr/>
            </a:pPr>
            <a:r>
              <a:rPr lang="en-US" altLang="en-US" smtClean="0"/>
              <a:t>Operating Systems: Lecture 9</a:t>
            </a:r>
            <a:endParaRPr lang="en-US" altLang="en-US"/>
          </a:p>
        </p:txBody>
      </p:sp>
      <p:sp>
        <p:nvSpPr>
          <p:cNvPr id="7" name="Slide Number Placeholder 6"/>
          <p:cNvSpPr>
            <a:spLocks noGrp="1"/>
          </p:cNvSpPr>
          <p:nvPr>
            <p:ph type="sldNum" sz="quarter" idx="12"/>
          </p:nvPr>
        </p:nvSpPr>
        <p:spPr/>
        <p:txBody>
          <a:bodyPr/>
          <a:lstStyle/>
          <a:p>
            <a:fld id="{F1BE0F1F-2016-AB47-89E8-85EB545AF702}" type="slidenum">
              <a:rPr lang="en-US" smtClean="0"/>
              <a:pPr/>
              <a:t>21</a:t>
            </a:fld>
            <a:endParaRPr lang="en-US"/>
          </a:p>
        </p:txBody>
      </p:sp>
    </p:spTree>
    <p:extLst>
      <p:ext uri="{BB962C8B-B14F-4D97-AF65-F5344CB8AC3E}">
        <p14:creationId xmlns:p14="http://schemas.microsoft.com/office/powerpoint/2010/main" val="185730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Storage Allocation Problem</a:t>
            </a:r>
            <a:endParaRPr lang="en-US" dirty="0"/>
          </a:p>
        </p:txBody>
      </p:sp>
      <p:sp>
        <p:nvSpPr>
          <p:cNvPr id="26627" name="Rectangle 3"/>
          <p:cNvSpPr>
            <a:spLocks noGrp="1" noChangeArrowheads="1"/>
          </p:cNvSpPr>
          <p:nvPr>
            <p:ph idx="1"/>
          </p:nvPr>
        </p:nvSpPr>
        <p:spPr/>
        <p:txBody>
          <a:bodyPr>
            <a:normAutofit lnSpcReduction="10000"/>
          </a:bodyPr>
          <a:lstStyle/>
          <a:p>
            <a:r>
              <a:rPr lang="en-US" dirty="0" smtClean="0"/>
              <a:t>Given space request and list of holes in memory, how do we satisfy it?</a:t>
            </a:r>
          </a:p>
          <a:p>
            <a:r>
              <a:rPr lang="en-US" dirty="0" smtClean="0">
                <a:solidFill>
                  <a:srgbClr val="0000FF"/>
                </a:solidFill>
              </a:rPr>
              <a:t>First-fit</a:t>
            </a:r>
            <a:r>
              <a:rPr lang="en-US" dirty="0" smtClean="0"/>
              <a:t>:  Allocate the first hole that is big enough</a:t>
            </a:r>
          </a:p>
          <a:p>
            <a:r>
              <a:rPr lang="en-US" dirty="0" smtClean="0">
                <a:solidFill>
                  <a:srgbClr val="0000FF"/>
                </a:solidFill>
              </a:rPr>
              <a:t>Best-fit</a:t>
            </a:r>
            <a:r>
              <a:rPr lang="en-US" dirty="0" smtClean="0"/>
              <a:t>:  Allocate the smallest hole that is big enough; must search entire list, unless ordered by size  </a:t>
            </a:r>
          </a:p>
          <a:p>
            <a:pPr lvl="1"/>
            <a:r>
              <a:rPr lang="en-US" dirty="0" smtClean="0"/>
              <a:t>Produces the smallest leftover hole</a:t>
            </a:r>
          </a:p>
          <a:p>
            <a:r>
              <a:rPr lang="en-US" dirty="0" smtClean="0">
                <a:solidFill>
                  <a:srgbClr val="0000FF"/>
                </a:solidFill>
              </a:rPr>
              <a:t>Worst-fit</a:t>
            </a:r>
            <a:r>
              <a:rPr lang="en-US" dirty="0" smtClean="0"/>
              <a:t>:  Allocate the largest hole; must also search entire list  </a:t>
            </a:r>
          </a:p>
          <a:p>
            <a:pPr lvl="1"/>
            <a:r>
              <a:rPr lang="en-US" dirty="0" smtClean="0"/>
              <a:t>Produces the largest leftover hole</a:t>
            </a:r>
            <a:endParaRPr lang="en-US" dirty="0"/>
          </a:p>
        </p:txBody>
      </p:sp>
    </p:spTree>
    <p:extLst>
      <p:ext uri="{BB962C8B-B14F-4D97-AF65-F5344CB8AC3E}">
        <p14:creationId xmlns:p14="http://schemas.microsoft.com/office/powerpoint/2010/main" val="283310022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allocation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You are given:</a:t>
            </a:r>
          </a:p>
          <a:p>
            <a:pPr lvl="1"/>
            <a:r>
              <a:rPr lang="en-US" dirty="0" smtClean="0"/>
              <a:t>List of holes: 300 KB, 600 KB, 350 KB, 200 KB, 750 KB, 125 KB</a:t>
            </a:r>
          </a:p>
          <a:p>
            <a:pPr lvl="1"/>
            <a:r>
              <a:rPr lang="en-US" dirty="0" smtClean="0"/>
              <a:t>List of processes with address space sizes: 115 KB, 500 KB, 358 KB, 200 KB, 375 KB</a:t>
            </a:r>
          </a:p>
          <a:p>
            <a:r>
              <a:rPr lang="en-US" dirty="0" smtClean="0"/>
              <a:t>How would these processes be placed using</a:t>
            </a:r>
          </a:p>
          <a:p>
            <a:pPr lvl="1"/>
            <a:r>
              <a:rPr lang="en-US" dirty="0" smtClean="0"/>
              <a:t>First-fit?</a:t>
            </a:r>
          </a:p>
          <a:p>
            <a:pPr lvl="1"/>
            <a:r>
              <a:rPr lang="en-US" dirty="0" smtClean="0"/>
              <a:t>Best-fit?</a:t>
            </a:r>
          </a:p>
          <a:p>
            <a:pPr lvl="1"/>
            <a:r>
              <a:rPr lang="en-US" dirty="0" smtClean="0"/>
              <a:t>Worst-fit?</a:t>
            </a:r>
          </a:p>
          <a:p>
            <a:r>
              <a:rPr lang="en-US" dirty="0" smtClean="0"/>
              <a:t>Which uses memory most efficiently?</a:t>
            </a:r>
          </a:p>
          <a:p>
            <a:r>
              <a:rPr lang="en-US" dirty="0" smtClean="0"/>
              <a:t>Which is most time-efficient?</a:t>
            </a:r>
            <a:endParaRPr lang="en-US" dirty="0"/>
          </a:p>
        </p:txBody>
      </p:sp>
      <p:sp>
        <p:nvSpPr>
          <p:cNvPr id="4" name="Date Placeholder 3"/>
          <p:cNvSpPr>
            <a:spLocks noGrp="1"/>
          </p:cNvSpPr>
          <p:nvPr>
            <p:ph type="dt" sz="half" idx="10"/>
          </p:nvPr>
        </p:nvSpPr>
        <p:spPr/>
        <p:txBody>
          <a:bodyPr/>
          <a:lstStyle/>
          <a:p>
            <a:fld id="{0DAE6BC3-9E4E-E541-A84B-C234054AADA8}"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23</a:t>
            </a:fld>
            <a:endParaRPr lang="en-US"/>
          </a:p>
        </p:txBody>
      </p:sp>
    </p:spTree>
    <p:extLst>
      <p:ext uri="{BB962C8B-B14F-4D97-AF65-F5344CB8AC3E}">
        <p14:creationId xmlns:p14="http://schemas.microsoft.com/office/powerpoint/2010/main" val="1529244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solution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0DAE6BC3-9E4E-E541-A84B-C234054AADA8}"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24</a:t>
            </a:fld>
            <a:endParaRPr lang="en-US"/>
          </a:p>
        </p:txBody>
      </p:sp>
    </p:spTree>
    <p:extLst>
      <p:ext uri="{BB962C8B-B14F-4D97-AF65-F5344CB8AC3E}">
        <p14:creationId xmlns:p14="http://schemas.microsoft.com/office/powerpoint/2010/main" val="2618449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Growing memory regions independently</a:t>
            </a:r>
            <a:endParaRPr lang="en-US" dirty="0"/>
          </a:p>
        </p:txBody>
      </p:sp>
      <p:pic>
        <p:nvPicPr>
          <p:cNvPr id="7" name="Content Placeholder 6"/>
          <p:cNvPicPr>
            <a:picLocks noGrp="1" noChangeAspect="1"/>
          </p:cNvPicPr>
          <p:nvPr>
            <p:ph sz="half" idx="1"/>
          </p:nvPr>
        </p:nvPicPr>
        <p:blipFill>
          <a:blip r:embed="rId2"/>
          <a:srcRect t="-359" b="-359"/>
          <a:stretch>
            <a:fillRect/>
          </a:stretch>
        </p:blipFill>
        <p:spPr>
          <a:xfrm>
            <a:off x="457200" y="1143001"/>
            <a:ext cx="8229600" cy="3809999"/>
          </a:xfrm>
        </p:spPr>
      </p:pic>
      <p:sp>
        <p:nvSpPr>
          <p:cNvPr id="8" name="Text Placeholder 7"/>
          <p:cNvSpPr>
            <a:spLocks noGrp="1"/>
          </p:cNvSpPr>
          <p:nvPr>
            <p:ph type="body" sz="half" idx="2"/>
          </p:nvPr>
        </p:nvSpPr>
        <p:spPr>
          <a:xfrm>
            <a:off x="457200" y="5181600"/>
            <a:ext cx="8229600" cy="949326"/>
          </a:xfrm>
        </p:spPr>
        <p:txBody>
          <a:bodyPr>
            <a:normAutofit fontScale="92500" lnSpcReduction="10000"/>
          </a:bodyPr>
          <a:lstStyle/>
          <a:p>
            <a:r>
              <a:rPr lang="en-US" dirty="0" smtClean="0"/>
              <a:t>How can these regions grow independently?</a:t>
            </a:r>
          </a:p>
          <a:p>
            <a:r>
              <a:rPr lang="en-US" dirty="0" smtClean="0"/>
              <a:t>Each needs own space!</a:t>
            </a:r>
            <a:r>
              <a:rPr lang="en-US" dirty="0"/>
              <a:t> </a:t>
            </a:r>
            <a:r>
              <a:rPr lang="en-US" dirty="0" smtClean="0">
                <a:sym typeface="Wingdings"/>
              </a:rPr>
              <a:t> segmentation/paging</a:t>
            </a:r>
            <a:endParaRPr lang="en-US" dirty="0" smtClean="0"/>
          </a:p>
        </p:txBody>
      </p:sp>
      <p:sp>
        <p:nvSpPr>
          <p:cNvPr id="4" name="Date Placeholder 3"/>
          <p:cNvSpPr>
            <a:spLocks noGrp="1"/>
          </p:cNvSpPr>
          <p:nvPr>
            <p:ph type="dt" sz="half" idx="10"/>
          </p:nvPr>
        </p:nvSpPr>
        <p:spPr/>
        <p:txBody>
          <a:bodyPr/>
          <a:lstStyle/>
          <a:p>
            <a:fld id="{0DAE6BC3-9E4E-E541-A84B-C234054AADA8}"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25</a:t>
            </a:fld>
            <a:endParaRPr lang="en-US"/>
          </a:p>
        </p:txBody>
      </p:sp>
    </p:spTree>
    <p:extLst>
      <p:ext uri="{BB962C8B-B14F-4D97-AF65-F5344CB8AC3E}">
        <p14:creationId xmlns:p14="http://schemas.microsoft.com/office/powerpoint/2010/main" val="3199654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Final notes</a:t>
            </a:r>
            <a:endParaRPr lang="en-US"/>
          </a:p>
        </p:txBody>
      </p:sp>
      <p:sp>
        <p:nvSpPr>
          <p:cNvPr id="25603" name="Content Placeholder 2"/>
          <p:cNvSpPr>
            <a:spLocks noGrp="1"/>
          </p:cNvSpPr>
          <p:nvPr>
            <p:ph idx="1"/>
          </p:nvPr>
        </p:nvSpPr>
        <p:spPr/>
        <p:txBody>
          <a:bodyPr>
            <a:normAutofit/>
          </a:bodyPr>
          <a:lstStyle/>
          <a:p>
            <a:r>
              <a:rPr lang="en-US" dirty="0" smtClean="0"/>
              <a:t>Next time: more on memory management</a:t>
            </a:r>
          </a:p>
          <a:p>
            <a:pPr lvl="1"/>
            <a:r>
              <a:rPr lang="en-US" dirty="0" smtClean="0"/>
              <a:t>Segmentation</a:t>
            </a:r>
          </a:p>
          <a:p>
            <a:pPr lvl="1"/>
            <a:r>
              <a:rPr lang="en-US" dirty="0" smtClean="0"/>
              <a:t>Paging</a:t>
            </a:r>
          </a:p>
          <a:p>
            <a:r>
              <a:rPr lang="en-US" dirty="0" smtClean="0"/>
              <a:t>Reminders:</a:t>
            </a:r>
          </a:p>
          <a:p>
            <a:pPr lvl="1"/>
            <a:r>
              <a:rPr lang="en-US" dirty="0" smtClean="0"/>
              <a:t>Poll </a:t>
            </a:r>
            <a:r>
              <a:rPr lang="en-US" dirty="0"/>
              <a:t>posted to schedule midterm (on or near W 3/8)</a:t>
            </a:r>
          </a:p>
          <a:p>
            <a:pPr lvl="2"/>
            <a:r>
              <a:rPr lang="en-US" dirty="0" smtClean="0"/>
              <a:t>Currently on main site/schedule; will post to Piazza</a:t>
            </a:r>
          </a:p>
          <a:p>
            <a:pPr lvl="2"/>
            <a:r>
              <a:rPr lang="en-US" dirty="0" smtClean="0"/>
              <a:t>Please </a:t>
            </a:r>
            <a:r>
              <a:rPr lang="en-US" dirty="0"/>
              <a:t>respond </a:t>
            </a:r>
            <a:r>
              <a:rPr lang="en-US" dirty="0" smtClean="0"/>
              <a:t>ASAP</a:t>
            </a:r>
          </a:p>
          <a:p>
            <a:pPr lvl="1"/>
            <a:r>
              <a:rPr lang="en-US" dirty="0" smtClean="0"/>
              <a:t>Project 1/HW 3 coming …</a:t>
            </a:r>
            <a:endParaRPr lang="en-US" dirty="0"/>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B20F306-CD59-DA4C-905C-4D8138D4DEBC}" type="datetime1">
              <a:rPr lang="en-US" smtClean="0"/>
              <a:t>2/22/17</a:t>
            </a:fld>
            <a:endParaRPr lang="en-US"/>
          </a:p>
        </p:txBody>
      </p:sp>
      <p:sp>
        <p:nvSpPr>
          <p:cNvPr id="5" name="Footer Placeholder 4"/>
          <p:cNvSpPr>
            <a:spLocks noGrp="1"/>
          </p:cNvSpPr>
          <p:nvPr>
            <p:ph type="ftr" sz="quarter" idx="11"/>
          </p:nvPr>
        </p:nvSpPr>
        <p:spPr/>
        <p:txBody>
          <a:bodyPr/>
          <a:lstStyle/>
          <a:p>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54581FB-8797-014C-8491-7A0C59EBED1B}" type="slidenum">
              <a:rPr lang="en-US" smtClean="0"/>
              <a:pPr/>
              <a:t>26</a:t>
            </a:fld>
            <a:endParaRPr lang="en-US"/>
          </a:p>
        </p:txBody>
      </p:sp>
    </p:spTree>
    <p:extLst>
      <p:ext uri="{BB962C8B-B14F-4D97-AF65-F5344CB8AC3E}">
        <p14:creationId xmlns:p14="http://schemas.microsoft.com/office/powerpoint/2010/main" val="38892710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These slides are adapted from the following sources:</a:t>
            </a:r>
          </a:p>
          <a:p>
            <a:pPr lvl="1"/>
            <a:r>
              <a:rPr lang="en-US" dirty="0" err="1" smtClean="0"/>
              <a:t>Silberschatz</a:t>
            </a:r>
            <a:r>
              <a:rPr lang="en-US" dirty="0" smtClean="0"/>
              <a:t>, Galvin, &amp; Gagne, </a:t>
            </a:r>
            <a:r>
              <a:rPr lang="en-US" i="1" dirty="0" smtClean="0"/>
              <a:t>Operating Systems Concepts</a:t>
            </a:r>
            <a:r>
              <a:rPr lang="en-US" dirty="0" smtClean="0"/>
              <a:t>, 9</a:t>
            </a:r>
            <a:r>
              <a:rPr lang="en-US" baseline="30000" dirty="0" smtClean="0"/>
              <a:t>th</a:t>
            </a:r>
            <a:r>
              <a:rPr lang="en-US" dirty="0" smtClean="0"/>
              <a:t> edition</a:t>
            </a:r>
          </a:p>
          <a:p>
            <a:pPr lvl="1"/>
            <a:r>
              <a:rPr lang="en-US" dirty="0" smtClean="0"/>
              <a:t>Anderson &amp; </a:t>
            </a:r>
            <a:r>
              <a:rPr lang="en-US" dirty="0" err="1" smtClean="0"/>
              <a:t>Dahlin</a:t>
            </a:r>
            <a:r>
              <a:rPr lang="en-US" dirty="0" smtClean="0"/>
              <a:t>, </a:t>
            </a:r>
            <a:r>
              <a:rPr lang="en-US" i="1" dirty="0" smtClean="0"/>
              <a:t>Operating Systems: Principles and Practice</a:t>
            </a:r>
            <a:r>
              <a:rPr lang="en-US" dirty="0" smtClean="0"/>
              <a:t>, 2</a:t>
            </a:r>
            <a:r>
              <a:rPr lang="en-US" baseline="30000" dirty="0" smtClean="0"/>
              <a:t>nd</a:t>
            </a:r>
            <a:r>
              <a:rPr lang="en-US" dirty="0" smtClean="0"/>
              <a:t> edition</a:t>
            </a:r>
          </a:p>
          <a:p>
            <a:pPr lvl="1"/>
            <a:r>
              <a:rPr lang="en-US" dirty="0" smtClean="0"/>
              <a:t>Chen &amp; </a:t>
            </a:r>
            <a:r>
              <a:rPr lang="en-US" dirty="0" err="1" smtClean="0"/>
              <a:t>Madhyastha</a:t>
            </a:r>
            <a:r>
              <a:rPr lang="en-US" dirty="0" smtClean="0"/>
              <a:t>, EECS 482 lecture notes, University of Michigan, Fall 2016</a:t>
            </a:r>
            <a:endParaRPr lang="en-US" dirty="0"/>
          </a:p>
        </p:txBody>
      </p:sp>
      <p:sp>
        <p:nvSpPr>
          <p:cNvPr id="4" name="Date Placeholder 3"/>
          <p:cNvSpPr>
            <a:spLocks noGrp="1"/>
          </p:cNvSpPr>
          <p:nvPr>
            <p:ph type="dt" sz="half" idx="10"/>
          </p:nvPr>
        </p:nvSpPr>
        <p:spPr/>
        <p:txBody>
          <a:bodyPr/>
          <a:lstStyle/>
          <a:p>
            <a:fld id="{23420360-1555-8B4F-A0E4-7B0432CE4ADF}"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27</a:t>
            </a:fld>
            <a:endParaRPr lang="en-US"/>
          </a:p>
        </p:txBody>
      </p:sp>
    </p:spTree>
    <p:extLst>
      <p:ext uri="{BB962C8B-B14F-4D97-AF65-F5344CB8AC3E}">
        <p14:creationId xmlns:p14="http://schemas.microsoft.com/office/powerpoint/2010/main" val="39117301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Scheduling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Scheduling </a:t>
            </a:r>
            <a:r>
              <a:rPr lang="en-US" dirty="0" smtClean="0">
                <a:solidFill>
                  <a:srgbClr val="0000FF"/>
                </a:solidFill>
              </a:rPr>
              <a:t>CPU burst</a:t>
            </a:r>
            <a:r>
              <a:rPr lang="en-US" dirty="0" smtClean="0"/>
              <a:t> times according to one or more metrics</a:t>
            </a:r>
          </a:p>
          <a:p>
            <a:r>
              <a:rPr lang="en-US" dirty="0" smtClean="0"/>
              <a:t>Classifying schedulers by decision timing</a:t>
            </a:r>
          </a:p>
          <a:p>
            <a:pPr lvl="1"/>
            <a:r>
              <a:rPr lang="en-US" dirty="0" smtClean="0"/>
              <a:t>When is next process chosen to run?</a:t>
            </a:r>
          </a:p>
          <a:p>
            <a:pPr lvl="1"/>
            <a:r>
              <a:rPr lang="en-US" dirty="0" err="1" smtClean="0">
                <a:solidFill>
                  <a:srgbClr val="0000FF"/>
                </a:solidFill>
              </a:rPr>
              <a:t>Nonpreemptive</a:t>
            </a:r>
            <a:r>
              <a:rPr lang="en-US" dirty="0" smtClean="0">
                <a:solidFill>
                  <a:srgbClr val="0000FF"/>
                </a:solidFill>
              </a:rPr>
              <a:t> </a:t>
            </a:r>
            <a:r>
              <a:rPr lang="en-US" dirty="0" smtClean="0"/>
              <a:t>scheduler </a:t>
            </a:r>
          </a:p>
          <a:p>
            <a:pPr lvl="2"/>
            <a:r>
              <a:rPr lang="en-US" dirty="0" smtClean="0"/>
              <a:t>Only make decision when process switches from running </a:t>
            </a:r>
            <a:r>
              <a:rPr lang="en-US" dirty="0" smtClean="0">
                <a:sym typeface="Wingdings"/>
              </a:rPr>
              <a:t> </a:t>
            </a:r>
            <a:r>
              <a:rPr lang="en-US" dirty="0" smtClean="0"/>
              <a:t>waiting state (interrupt, I/O request, etc.)</a:t>
            </a:r>
          </a:p>
          <a:p>
            <a:pPr lvl="2"/>
            <a:r>
              <a:rPr lang="en-US" dirty="0" smtClean="0"/>
              <a:t>Processes are not forced to give up CPU</a:t>
            </a:r>
          </a:p>
          <a:p>
            <a:pPr lvl="1"/>
            <a:r>
              <a:rPr lang="en-US" dirty="0" smtClean="0">
                <a:solidFill>
                  <a:srgbClr val="0000FF"/>
                </a:solidFill>
              </a:rPr>
              <a:t>Preemptive</a:t>
            </a:r>
            <a:r>
              <a:rPr lang="en-US" dirty="0" smtClean="0"/>
              <a:t> scheduler</a:t>
            </a:r>
          </a:p>
          <a:p>
            <a:pPr lvl="2"/>
            <a:r>
              <a:rPr lang="en-US" dirty="0" smtClean="0"/>
              <a:t>Make decision when new process arrives in ready queue (waiting </a:t>
            </a:r>
            <a:r>
              <a:rPr lang="en-US" dirty="0" smtClean="0">
                <a:sym typeface="Wingdings"/>
              </a:rPr>
              <a:t> ready) or predefined time quantum expires (running  ready)</a:t>
            </a:r>
          </a:p>
          <a:p>
            <a:pPr lvl="2"/>
            <a:r>
              <a:rPr lang="en-US" dirty="0" smtClean="0">
                <a:sym typeface="Wingdings"/>
              </a:rPr>
              <a:t>Processes can be forced to give up CPU</a:t>
            </a:r>
            <a:endParaRPr lang="en-US" dirty="0" smtClean="0"/>
          </a:p>
        </p:txBody>
      </p:sp>
      <p:sp>
        <p:nvSpPr>
          <p:cNvPr id="4" name="Date Placeholder 3"/>
          <p:cNvSpPr>
            <a:spLocks noGrp="1"/>
          </p:cNvSpPr>
          <p:nvPr>
            <p:ph type="dt" sz="half" idx="10"/>
          </p:nvPr>
        </p:nvSpPr>
        <p:spPr/>
        <p:txBody>
          <a:bodyPr/>
          <a:lstStyle/>
          <a:p>
            <a:fld id="{28B39FAA-FD1E-174D-8D04-A08CDC621419}"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3</a:t>
            </a:fld>
            <a:endParaRPr lang="en-US"/>
          </a:p>
        </p:txBody>
      </p:sp>
    </p:spTree>
    <p:extLst>
      <p:ext uri="{BB962C8B-B14F-4D97-AF65-F5344CB8AC3E}">
        <p14:creationId xmlns:p14="http://schemas.microsoft.com/office/powerpoint/2010/main" val="409074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ea typeface="MS PGothic" charset="0"/>
              </a:rPr>
              <a:t>Review: Scheduling </a:t>
            </a:r>
            <a:r>
              <a:rPr lang="en-US" dirty="0">
                <a:ea typeface="MS PGothic" charset="0"/>
              </a:rPr>
              <a:t>Criteria</a:t>
            </a:r>
          </a:p>
        </p:txBody>
      </p:sp>
      <p:sp>
        <p:nvSpPr>
          <p:cNvPr id="11267" name="Rectangle 3"/>
          <p:cNvSpPr>
            <a:spLocks noGrp="1" noChangeArrowheads="1"/>
          </p:cNvSpPr>
          <p:nvPr>
            <p:ph idx="1"/>
          </p:nvPr>
        </p:nvSpPr>
        <p:spPr>
          <a:xfrm>
            <a:off x="457200" y="990601"/>
            <a:ext cx="8229600" cy="5140325"/>
          </a:xfrm>
        </p:spPr>
        <p:txBody>
          <a:bodyPr>
            <a:normAutofit fontScale="85000" lnSpcReduction="20000"/>
          </a:bodyPr>
          <a:lstStyle/>
          <a:p>
            <a:r>
              <a:rPr lang="en-US" dirty="0" smtClean="0">
                <a:latin typeface="Helvetica" charset="0"/>
                <a:ea typeface="MS PGothic" charset="0"/>
              </a:rPr>
              <a:t>Several possible, often conflicting goals</a:t>
            </a:r>
          </a:p>
          <a:p>
            <a:r>
              <a:rPr lang="en-US" dirty="0" smtClean="0">
                <a:latin typeface="Helvetica" charset="0"/>
                <a:ea typeface="MS PGothic" charset="0"/>
              </a:rPr>
              <a:t>Want to maximize</a:t>
            </a:r>
          </a:p>
          <a:p>
            <a:pPr lvl="1"/>
            <a:r>
              <a:rPr lang="en-US" dirty="0" smtClean="0">
                <a:solidFill>
                  <a:srgbClr val="0000FF"/>
                </a:solidFill>
                <a:latin typeface="Helvetica" charset="0"/>
                <a:ea typeface="MS PGothic" charset="0"/>
              </a:rPr>
              <a:t>CPU utilization</a:t>
            </a:r>
            <a:r>
              <a:rPr lang="en-US" dirty="0" smtClean="0">
                <a:latin typeface="Helvetica" charset="0"/>
                <a:ea typeface="MS PGothic" charset="0"/>
              </a:rPr>
              <a:t>: keep CPU as busy as possible</a:t>
            </a:r>
          </a:p>
          <a:p>
            <a:pPr lvl="1"/>
            <a:r>
              <a:rPr lang="en-US" dirty="0" smtClean="0">
                <a:solidFill>
                  <a:srgbClr val="0000FF"/>
                </a:solidFill>
                <a:latin typeface="Helvetica" charset="0"/>
                <a:ea typeface="MS PGothic" charset="0"/>
              </a:rPr>
              <a:t>Throughput</a:t>
            </a:r>
            <a:r>
              <a:rPr lang="en-US" dirty="0" smtClean="0">
                <a:latin typeface="Helvetica" charset="0"/>
                <a:ea typeface="MS PGothic" charset="0"/>
              </a:rPr>
              <a:t>: rate at which processes complete per time unit</a:t>
            </a:r>
          </a:p>
          <a:p>
            <a:pPr lvl="1"/>
            <a:r>
              <a:rPr lang="en-US" dirty="0" smtClean="0">
                <a:solidFill>
                  <a:srgbClr val="0000FF"/>
                </a:solidFill>
                <a:latin typeface="Helvetica" charset="0"/>
                <a:ea typeface="MS PGothic" charset="0"/>
              </a:rPr>
              <a:t>Fairness</a:t>
            </a:r>
            <a:r>
              <a:rPr lang="en-US" dirty="0" smtClean="0">
                <a:latin typeface="Helvetica" charset="0"/>
                <a:ea typeface="MS PGothic" charset="0"/>
              </a:rPr>
              <a:t>: ensure CPU shared (relatively) equally</a:t>
            </a:r>
          </a:p>
          <a:p>
            <a:r>
              <a:rPr lang="en-US" dirty="0" smtClean="0">
                <a:latin typeface="Helvetica" charset="0"/>
                <a:ea typeface="MS PGothic" charset="0"/>
              </a:rPr>
              <a:t>Want to minimize</a:t>
            </a:r>
          </a:p>
          <a:p>
            <a:pPr lvl="1"/>
            <a:r>
              <a:rPr lang="en-US" dirty="0" smtClean="0">
                <a:solidFill>
                  <a:srgbClr val="0000FF"/>
                </a:solidFill>
                <a:latin typeface="Helvetica" charset="0"/>
                <a:ea typeface="MS PGothic" charset="0"/>
              </a:rPr>
              <a:t>Turnaround time:</a:t>
            </a:r>
            <a:r>
              <a:rPr lang="en-US" dirty="0" smtClean="0">
                <a:latin typeface="Helvetica" charset="0"/>
                <a:ea typeface="MS PGothic" charset="0"/>
              </a:rPr>
              <a:t> </a:t>
            </a:r>
            <a:r>
              <a:rPr lang="en-US" dirty="0">
                <a:latin typeface="Helvetica" charset="0"/>
                <a:ea typeface="MS PGothic" charset="0"/>
              </a:rPr>
              <a:t>amount of time to execute a particular </a:t>
            </a:r>
            <a:r>
              <a:rPr lang="en-US" dirty="0" smtClean="0">
                <a:latin typeface="Helvetica" charset="0"/>
                <a:ea typeface="MS PGothic" charset="0"/>
              </a:rPr>
              <a:t>process, from arrival to completion (includes waiting time)</a:t>
            </a:r>
          </a:p>
          <a:p>
            <a:pPr lvl="2"/>
            <a:r>
              <a:rPr lang="en-US" dirty="0" smtClean="0">
                <a:latin typeface="Helvetica" charset="0"/>
                <a:ea typeface="MS PGothic" charset="0"/>
              </a:rPr>
              <a:t>Sometimes called </a:t>
            </a:r>
            <a:r>
              <a:rPr lang="en-US" dirty="0" smtClean="0">
                <a:solidFill>
                  <a:srgbClr val="0000FF"/>
                </a:solidFill>
                <a:latin typeface="Helvetica" charset="0"/>
                <a:ea typeface="MS PGothic" charset="0"/>
              </a:rPr>
              <a:t>latency</a:t>
            </a:r>
            <a:r>
              <a:rPr lang="en-US" dirty="0" smtClean="0">
                <a:latin typeface="Helvetica" charset="0"/>
                <a:ea typeface="MS PGothic" charset="0"/>
              </a:rPr>
              <a:t> or </a:t>
            </a:r>
            <a:r>
              <a:rPr lang="en-US" dirty="0" smtClean="0">
                <a:solidFill>
                  <a:srgbClr val="0000FF"/>
                </a:solidFill>
                <a:latin typeface="Helvetica" charset="0"/>
                <a:ea typeface="MS PGothic" charset="0"/>
              </a:rPr>
              <a:t>response time</a:t>
            </a:r>
            <a:r>
              <a:rPr lang="en-US" dirty="0" smtClean="0">
                <a:latin typeface="Helvetica" charset="0"/>
                <a:ea typeface="MS PGothic" charset="0"/>
              </a:rPr>
              <a:t> …</a:t>
            </a:r>
          </a:p>
          <a:p>
            <a:pPr lvl="2"/>
            <a:r>
              <a:rPr lang="en-US" dirty="0" smtClean="0">
                <a:latin typeface="Helvetica" charset="0"/>
                <a:ea typeface="MS PGothic" charset="0"/>
              </a:rPr>
              <a:t>… although our text defines response time as time to first “response” (output) from program, not completion</a:t>
            </a:r>
            <a:endParaRPr lang="en-US" dirty="0">
              <a:latin typeface="Helvetica" charset="0"/>
              <a:ea typeface="MS PGothic" charset="0"/>
            </a:endParaRPr>
          </a:p>
          <a:p>
            <a:pPr lvl="1"/>
            <a:r>
              <a:rPr lang="en-US" dirty="0">
                <a:solidFill>
                  <a:srgbClr val="0000FF"/>
                </a:solidFill>
                <a:latin typeface="Helvetica" charset="0"/>
                <a:ea typeface="MS PGothic" charset="0"/>
              </a:rPr>
              <a:t>Waiting </a:t>
            </a:r>
            <a:r>
              <a:rPr lang="en-US" dirty="0" smtClean="0">
                <a:solidFill>
                  <a:srgbClr val="0000FF"/>
                </a:solidFill>
                <a:latin typeface="Helvetica" charset="0"/>
                <a:ea typeface="MS PGothic" charset="0"/>
              </a:rPr>
              <a:t>time</a:t>
            </a:r>
            <a:r>
              <a:rPr lang="en-US" dirty="0" smtClean="0">
                <a:latin typeface="Helvetica" charset="0"/>
                <a:ea typeface="MS PGothic" charset="0"/>
              </a:rPr>
              <a:t>: </a:t>
            </a:r>
            <a:r>
              <a:rPr lang="en-US" dirty="0">
                <a:latin typeface="Helvetica" charset="0"/>
                <a:ea typeface="MS PGothic" charset="0"/>
              </a:rPr>
              <a:t>amount of time a process has been waiting in the ready </a:t>
            </a:r>
            <a:r>
              <a:rPr lang="en-US" dirty="0" smtClean="0">
                <a:latin typeface="Helvetica" charset="0"/>
                <a:ea typeface="MS PGothic" charset="0"/>
              </a:rPr>
              <a:t>queue</a:t>
            </a:r>
          </a:p>
          <a:p>
            <a:pPr lvl="1"/>
            <a:r>
              <a:rPr lang="en-US" dirty="0" smtClean="0">
                <a:solidFill>
                  <a:srgbClr val="0000FF"/>
                </a:solidFill>
                <a:latin typeface="Helvetica" charset="0"/>
                <a:ea typeface="MS PGothic" charset="0"/>
              </a:rPr>
              <a:t>Starvation</a:t>
            </a:r>
            <a:r>
              <a:rPr lang="en-US" dirty="0" smtClean="0">
                <a:latin typeface="Helvetica" charset="0"/>
                <a:ea typeface="MS PGothic" charset="0"/>
              </a:rPr>
              <a:t>: Thread/process does not get access to resources</a:t>
            </a:r>
          </a:p>
          <a:p>
            <a:pPr lvl="2"/>
            <a:r>
              <a:rPr lang="en-US" dirty="0" smtClean="0">
                <a:latin typeface="Helvetica" charset="0"/>
                <a:ea typeface="MS PGothic" charset="0"/>
              </a:rPr>
              <a:t>Want to avoid, not just minimize!</a:t>
            </a: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B6BF5105-1D22-1943-ABF3-2F172196381F}" type="datetime1">
              <a:rPr lang="en-US" smtClean="0"/>
              <a:t>2/22/17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9</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4</a:t>
            </a:fld>
            <a:endParaRPr lang="en-US"/>
          </a:p>
        </p:txBody>
      </p:sp>
    </p:spTree>
    <p:extLst>
      <p:ext uri="{BB962C8B-B14F-4D97-AF65-F5344CB8AC3E}">
        <p14:creationId xmlns:p14="http://schemas.microsoft.com/office/powerpoint/2010/main" val="29165869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Scheduling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00FF"/>
                </a:solidFill>
              </a:rPr>
              <a:t>First-come, first-served (FCFS)</a:t>
            </a:r>
            <a:r>
              <a:rPr lang="en-US" dirty="0" smtClean="0"/>
              <a:t> or FIFO</a:t>
            </a:r>
          </a:p>
          <a:p>
            <a:pPr lvl="1"/>
            <a:r>
              <a:rPr lang="en-US" dirty="0" smtClean="0"/>
              <a:t>Schedule tasks in order they arrive in ready queue</a:t>
            </a:r>
          </a:p>
          <a:p>
            <a:r>
              <a:rPr lang="en-US" dirty="0" smtClean="0">
                <a:solidFill>
                  <a:srgbClr val="0000FF"/>
                </a:solidFill>
              </a:rPr>
              <a:t>Shortest job first (SJF)</a:t>
            </a:r>
          </a:p>
          <a:p>
            <a:pPr lvl="1"/>
            <a:r>
              <a:rPr lang="en-US" dirty="0" smtClean="0"/>
              <a:t>Always schedule job with shortest remaining burst</a:t>
            </a:r>
          </a:p>
          <a:p>
            <a:r>
              <a:rPr lang="en-US" dirty="0" smtClean="0">
                <a:solidFill>
                  <a:srgbClr val="0000FF"/>
                </a:solidFill>
              </a:rPr>
              <a:t>Shortest remaining time first (SRTF)</a:t>
            </a:r>
            <a:r>
              <a:rPr lang="en-US" dirty="0" smtClean="0"/>
              <a:t> or STCF</a:t>
            </a:r>
          </a:p>
          <a:p>
            <a:pPr lvl="1"/>
            <a:r>
              <a:rPr lang="en-US" dirty="0" smtClean="0"/>
              <a:t>Preemptive version of SJF</a:t>
            </a:r>
          </a:p>
          <a:p>
            <a:r>
              <a:rPr lang="en-US" dirty="0" smtClean="0">
                <a:solidFill>
                  <a:srgbClr val="0000FF"/>
                </a:solidFill>
              </a:rPr>
              <a:t>Priority scheduling</a:t>
            </a:r>
          </a:p>
          <a:p>
            <a:pPr lvl="1"/>
            <a:r>
              <a:rPr lang="en-US" dirty="0" smtClean="0"/>
              <a:t>Priority associated with process; highest priority 1</a:t>
            </a:r>
            <a:r>
              <a:rPr lang="en-US" baseline="30000" dirty="0" smtClean="0"/>
              <a:t>st</a:t>
            </a:r>
            <a:endParaRPr lang="en-US" dirty="0" smtClean="0"/>
          </a:p>
          <a:p>
            <a:r>
              <a:rPr lang="en-US" dirty="0" smtClean="0">
                <a:solidFill>
                  <a:srgbClr val="0000FF"/>
                </a:solidFill>
              </a:rPr>
              <a:t>Round robin</a:t>
            </a:r>
          </a:p>
          <a:p>
            <a:pPr lvl="1"/>
            <a:r>
              <a:rPr lang="en-US" dirty="0" smtClean="0"/>
              <a:t>Each process gets CPU for fixed period of time</a:t>
            </a:r>
          </a:p>
          <a:p>
            <a:r>
              <a:rPr lang="en-US" dirty="0" smtClean="0">
                <a:solidFill>
                  <a:srgbClr val="0000FF"/>
                </a:solidFill>
              </a:rPr>
              <a:t>Earliest deadline first</a:t>
            </a:r>
          </a:p>
          <a:p>
            <a:pPr lvl="1"/>
            <a:r>
              <a:rPr lang="en-US" dirty="0" smtClean="0"/>
              <a:t>Real-time scheduling algorithm</a:t>
            </a:r>
          </a:p>
          <a:p>
            <a:endParaRPr lang="en-US" dirty="0"/>
          </a:p>
        </p:txBody>
      </p:sp>
      <p:sp>
        <p:nvSpPr>
          <p:cNvPr id="4" name="Date Placeholder 3"/>
          <p:cNvSpPr>
            <a:spLocks noGrp="1"/>
          </p:cNvSpPr>
          <p:nvPr>
            <p:ph type="dt" sz="half" idx="10"/>
          </p:nvPr>
        </p:nvSpPr>
        <p:spPr/>
        <p:txBody>
          <a:bodyPr/>
          <a:lstStyle/>
          <a:p>
            <a:fld id="{46291198-B85E-3541-9592-3AD924932FC6}"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5</a:t>
            </a:fld>
            <a:endParaRPr lang="en-US"/>
          </a:p>
        </p:txBody>
      </p:sp>
    </p:spTree>
    <p:extLst>
      <p:ext uri="{BB962C8B-B14F-4D97-AF65-F5344CB8AC3E}">
        <p14:creationId xmlns:p14="http://schemas.microsoft.com/office/powerpoint/2010/main" val="120510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smtClean="0"/>
              <a:t>Memory management</a:t>
            </a:r>
            <a:endParaRPr lang="en-US" dirty="0"/>
          </a:p>
        </p:txBody>
      </p:sp>
      <p:sp>
        <p:nvSpPr>
          <p:cNvPr id="6147" name="Rectangle 1027"/>
          <p:cNvSpPr>
            <a:spLocks noGrp="1" noChangeArrowheads="1"/>
          </p:cNvSpPr>
          <p:nvPr>
            <p:ph idx="1"/>
          </p:nvPr>
        </p:nvSpPr>
        <p:spPr/>
        <p:txBody>
          <a:bodyPr>
            <a:normAutofit fontScale="92500"/>
          </a:bodyPr>
          <a:lstStyle/>
          <a:p>
            <a:r>
              <a:rPr lang="en-US" dirty="0" smtClean="0"/>
              <a:t>Program brought (from disk) into memory and placed within a process to be run</a:t>
            </a:r>
          </a:p>
          <a:p>
            <a:r>
              <a:rPr lang="en-US" dirty="0" smtClean="0"/>
              <a:t>Recall: process = 1+ threads in address space</a:t>
            </a:r>
          </a:p>
          <a:p>
            <a:pPr lvl="1"/>
            <a:r>
              <a:rPr lang="en-US" dirty="0" smtClean="0"/>
              <a:t>Thread: set of executing instructions</a:t>
            </a:r>
          </a:p>
          <a:p>
            <a:pPr lvl="1"/>
            <a:r>
              <a:rPr lang="en-US" dirty="0" smtClean="0"/>
              <a:t>Address space: all memory used by process as it runs</a:t>
            </a:r>
          </a:p>
          <a:p>
            <a:r>
              <a:rPr lang="en-US" dirty="0" smtClean="0"/>
              <a:t>Characterizing address space</a:t>
            </a:r>
          </a:p>
          <a:p>
            <a:pPr lvl="1"/>
            <a:r>
              <a:rPr lang="en-US" dirty="0" smtClean="0"/>
              <a:t>HW view: fixed amount of memory shared between processes</a:t>
            </a:r>
          </a:p>
          <a:p>
            <a:pPr lvl="1"/>
            <a:r>
              <a:rPr lang="en-US" dirty="0" smtClean="0"/>
              <a:t>OS: each process has its own, large memory</a:t>
            </a:r>
          </a:p>
          <a:p>
            <a:pPr lvl="2"/>
            <a:r>
              <a:rPr lang="en-US" dirty="0" smtClean="0">
                <a:solidFill>
                  <a:srgbClr val="0000FF"/>
                </a:solidFill>
              </a:rPr>
              <a:t>Logical</a:t>
            </a:r>
            <a:r>
              <a:rPr lang="en-US" dirty="0" smtClean="0"/>
              <a:t> or </a:t>
            </a:r>
            <a:r>
              <a:rPr lang="en-US" dirty="0" smtClean="0">
                <a:solidFill>
                  <a:srgbClr val="0000FF"/>
                </a:solidFill>
              </a:rPr>
              <a:t>virtual</a:t>
            </a:r>
            <a:r>
              <a:rPr lang="en-US" dirty="0" smtClean="0"/>
              <a:t> address space</a:t>
            </a:r>
          </a:p>
          <a:p>
            <a:endParaRPr lang="en-US" dirty="0" smtClean="0"/>
          </a:p>
          <a:p>
            <a:endParaRPr lang="en-US" dirty="0"/>
          </a:p>
        </p:txBody>
      </p:sp>
      <p:sp>
        <p:nvSpPr>
          <p:cNvPr id="2" name="Date Placeholder 1"/>
          <p:cNvSpPr>
            <a:spLocks noGrp="1"/>
          </p:cNvSpPr>
          <p:nvPr>
            <p:ph type="dt" sz="half" idx="10"/>
          </p:nvPr>
        </p:nvSpPr>
        <p:spPr/>
        <p:txBody>
          <a:bodyPr/>
          <a:lstStyle/>
          <a:p>
            <a:fld id="{F3FDE135-BC89-7B4B-8191-4742E292D5B4}" type="datetime1">
              <a:rPr lang="en-US" smtClean="0"/>
              <a:t>2/22/17</a:t>
            </a:fld>
            <a:endParaRPr lang="en-US"/>
          </a:p>
        </p:txBody>
      </p:sp>
      <p:sp>
        <p:nvSpPr>
          <p:cNvPr id="3" name="Footer Placeholder 2"/>
          <p:cNvSpPr>
            <a:spLocks noGrp="1"/>
          </p:cNvSpPr>
          <p:nvPr>
            <p:ph type="ftr" sz="quarter" idx="11"/>
          </p:nvPr>
        </p:nvSpPr>
        <p:spPr/>
        <p:txBody>
          <a:bodyPr/>
          <a:lstStyle/>
          <a:p>
            <a:r>
              <a:rPr lang="en-US" altLang="en-US" smtClean="0"/>
              <a:t>Operating Systems: Lecture 9</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a:t>
            </a:fld>
            <a:endParaRPr lang="en-US"/>
          </a:p>
        </p:txBody>
      </p:sp>
    </p:spTree>
    <p:extLst>
      <p:ext uri="{BB962C8B-B14F-4D97-AF65-F5344CB8AC3E}">
        <p14:creationId xmlns:p14="http://schemas.microsoft.com/office/powerpoint/2010/main" val="6465446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space-related abstractions</a:t>
            </a:r>
            <a:endParaRPr lang="en-US" dirty="0"/>
          </a:p>
        </p:txBody>
      </p:sp>
      <p:sp>
        <p:nvSpPr>
          <p:cNvPr id="3" name="Content Placeholder 2"/>
          <p:cNvSpPr>
            <a:spLocks noGrp="1"/>
          </p:cNvSpPr>
          <p:nvPr>
            <p:ph idx="1"/>
          </p:nvPr>
        </p:nvSpPr>
        <p:spPr/>
        <p:txBody>
          <a:bodyPr/>
          <a:lstStyle/>
          <a:p>
            <a:r>
              <a:rPr lang="en-US" dirty="0">
                <a:solidFill>
                  <a:srgbClr val="0000FF"/>
                </a:solidFill>
              </a:rPr>
              <a:t>Address independence</a:t>
            </a:r>
            <a:r>
              <a:rPr lang="en-US" dirty="0"/>
              <a:t>: same numeric address used in multiple processes, kept logically </a:t>
            </a:r>
            <a:r>
              <a:rPr lang="en-US" dirty="0" smtClean="0"/>
              <a:t>distinct</a:t>
            </a:r>
          </a:p>
          <a:p>
            <a:pPr lvl="1"/>
            <a:r>
              <a:rPr lang="en-US" dirty="0" smtClean="0"/>
              <a:t>Most easily handled with </a:t>
            </a:r>
            <a:r>
              <a:rPr lang="en-US" dirty="0" err="1" smtClean="0">
                <a:solidFill>
                  <a:srgbClr val="0000FF"/>
                </a:solidFill>
              </a:rPr>
              <a:t>relocatable</a:t>
            </a:r>
            <a:r>
              <a:rPr lang="en-US" dirty="0" smtClean="0">
                <a:solidFill>
                  <a:srgbClr val="0000FF"/>
                </a:solidFill>
              </a:rPr>
              <a:t> code</a:t>
            </a:r>
            <a:endParaRPr lang="en-US" dirty="0"/>
          </a:p>
          <a:p>
            <a:r>
              <a:rPr lang="en-US" dirty="0">
                <a:solidFill>
                  <a:srgbClr val="0000FF"/>
                </a:solidFill>
              </a:rPr>
              <a:t>Protection</a:t>
            </a:r>
            <a:r>
              <a:rPr lang="en-US" dirty="0"/>
              <a:t>: one process can’t access another’s address space unless explicitly given access</a:t>
            </a:r>
          </a:p>
          <a:p>
            <a:r>
              <a:rPr lang="en-US" dirty="0">
                <a:solidFill>
                  <a:srgbClr val="0000FF"/>
                </a:solidFill>
              </a:rPr>
              <a:t>Virtual memory</a:t>
            </a:r>
            <a:r>
              <a:rPr lang="en-US" dirty="0"/>
              <a:t>: address space larger than physical memory </a:t>
            </a:r>
          </a:p>
          <a:p>
            <a:endParaRPr lang="en-US" dirty="0"/>
          </a:p>
        </p:txBody>
      </p:sp>
      <p:sp>
        <p:nvSpPr>
          <p:cNvPr id="4" name="Date Placeholder 3"/>
          <p:cNvSpPr>
            <a:spLocks noGrp="1"/>
          </p:cNvSpPr>
          <p:nvPr>
            <p:ph type="dt" sz="half" idx="10"/>
          </p:nvPr>
        </p:nvSpPr>
        <p:spPr/>
        <p:txBody>
          <a:bodyPr/>
          <a:lstStyle/>
          <a:p>
            <a:fld id="{8E102E69-2394-3847-BD19-E56AEC06E3E9}"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7</a:t>
            </a:fld>
            <a:endParaRPr lang="en-US"/>
          </a:p>
        </p:txBody>
      </p:sp>
    </p:spTree>
    <p:extLst>
      <p:ext uri="{BB962C8B-B14F-4D97-AF65-F5344CB8AC3E}">
        <p14:creationId xmlns:p14="http://schemas.microsoft.com/office/powerpoint/2010/main" val="168242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Address Binding</a:t>
            </a:r>
            <a:endParaRPr lang="en-US" dirty="0"/>
          </a:p>
        </p:txBody>
      </p:sp>
      <p:sp>
        <p:nvSpPr>
          <p:cNvPr id="9219" name="Content Placeholder 2"/>
          <p:cNvSpPr>
            <a:spLocks noGrp="1"/>
          </p:cNvSpPr>
          <p:nvPr>
            <p:ph idx="1"/>
          </p:nvPr>
        </p:nvSpPr>
        <p:spPr/>
        <p:txBody>
          <a:bodyPr>
            <a:normAutofit/>
          </a:bodyPr>
          <a:lstStyle/>
          <a:p>
            <a:r>
              <a:rPr lang="en-US" dirty="0" smtClean="0"/>
              <a:t>Addresses represented in different ways at different stages of a program’</a:t>
            </a:r>
            <a:r>
              <a:rPr lang="en-US" altLang="ja-JP" dirty="0" smtClean="0"/>
              <a:t>s life</a:t>
            </a:r>
          </a:p>
          <a:p>
            <a:pPr lvl="1"/>
            <a:r>
              <a:rPr lang="en-US" dirty="0" smtClean="0"/>
              <a:t>Source code addresses usually symbolic</a:t>
            </a:r>
          </a:p>
          <a:p>
            <a:pPr lvl="1"/>
            <a:r>
              <a:rPr lang="en-US" dirty="0" smtClean="0"/>
              <a:t>Compiled code addresses bind to </a:t>
            </a:r>
            <a:r>
              <a:rPr lang="en-US" dirty="0" err="1" smtClean="0">
                <a:solidFill>
                  <a:srgbClr val="0000FF"/>
                </a:solidFill>
              </a:rPr>
              <a:t>relocatable</a:t>
            </a:r>
            <a:r>
              <a:rPr lang="en-US" dirty="0" smtClean="0">
                <a:solidFill>
                  <a:srgbClr val="0000FF"/>
                </a:solidFill>
              </a:rPr>
              <a:t> </a:t>
            </a:r>
            <a:r>
              <a:rPr lang="en-US" dirty="0" smtClean="0"/>
              <a:t>addresses</a:t>
            </a:r>
          </a:p>
          <a:p>
            <a:pPr lvl="2"/>
            <a:r>
              <a:rPr lang="en-US" dirty="0" smtClean="0"/>
              <a:t>i.e. </a:t>
            </a:r>
            <a:r>
              <a:rPr lang="ja-JP" altLang="en-US" dirty="0" smtClean="0"/>
              <a:t>“</a:t>
            </a:r>
            <a:r>
              <a:rPr lang="en-US" altLang="ja-JP" dirty="0" smtClean="0"/>
              <a:t>14 bytes from beginning of this module</a:t>
            </a:r>
            <a:r>
              <a:rPr lang="ja-JP" altLang="en-US" dirty="0" smtClean="0"/>
              <a:t>”</a:t>
            </a:r>
            <a:endParaRPr lang="en-US" altLang="ja-JP" dirty="0" smtClean="0"/>
          </a:p>
          <a:p>
            <a:pPr lvl="1"/>
            <a:r>
              <a:rPr lang="en-US" dirty="0" smtClean="0"/>
              <a:t>Linker or loader will bind </a:t>
            </a:r>
            <a:r>
              <a:rPr lang="en-US" dirty="0" err="1" smtClean="0"/>
              <a:t>relocatable</a:t>
            </a:r>
            <a:r>
              <a:rPr lang="en-US" dirty="0" smtClean="0"/>
              <a:t> addresses to absolute addresses</a:t>
            </a:r>
          </a:p>
          <a:p>
            <a:pPr lvl="2"/>
            <a:r>
              <a:rPr lang="en-US" dirty="0" smtClean="0"/>
              <a:t>i.e. 74014</a:t>
            </a:r>
          </a:p>
          <a:p>
            <a:pPr lvl="1"/>
            <a:r>
              <a:rPr lang="en-US" dirty="0" smtClean="0"/>
              <a:t>Each binding maps one address space to another</a:t>
            </a:r>
          </a:p>
          <a:p>
            <a:endParaRPr lang="en-US" dirty="0" smtClean="0"/>
          </a:p>
          <a:p>
            <a:pPr lvl="1"/>
            <a:endParaRPr lang="en-US" dirty="0"/>
          </a:p>
        </p:txBody>
      </p:sp>
      <p:sp>
        <p:nvSpPr>
          <p:cNvPr id="4" name="Date Placeholder 3"/>
          <p:cNvSpPr>
            <a:spLocks noGrp="1"/>
          </p:cNvSpPr>
          <p:nvPr>
            <p:ph type="dt" sz="half" idx="10"/>
          </p:nvPr>
        </p:nvSpPr>
        <p:spPr/>
        <p:txBody>
          <a:bodyPr/>
          <a:lstStyle/>
          <a:p>
            <a:fld id="{EA71E021-DC14-564C-885D-E99E5C83C509}"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8</a:t>
            </a:fld>
            <a:endParaRPr lang="en-US"/>
          </a:p>
        </p:txBody>
      </p:sp>
    </p:spTree>
    <p:extLst>
      <p:ext uri="{BB962C8B-B14F-4D97-AF65-F5344CB8AC3E}">
        <p14:creationId xmlns:p14="http://schemas.microsoft.com/office/powerpoint/2010/main" val="307296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Address Binding (continued)</a:t>
            </a:r>
            <a:endParaRPr lang="en-US" dirty="0"/>
          </a:p>
        </p:txBody>
      </p:sp>
      <p:sp>
        <p:nvSpPr>
          <p:cNvPr id="10243" name="Rectangle 3"/>
          <p:cNvSpPr>
            <a:spLocks noGrp="1" noChangeArrowheads="1"/>
          </p:cNvSpPr>
          <p:nvPr>
            <p:ph idx="1"/>
          </p:nvPr>
        </p:nvSpPr>
        <p:spPr/>
        <p:txBody>
          <a:bodyPr>
            <a:normAutofit fontScale="85000" lnSpcReduction="10000"/>
          </a:bodyPr>
          <a:lstStyle/>
          <a:p>
            <a:r>
              <a:rPr lang="en-US" dirty="0" smtClean="0"/>
              <a:t>Binding of instructions/data to memory addresses happens at 3 different stages</a:t>
            </a:r>
          </a:p>
          <a:p>
            <a:pPr lvl="1"/>
            <a:r>
              <a:rPr lang="en-US" dirty="0" smtClean="0">
                <a:solidFill>
                  <a:srgbClr val="0000FF"/>
                </a:solidFill>
              </a:rPr>
              <a:t>Compile time</a:t>
            </a:r>
            <a:r>
              <a:rPr lang="en-US" dirty="0" smtClean="0"/>
              <a:t>: If exact memory location known, absolute code can be generated</a:t>
            </a:r>
          </a:p>
          <a:p>
            <a:pPr lvl="2"/>
            <a:r>
              <a:rPr lang="en-US" dirty="0" smtClean="0"/>
              <a:t>Must recompile code if starting location changes</a:t>
            </a:r>
          </a:p>
          <a:p>
            <a:pPr lvl="1"/>
            <a:r>
              <a:rPr lang="en-US" dirty="0" smtClean="0">
                <a:solidFill>
                  <a:srgbClr val="0000FF"/>
                </a:solidFill>
              </a:rPr>
              <a:t>Load time</a:t>
            </a:r>
            <a:r>
              <a:rPr lang="en-US" dirty="0" smtClean="0"/>
              <a:t>: Must generate </a:t>
            </a:r>
            <a:r>
              <a:rPr lang="en-US" dirty="0" err="1" smtClean="0"/>
              <a:t>relocatable</a:t>
            </a:r>
            <a:r>
              <a:rPr lang="en-US" dirty="0" smtClean="0"/>
              <a:t> code if memory location is not known at compile time</a:t>
            </a:r>
          </a:p>
          <a:p>
            <a:pPr lvl="1"/>
            <a:r>
              <a:rPr lang="en-US" dirty="0" smtClean="0">
                <a:solidFill>
                  <a:srgbClr val="0000FF"/>
                </a:solidFill>
              </a:rPr>
              <a:t>Execution time</a:t>
            </a:r>
            <a:r>
              <a:rPr lang="en-US" dirty="0" smtClean="0"/>
              <a:t>: Binding delayed until run time if the process can be moved during its execution from one memory segment to another</a:t>
            </a:r>
          </a:p>
          <a:p>
            <a:r>
              <a:rPr lang="en-US" dirty="0" smtClean="0"/>
              <a:t>Execution time binding most common in </a:t>
            </a:r>
            <a:r>
              <a:rPr lang="en-US" dirty="0" err="1" smtClean="0"/>
              <a:t>multiprogrammed</a:t>
            </a:r>
            <a:r>
              <a:rPr lang="en-US" dirty="0" smtClean="0"/>
              <a:t> systems</a:t>
            </a:r>
          </a:p>
          <a:p>
            <a:pPr lvl="1"/>
            <a:r>
              <a:rPr lang="en-US" dirty="0" smtClean="0"/>
              <a:t>Requires OS (&amp; HW) support for </a:t>
            </a:r>
            <a:r>
              <a:rPr lang="en-US" dirty="0" smtClean="0">
                <a:solidFill>
                  <a:srgbClr val="0000FF"/>
                </a:solidFill>
              </a:rPr>
              <a:t>address translation</a:t>
            </a:r>
          </a:p>
          <a:p>
            <a:pPr lvl="1"/>
            <a:r>
              <a:rPr lang="en-US" dirty="0" smtClean="0"/>
              <a:t>Only scheme in which logical, physical addresses differ</a:t>
            </a:r>
          </a:p>
        </p:txBody>
      </p:sp>
      <p:sp>
        <p:nvSpPr>
          <p:cNvPr id="4" name="Date Placeholder 3"/>
          <p:cNvSpPr>
            <a:spLocks noGrp="1"/>
          </p:cNvSpPr>
          <p:nvPr>
            <p:ph type="dt" sz="half" idx="10"/>
          </p:nvPr>
        </p:nvSpPr>
        <p:spPr/>
        <p:txBody>
          <a:bodyPr/>
          <a:lstStyle/>
          <a:p>
            <a:fld id="{B275BBF8-A9DE-EB49-8585-D27D92F7F1CB}" type="datetime1">
              <a:rPr lang="en-US" smtClean="0"/>
              <a:t>2/22/17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9</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9</a:t>
            </a:fld>
            <a:endParaRPr lang="en-US"/>
          </a:p>
        </p:txBody>
      </p:sp>
    </p:spTree>
    <p:extLst>
      <p:ext uri="{BB962C8B-B14F-4D97-AF65-F5344CB8AC3E}">
        <p14:creationId xmlns:p14="http://schemas.microsoft.com/office/powerpoint/2010/main" val="25619112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13246</TotalTime>
  <Words>1725</Words>
  <Application>Microsoft Macintosh PowerPoint</Application>
  <PresentationFormat>On-screen Show (4:3)</PresentationFormat>
  <Paragraphs>327</Paragraphs>
  <Slides>27</Slides>
  <Notes>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Edge</vt:lpstr>
      <vt:lpstr>EECE.4810/EECE.5730 Operating Systems</vt:lpstr>
      <vt:lpstr>Lecture outline</vt:lpstr>
      <vt:lpstr>Review: Scheduling</vt:lpstr>
      <vt:lpstr>Review: Scheduling Criteria</vt:lpstr>
      <vt:lpstr>Review: Scheduling algorithms</vt:lpstr>
      <vt:lpstr>Memory management</vt:lpstr>
      <vt:lpstr>Address space-related abstractions</vt:lpstr>
      <vt:lpstr>Address Binding</vt:lpstr>
      <vt:lpstr>Address Binding (continued)</vt:lpstr>
      <vt:lpstr>Uni-programmed systems</vt:lpstr>
      <vt:lpstr>Multiprogrammed systems</vt:lpstr>
      <vt:lpstr>Dynamic address translation</vt:lpstr>
      <vt:lpstr>Address Translation Concept</vt:lpstr>
      <vt:lpstr>Forms of address translation</vt:lpstr>
      <vt:lpstr>Base and bounds</vt:lpstr>
      <vt:lpstr>Virtually Addressed Base and Bounds</vt:lpstr>
      <vt:lpstr>Base and bounds pros/cons</vt:lpstr>
      <vt:lpstr>Base and bounds pros/cons (continued)</vt:lpstr>
      <vt:lpstr>Base and bounds sharing</vt:lpstr>
      <vt:lpstr>Multiple-partition allocation </vt:lpstr>
      <vt:lpstr>Fragmentation</vt:lpstr>
      <vt:lpstr>Storage Allocation Problem</vt:lpstr>
      <vt:lpstr>Storage allocation example</vt:lpstr>
      <vt:lpstr>Example solution</vt:lpstr>
      <vt:lpstr>Growing memory regions independently</vt:lpstr>
      <vt:lpstr>Final notes</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Application Programming</dc:title>
  <dc:creator>geigerm</dc:creator>
  <cp:lastModifiedBy>Michael Geiger</cp:lastModifiedBy>
  <cp:revision>3623</cp:revision>
  <cp:lastPrinted>2017-02-21T14:12:18Z</cp:lastPrinted>
  <dcterms:created xsi:type="dcterms:W3CDTF">2006-04-03T05:03:01Z</dcterms:created>
  <dcterms:modified xsi:type="dcterms:W3CDTF">2017-02-22T11:26:11Z</dcterms:modified>
</cp:coreProperties>
</file>