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72" r:id="rId4"/>
    <p:sldId id="473" r:id="rId5"/>
    <p:sldId id="466" r:id="rId6"/>
    <p:sldId id="386" r:id="rId7"/>
    <p:sldId id="387" r:id="rId8"/>
    <p:sldId id="388" r:id="rId9"/>
    <p:sldId id="389" r:id="rId10"/>
    <p:sldId id="391" r:id="rId11"/>
    <p:sldId id="392" r:id="rId12"/>
    <p:sldId id="475" r:id="rId13"/>
    <p:sldId id="476" r:id="rId14"/>
    <p:sldId id="477" r:id="rId15"/>
    <p:sldId id="394" r:id="rId16"/>
    <p:sldId id="395" r:id="rId17"/>
    <p:sldId id="396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97BE6-84D0-477B-9B98-C1EFD849AE77}" v="2" dt="2019-03-01T16:53:1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2" autoAdjust="0"/>
    <p:restoredTop sz="89522" autoAdjust="0"/>
  </p:normalViewPr>
  <p:slideViewPr>
    <p:cSldViewPr>
      <p:cViewPr varScale="1">
        <p:scale>
          <a:sx n="82" d="100"/>
          <a:sy n="82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8D97BE6-84D0-477B-9B98-C1EFD849AE77}"/>
    <pc:docChg chg="custSel addSld modSld">
      <pc:chgData name="Geiger, Michael J" userId="13cae92b-b37c-450b-a449-82fcae19569d" providerId="ADAL" clId="{C8D97BE6-84D0-477B-9B98-C1EFD849AE77}" dt="2019-03-01T16:53:22.581" v="101" actId="313"/>
      <pc:docMkLst>
        <pc:docMk/>
      </pc:docMkLst>
      <pc:sldChg chg="modSp">
        <pc:chgData name="Geiger, Michael J" userId="13cae92b-b37c-450b-a449-82fcae19569d" providerId="ADAL" clId="{C8D97BE6-84D0-477B-9B98-C1EFD849AE77}" dt="2019-02-27T20:04:33.508" v="58" actId="20577"/>
        <pc:sldMkLst>
          <pc:docMk/>
          <pc:sldMk cId="0" sldId="257"/>
        </pc:sldMkLst>
        <pc:spChg chg="mod">
          <ac:chgData name="Geiger, Michael J" userId="13cae92b-b37c-450b-a449-82fcae19569d" providerId="ADAL" clId="{C8D97BE6-84D0-477B-9B98-C1EFD849AE77}" dt="2019-02-27T20:04:33.508" v="5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add">
        <pc:chgData name="Geiger, Michael J" userId="13cae92b-b37c-450b-a449-82fcae19569d" providerId="ADAL" clId="{C8D97BE6-84D0-477B-9B98-C1EFD849AE77}" dt="2019-03-01T16:53:22.581" v="101" actId="313"/>
        <pc:sldMkLst>
          <pc:docMk/>
          <pc:sldMk cId="3271631631" sldId="474"/>
        </pc:sldMkLst>
        <pc:spChg chg="mod">
          <ac:chgData name="Geiger, Michael J" userId="13cae92b-b37c-450b-a449-82fcae19569d" providerId="ADAL" clId="{C8D97BE6-84D0-477B-9B98-C1EFD849AE77}" dt="2019-03-01T16:53:22.581" v="101" actId="313"/>
          <ac:spMkLst>
            <pc:docMk/>
            <pc:sldMk cId="3271631631" sldId="474"/>
            <ac:spMk id="2" creationId="{1BE902F0-34E4-40A8-BC29-82732073664F}"/>
          </ac:spMkLst>
        </pc:spChg>
      </pc:sldChg>
    </pc:docChg>
  </pc:docChgLst>
  <pc:docChgLst>
    <pc:chgData name="Geiger, Michael J" userId="13cae92b-b37c-450b-a449-82fcae19569d" providerId="ADAL" clId="{1E39A87D-14C9-4B5A-BB19-B3DDA624F59C}"/>
    <pc:docChg chg="custSel delSld modSld">
      <pc:chgData name="Geiger, Michael J" userId="13cae92b-b37c-450b-a449-82fcae19569d" providerId="ADAL" clId="{1E39A87D-14C9-4B5A-BB19-B3DDA624F59C}" dt="2019-02-27T15:31:15.677" v="307" actId="27636"/>
      <pc:docMkLst>
        <pc:docMk/>
      </pc:docMkLst>
      <pc:sldChg chg="modSp">
        <pc:chgData name="Geiger, Michael J" userId="13cae92b-b37c-450b-a449-82fcae19569d" providerId="ADAL" clId="{1E39A87D-14C9-4B5A-BB19-B3DDA624F59C}" dt="2019-02-27T14:57:44.514" v="20" actId="20577"/>
        <pc:sldMkLst>
          <pc:docMk/>
          <pc:sldMk cId="0" sldId="256"/>
        </pc:sldMkLst>
        <pc:spChg chg="mod">
          <ac:chgData name="Geiger, Michael J" userId="13cae92b-b37c-450b-a449-82fcae19569d" providerId="ADAL" clId="{1E39A87D-14C9-4B5A-BB19-B3DDA624F59C}" dt="2019-02-27T14:57:44.514" v="2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0:49.852" v="302" actId="20577"/>
        <pc:sldMkLst>
          <pc:docMk/>
          <pc:sldMk cId="0" sldId="257"/>
        </pc:sldMkLst>
        <pc:spChg chg="mod">
          <ac:chgData name="Geiger, Michael J" userId="13cae92b-b37c-450b-a449-82fcae19569d" providerId="ADAL" clId="{1E39A87D-14C9-4B5A-BB19-B3DDA624F59C}" dt="2019-02-27T15:30:49.852" v="3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1E39A87D-14C9-4B5A-BB19-B3DDA624F59C}" dt="2019-02-27T15:31:15.677" v="307" actId="27636"/>
        <pc:sldMkLst>
          <pc:docMk/>
          <pc:sldMk cId="0" sldId="385"/>
        </pc:sldMkLst>
        <pc:spChg chg="mod">
          <ac:chgData name="Geiger, Michael J" userId="13cae92b-b37c-450b-a449-82fcae19569d" providerId="ADAL" clId="{1E39A87D-14C9-4B5A-BB19-B3DDA624F59C}" dt="2019-02-27T15:31:15.677" v="307" actId="27636"/>
          <ac:spMkLst>
            <pc:docMk/>
            <pc:sldMk cId="0" sldId="385"/>
            <ac:spMk id="25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D438E-CC5D-459D-A2E6-25790A0FBF35}" type="datetime1">
              <a:rPr lang="en-US" smtClean="0"/>
              <a:t>3/1/19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8C81E-9690-41ED-AADC-FD15A56750E4}" type="datetime1">
              <a:rPr lang="en-US" smtClean="0"/>
              <a:t>3/1/19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AB8E8-479C-4FBB-BE69-E687FF272FE6}" type="datetime1">
              <a:rPr lang="en-US" smtClean="0"/>
              <a:t>3/1/19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4EB1A-6D68-4269-8F4D-66D39D40876D}" type="datetime1">
              <a:rPr lang="en-US" smtClean="0"/>
              <a:t>3/1/19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0E5D6-8C30-4901-A4E3-ACF302D23698}" type="datetime1">
              <a:rPr lang="en-US" smtClean="0"/>
              <a:t>3/1/19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DC186-F073-457A-9863-C63AFABAD3EA}" type="datetime1">
              <a:rPr lang="en-US" smtClean="0"/>
              <a:t>3/1/19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53511-60B2-4A7D-B35D-A72DD5E6F043}" type="datetime1">
              <a:rPr lang="en-US" smtClean="0"/>
              <a:t>3/1/19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9915A-9829-433B-A08C-F5C4447B6CD5}" type="datetime1">
              <a:rPr lang="en-US" smtClean="0"/>
              <a:t>3/1/19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083F1-3E05-452B-964D-1464DC8D5E00}" type="datetime1">
              <a:rPr lang="en-US" smtClean="0"/>
              <a:t>3/1/19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75BE6-A608-4A5C-AEFD-E8F31956F074}" type="datetime1">
              <a:rPr lang="en-US" smtClean="0"/>
              <a:t>3/1/19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A5EB5-235B-4809-A05A-19507939B11F}" type="datetime1">
              <a:rPr lang="en-US" smtClean="0"/>
              <a:t>3/1/19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47D7B-3A4B-4674-A3D2-8AC5E00E0432}" type="datetime1">
              <a:rPr lang="en-US" smtClean="0"/>
              <a:t>3/1/19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5B056-360E-4DAB-B2B6-1EA3474B947D}" type="datetime1">
              <a:rPr lang="en-US" smtClean="0"/>
              <a:t>3/1/19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5CAFEC8-C2EB-4645-8222-D5657440D051}" type="datetime1">
              <a:rPr lang="en-US" smtClean="0"/>
              <a:t>3/1/19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Class relationships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void Rectangle::</a:t>
            </a:r>
            <a:r>
              <a:rPr lang="en-US" sz="2300" dirty="0" err="1">
                <a:latin typeface="Courier New" charset="0"/>
                <a:cs typeface="Courier New" charset="0"/>
              </a:rPr>
              <a:t>setOrigin</a:t>
            </a:r>
            <a:r>
              <a:rPr lang="en-US" sz="2300" dirty="0">
                <a:latin typeface="Courier New" charset="0"/>
                <a:cs typeface="Courier New" charset="0"/>
              </a:rPr>
              <a:t>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x;	// Won</a:t>
            </a:r>
            <a:r>
              <a:rPr lang="ja-JP" alt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</a:t>
            </a:r>
            <a:r>
              <a:rPr lang="en-US" sz="23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>
                <a:latin typeface="Arial" charset="0"/>
              </a:rPr>
              <a:t>Takes two doubles, not Point</a:t>
            </a:r>
          </a:p>
          <a:p>
            <a:r>
              <a:rPr lang="en-US" dirty="0">
                <a:latin typeface="Arial" charset="0"/>
              </a:rPr>
              <a:t>Example 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won’t 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CF3435-3B53-4020-B4FA-7947B947D585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Point Rectangle::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void Rectangle::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E83267-4285-457C-8E4A-5F33EE05E7CA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aramond" charset="0"/>
              </a:rPr>
              <a:t>Cleaning up Wednesday’s mess (1/?) </a:t>
            </a:r>
            <a:r>
              <a:rPr lang="mr-IN" sz="3600" dirty="0" smtClean="0">
                <a:latin typeface="Garamond" charset="0"/>
              </a:rPr>
              <a:t>…</a:t>
            </a:r>
            <a:endParaRPr lang="en-US" sz="3600" dirty="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On Wednesday, I showed you these solutions </a:t>
            </a:r>
            <a:r>
              <a:rPr lang="mr-IN" sz="2800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Point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mr-IN" sz="3200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which prompted a good question: why can we copy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origin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as a return value, but can’t copy an argument to 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origin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A529-21E3-4991-A296-8C3ED29AC8F3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5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up Wednesday’s mess (2/?)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 answer: I was wrong</a:t>
            </a:r>
          </a:p>
          <a:p>
            <a:pPr lvl="1"/>
            <a:r>
              <a:rPr lang="en-US" dirty="0" smtClean="0"/>
              <a:t>In this case, you absolutely could write </a:t>
            </a:r>
            <a:r>
              <a:rPr lang="en-US" dirty="0" err="1" smtClean="0"/>
              <a:t>setOrigin</a:t>
            </a:r>
            <a:r>
              <a:rPr lang="en-US" dirty="0" smtClean="0"/>
              <a:t>() as follows: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origin = p;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So, why did I show you the other version?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C186-F073-457A-9863-C63AFABAD3EA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Cleaning up Wednesday’s mess (3/?)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long answer: 2 parts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To directly access Point data members in a Rectangle function, you must use Point functions</a:t>
            </a:r>
          </a:p>
          <a:p>
            <a:pPr lvl="2"/>
            <a:r>
              <a:rPr lang="en-US" dirty="0" smtClean="0"/>
              <a:t>Say we wanted to </a:t>
            </a:r>
            <a:r>
              <a:rPr lang="en-US" dirty="0" err="1" smtClean="0"/>
              <a:t>setOrigin</a:t>
            </a:r>
            <a:r>
              <a:rPr lang="en-US" dirty="0" smtClean="0"/>
              <a:t>() to take 2 </a:t>
            </a:r>
            <a:r>
              <a:rPr lang="en-US" dirty="0" err="1" smtClean="0"/>
              <a:t>args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	void </a:t>
            </a:r>
            <a:r>
              <a:rPr lang="en-US" sz="2000" dirty="0">
                <a:latin typeface="Courier New" charset="0"/>
                <a:cs typeface="Courier New" charset="0"/>
              </a:rPr>
              <a:t>Rectangle::</a:t>
            </a:r>
            <a:r>
              <a:rPr lang="en-US" sz="2000" dirty="0" err="1">
                <a:latin typeface="Courier New" charset="0"/>
                <a:cs typeface="Courier New" charset="0"/>
              </a:rPr>
              <a:t>setOrigin</a:t>
            </a:r>
            <a:r>
              <a:rPr lang="en-US" sz="2000" dirty="0">
                <a:latin typeface="Courier New" charset="0"/>
                <a:cs typeface="Courier New" charset="0"/>
              </a:rPr>
              <a:t>(double x, double y) </a:t>
            </a:r>
            <a:r>
              <a:rPr lang="en-US" sz="2000" dirty="0" smtClean="0">
                <a:latin typeface="Courier New" charset="0"/>
                <a:cs typeface="Courier New" charset="0"/>
              </a:rPr>
              <a:t>{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cs typeface="Courier New" charset="0"/>
              </a:rPr>
              <a:t>	</a:t>
            </a:r>
            <a:r>
              <a:rPr lang="en-US" sz="2000" strike="sngStrike" dirty="0" err="1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</a:t>
            </a:r>
            <a:r>
              <a:rPr lang="en-US" sz="2000" strike="sngStrike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= x;	// Won</a:t>
            </a:r>
            <a:r>
              <a:rPr lang="ja-JP" alt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origin.setX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(x); 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endParaRPr lang="en-US" sz="2000" dirty="0" smtClean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(y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	}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marL="858837" lvl="1" indent="-514350">
              <a:buFont typeface="+mj-lt"/>
              <a:buAutoNum type="arabicPeriod" startAt="2"/>
            </a:pPr>
            <a:r>
              <a:rPr lang="en-US" dirty="0" smtClean="0"/>
              <a:t>I forgot: by default, copying one object to another is a defined operation</a:t>
            </a:r>
          </a:p>
          <a:p>
            <a:pPr lvl="2"/>
            <a:r>
              <a:rPr lang="en-US" dirty="0" smtClean="0"/>
              <a:t>In some cases, default behavior can be overridden</a:t>
            </a:r>
          </a:p>
          <a:p>
            <a:pPr lvl="2"/>
            <a:r>
              <a:rPr lang="en-US" dirty="0" smtClean="0"/>
              <a:t>In other cases, default behavior won’t work</a:t>
            </a:r>
          </a:p>
          <a:p>
            <a:pPr lvl="2"/>
            <a:r>
              <a:rPr lang="en-US" dirty="0" smtClean="0"/>
              <a:t>Tried to avoid too much detail to avoid confusion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mr-IN" dirty="0" smtClean="0"/>
              <a:t>…</a:t>
            </a:r>
            <a:r>
              <a:rPr lang="en-US" dirty="0" smtClean="0"/>
              <a:t> and made the lecture MORE confusing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C186-F073-457A-9863-C63AFABAD3EA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BFD9C8-1226-4757-863F-F55CA151E704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the 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class for which the prototype is: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4F3561-11AE-420B-96C4-05767CFC9BA0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9A9C77-092E-482B-ADD1-C86F5D641B56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Dynamic allocation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 dirty="0"/>
              <a:t>(Hopefully) Program 2 intro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to be posted; due TBD</a:t>
            </a:r>
          </a:p>
          <a:p>
            <a:pPr lvl="2"/>
            <a:r>
              <a:rPr lang="en-US" dirty="0"/>
              <a:t>Will implement dictionary</a:t>
            </a:r>
          </a:p>
          <a:p>
            <a:pPr lvl="3"/>
            <a:r>
              <a:rPr lang="en-US" dirty="0"/>
              <a:t>Each entry contains word, part of speech, definition</a:t>
            </a:r>
          </a:p>
          <a:p>
            <a:pPr lvl="2"/>
            <a:r>
              <a:rPr lang="en-US" dirty="0"/>
              <a:t>Load contents of dictionary from file</a:t>
            </a:r>
          </a:p>
          <a:p>
            <a:pPr lvl="2"/>
            <a:r>
              <a:rPr lang="en-US" dirty="0"/>
              <a:t>Implement string-based commands to interact</a:t>
            </a:r>
          </a:p>
          <a:p>
            <a:pPr lvl="1"/>
            <a:r>
              <a:rPr lang="en-US" dirty="0"/>
              <a:t>Exams to be returned next week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48CB79E-F9D4-4BDC-B3B7-4503DAF2F563}" type="datetime1">
              <a:rPr lang="en-US" smtClean="0">
                <a:latin typeface="+mj-lt"/>
              </a:rPr>
              <a:t>3/1/19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to be posted; due TBD</a:t>
            </a:r>
          </a:p>
          <a:p>
            <a:pPr lvl="1"/>
            <a:r>
              <a:rPr lang="en-US" dirty="0"/>
              <a:t>Will implement dictionary</a:t>
            </a:r>
          </a:p>
          <a:p>
            <a:pPr lvl="2"/>
            <a:r>
              <a:rPr lang="en-US" dirty="0"/>
              <a:t>Each entry contains word, part of speech, definition</a:t>
            </a:r>
          </a:p>
          <a:p>
            <a:pPr lvl="1"/>
            <a:r>
              <a:rPr lang="en-US" dirty="0"/>
              <a:t>Load contents of dictionary from file</a:t>
            </a:r>
          </a:p>
          <a:p>
            <a:pPr lvl="1"/>
            <a:r>
              <a:rPr lang="en-US" dirty="0"/>
              <a:t>Implement string-based commands to interact</a:t>
            </a:r>
          </a:p>
          <a:p>
            <a:r>
              <a:rPr lang="en-US"/>
              <a:t>Friday, 3/8: </a:t>
            </a:r>
            <a:r>
              <a:rPr lang="en-US" dirty="0"/>
              <a:t>deadline for P1 resubmissions</a:t>
            </a:r>
          </a:p>
          <a:p>
            <a:r>
              <a:rPr lang="en-US" dirty="0"/>
              <a:t>Exams to be returned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2B2D39-3EC2-4504-AAF5-3CA1D42648B3}" type="datetime1">
              <a:rPr lang="en-US" smtClean="0">
                <a:latin typeface="+mj-lt"/>
              </a:rPr>
              <a:t>3/1/19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F0AF2-239C-491F-BD82-A8F5B65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F7687-E31C-4996-8DDF-48E1FDA0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Class basics</a:t>
            </a:r>
          </a:p>
          <a:p>
            <a:r>
              <a:rPr lang="en-US" dirty="0"/>
              <a:t>More details on classes</a:t>
            </a:r>
          </a:p>
          <a:p>
            <a:pPr lvl="1"/>
            <a:r>
              <a:rPr lang="en-US" dirty="0"/>
              <a:t>Class definitions</a:t>
            </a:r>
          </a:p>
          <a:p>
            <a:pPr lvl="1"/>
            <a:r>
              <a:rPr lang="en-US" dirty="0"/>
              <a:t>Mutators/accessors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Composition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E79CBD-D586-40AF-A622-47E373A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1C94-ED6A-42B3-9E1E-250ADC2D544D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60B34A-E3C7-4F30-9143-1191502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4B2FA-62FB-4B68-B569-95315EFE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Classes:</a:t>
            </a:r>
            <a:r>
              <a:rPr lang="en-US" dirty="0">
                <a:ea typeface="+mn-ea"/>
                <a:cs typeface="+mn-cs"/>
              </a:rPr>
              <a:t> programmer-defined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Concrete implementation of ADT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Public: </a:t>
            </a:r>
            <a:r>
              <a:rPr lang="en-US" dirty="0">
                <a:ea typeface="+mn-ea"/>
                <a:cs typeface="+mn-cs"/>
              </a:rPr>
              <a:t>accessible anywhere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Private: </a:t>
            </a:r>
            <a:r>
              <a:rPr lang="en-US" dirty="0"/>
              <a:t>accessible only in member functions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Members private by default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40C77-97EA-49A7-937F-F6FF635CB5B1}" type="datetime1">
              <a:rPr lang="en-US" sz="1200" smtClean="0">
                <a:latin typeface="Garamond" charset="0"/>
              </a:rPr>
              <a:t>3/1/19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5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members </a:t>
            </a:r>
            <a:r>
              <a:rPr lang="en-US" dirty="0"/>
              <a:t>of class accessible to everyone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FF"/>
                </a:solidFill>
              </a:rPr>
              <a:t>function members</a:t>
            </a:r>
            <a:r>
              <a:rPr lang="en-US" dirty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>
                <a:solidFill>
                  <a:srgbClr val="0000FF"/>
                </a:solidFill>
              </a:rPr>
              <a:t>Private members</a:t>
            </a:r>
            <a:r>
              <a:rPr lang="en-US" dirty="0"/>
              <a:t> of class accessible only in member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members </a:t>
            </a:r>
            <a:r>
              <a:rPr lang="en-US" dirty="0"/>
              <a:t>almost always private</a:t>
            </a:r>
          </a:p>
          <a:p>
            <a:pPr lvl="1"/>
            <a:r>
              <a:rPr lang="en-US" dirty="0"/>
              <a:t>Some private function members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helper or utility functions</a:t>
            </a:r>
            <a:r>
              <a:rPr lang="en-US" dirty="0"/>
              <a:t>)</a:t>
            </a:r>
          </a:p>
          <a:p>
            <a:r>
              <a:rPr lang="en-US" dirty="0"/>
              <a:t>Class definition in .h file (i.e., </a:t>
            </a:r>
            <a:r>
              <a:rPr lang="en-US" dirty="0" err="1"/>
              <a:t>Time.h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prototypes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Friend function</a:t>
            </a:r>
            <a:r>
              <a:rPr lang="en-US" dirty="0"/>
              <a:t> prototypes</a:t>
            </a:r>
          </a:p>
          <a:p>
            <a:r>
              <a:rPr lang="en-US" dirty="0"/>
              <a:t>Function definitions in .</a:t>
            </a:r>
            <a:r>
              <a:rPr lang="en-US" dirty="0" err="1"/>
              <a:t>cpp</a:t>
            </a:r>
            <a:r>
              <a:rPr lang="en-US" dirty="0"/>
              <a:t> file (i.e., </a:t>
            </a:r>
            <a:r>
              <a:rPr lang="en-US" dirty="0" err="1"/>
              <a:t>Time.cpp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F57-64A6-4644-ADC3-F7A96AEAAA69}" type="datetime1">
              <a:rPr lang="en-US" smtClean="0"/>
              <a:t>3/1/19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relationships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pPr lvl="1"/>
            <a:r>
              <a:rPr lang="en-US" dirty="0">
                <a:latin typeface="Arial" charset="0"/>
              </a:rPr>
              <a:t>Basic interactions: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association</a:t>
            </a:r>
          </a:p>
          <a:p>
            <a:pPr lvl="2"/>
            <a:r>
              <a:rPr lang="en-US" dirty="0">
                <a:latin typeface="Arial" charset="0"/>
              </a:rPr>
              <a:t>One class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uses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another in some way</a:t>
            </a:r>
          </a:p>
          <a:p>
            <a:pPr lvl="2"/>
            <a:r>
              <a:rPr lang="en-US" dirty="0">
                <a:latin typeface="Arial" charset="0"/>
              </a:rPr>
              <a:t>Example (from text): </a:t>
            </a:r>
            <a:r>
              <a:rPr lang="en-US" dirty="0">
                <a:latin typeface="Courier New" charset="0"/>
                <a:cs typeface="Courier New" charset="0"/>
              </a:rPr>
              <a:t>ATM</a:t>
            </a:r>
            <a:r>
              <a:rPr lang="en-US" dirty="0">
                <a:latin typeface="Arial" charset="0"/>
              </a:rPr>
              <a:t>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executes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 </a:t>
            </a:r>
            <a:r>
              <a:rPr lang="en-US" dirty="0">
                <a:latin typeface="Courier New" charset="0"/>
                <a:cs typeface="Courier New" charset="0"/>
              </a:rPr>
              <a:t>Withdrawal</a:t>
            </a:r>
          </a:p>
          <a:p>
            <a:pPr lvl="1"/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Two such relationships: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aggregation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composition</a:t>
            </a:r>
          </a:p>
          <a:p>
            <a:pPr lvl="2"/>
            <a:r>
              <a:rPr lang="en-US" dirty="0">
                <a:latin typeface="Arial" charset="0"/>
              </a:rPr>
              <a:t>Aggregation: “parent” contains pointer to “child”</a:t>
            </a:r>
          </a:p>
          <a:p>
            <a:pPr lvl="2"/>
            <a:r>
              <a:rPr lang="en-US" dirty="0">
                <a:latin typeface="Arial" charset="0"/>
              </a:rPr>
              <a:t>Composition: “parent” contains object of “child” type</a:t>
            </a:r>
          </a:p>
          <a:p>
            <a:pPr lvl="3"/>
            <a:r>
              <a:rPr lang="en-US" dirty="0">
                <a:latin typeface="Arial" charset="0"/>
              </a:rPr>
              <a:t>Like nested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59B71E-BF7B-49BD-87AB-3B98B135E1FD}" type="datetime1">
              <a:rPr lang="en-US" smtClean="0">
                <a:latin typeface="Garamond" charset="0"/>
              </a:rPr>
              <a:t>3/1/19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 rectangle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>
                <a:ea typeface="+mn-ea"/>
              </a:rPr>
              <a:t> shape that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implement this concept by defining a class named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Most function definitions self-explanatory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927B3E-1FAA-4437-9ABA-75494DE5DDF4}" type="datetime1">
              <a:rPr lang="en-US" smtClean="0">
                <a:latin typeface="Times New Roman" charset="0"/>
              </a:rPr>
              <a:t>3/1/19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11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Y);	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);	//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//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();	//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();	//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&amp;out); // Output Point 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DFAB-E032-4242-AC5A-FAFF4AB5C91F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Rectangle(double h, double w,   // Parameterized const.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	      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();	//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//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//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// 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//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//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area();	//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origin;	// Lower left corner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BC51-515D-4617-AA88-065E3C25D9F2}" type="datetime1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11457</TotalTime>
  <Words>804</Words>
  <Application>Microsoft Macintosh PowerPoint</Application>
  <PresentationFormat>On-screen Show (4:3)</PresentationFormat>
  <Paragraphs>238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EECE.3220 Data Structures</vt:lpstr>
      <vt:lpstr>Announcements/reminders</vt:lpstr>
      <vt:lpstr>Today’s lecture</vt:lpstr>
      <vt:lpstr>Review: Classes</vt:lpstr>
      <vt:lpstr>Designing a Class</vt:lpstr>
      <vt:lpstr>Class relationships</vt:lpstr>
      <vt:lpstr>Composition example </vt:lpstr>
      <vt:lpstr>Point.h</vt:lpstr>
      <vt:lpstr>Rectangle.h</vt:lpstr>
      <vt:lpstr>Example code: setOrigin()</vt:lpstr>
      <vt:lpstr>Composition example</vt:lpstr>
      <vt:lpstr>Cleaning up Wednesday’s mess (1/?) …</vt:lpstr>
      <vt:lpstr>Cleaning up Wednesday’s mess (2/?) …</vt:lpstr>
      <vt:lpstr>Cleaning up Wednesday’s mess (3/?) …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2601</cp:revision>
  <dcterms:created xsi:type="dcterms:W3CDTF">2006-04-03T05:03:01Z</dcterms:created>
  <dcterms:modified xsi:type="dcterms:W3CDTF">2019-03-01T18:01:20Z</dcterms:modified>
</cp:coreProperties>
</file>