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395" r:id="rId4"/>
    <p:sldId id="396" r:id="rId5"/>
    <p:sldId id="490" r:id="rId6"/>
    <p:sldId id="397" r:id="rId7"/>
    <p:sldId id="386" r:id="rId8"/>
    <p:sldId id="387" r:id="rId9"/>
    <p:sldId id="388" r:id="rId10"/>
    <p:sldId id="389" r:id="rId11"/>
    <p:sldId id="492" r:id="rId12"/>
    <p:sldId id="390" r:id="rId13"/>
    <p:sldId id="406" r:id="rId14"/>
    <p:sldId id="414" r:id="rId15"/>
    <p:sldId id="410" r:id="rId16"/>
    <p:sldId id="413" r:id="rId17"/>
    <p:sldId id="411" r:id="rId18"/>
    <p:sldId id="491" r:id="rId19"/>
    <p:sldId id="493" r:id="rId20"/>
    <p:sldId id="498" r:id="rId21"/>
    <p:sldId id="497" r:id="rId22"/>
    <p:sldId id="499" r:id="rId23"/>
    <p:sldId id="500" r:id="rId24"/>
    <p:sldId id="501" r:id="rId25"/>
    <p:sldId id="385" r:id="rId2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2A5DB-97AB-406A-B89E-4C080451BC2F}" v="23" dt="2019-10-07T13:56:31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 autoAdjust="0"/>
    <p:restoredTop sz="89522" autoAdjust="0"/>
  </p:normalViewPr>
  <p:slideViewPr>
    <p:cSldViewPr>
      <p:cViewPr varScale="1">
        <p:scale>
          <a:sx n="76" d="100"/>
          <a:sy n="76" d="100"/>
        </p:scale>
        <p:origin x="121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BD22A5DB-97AB-406A-B89E-4C080451BC2F}"/>
    <pc:docChg chg="modSld">
      <pc:chgData name="Geiger, Michael J" userId="13cae92b-b37c-450b-a449-82fcae19569d" providerId="ADAL" clId="{BD22A5DB-97AB-406A-B89E-4C080451BC2F}" dt="2019-10-09T14:29:24.119" v="7" actId="6549"/>
      <pc:docMkLst>
        <pc:docMk/>
      </pc:docMkLst>
      <pc:sldChg chg="modSp">
        <pc:chgData name="Geiger, Michael J" userId="13cae92b-b37c-450b-a449-82fcae19569d" providerId="ADAL" clId="{BD22A5DB-97AB-406A-B89E-4C080451BC2F}" dt="2019-10-09T14:21:56.033" v="6" actId="20577"/>
        <pc:sldMkLst>
          <pc:docMk/>
          <pc:sldMk cId="2832773255" sldId="390"/>
        </pc:sldMkLst>
        <pc:spChg chg="mod">
          <ac:chgData name="Geiger, Michael J" userId="13cae92b-b37c-450b-a449-82fcae19569d" providerId="ADAL" clId="{BD22A5DB-97AB-406A-B89E-4C080451BC2F}" dt="2019-10-09T14:21:56.033" v="6" actId="20577"/>
          <ac:spMkLst>
            <pc:docMk/>
            <pc:sldMk cId="2832773255" sldId="390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BD22A5DB-97AB-406A-B89E-4C080451BC2F}" dt="2019-10-09T14:29:24.119" v="7" actId="6549"/>
        <pc:sldMkLst>
          <pc:docMk/>
          <pc:sldMk cId="2259401249" sldId="413"/>
        </pc:sldMkLst>
        <pc:spChg chg="mod">
          <ac:chgData name="Geiger, Michael J" userId="13cae92b-b37c-450b-a449-82fcae19569d" providerId="ADAL" clId="{BD22A5DB-97AB-406A-B89E-4C080451BC2F}" dt="2019-10-09T14:29:24.119" v="7" actId="6549"/>
          <ac:spMkLst>
            <pc:docMk/>
            <pc:sldMk cId="2259401249" sldId="413"/>
            <ac:spMk id="3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59762C84-D565-4307-8767-6B2AD482CC16}"/>
    <pc:docChg chg="custSel addSld modSld">
      <pc:chgData name="Geiger, Michael J" userId="13cae92b-b37c-450b-a449-82fcae19569d" providerId="ADAL" clId="{59762C84-D565-4307-8767-6B2AD482CC16}" dt="2019-10-07T13:56:31.310" v="79" actId="27636"/>
      <pc:docMkLst>
        <pc:docMk/>
      </pc:docMkLst>
      <pc:sldChg chg="modSp add modAnim">
        <pc:chgData name="Geiger, Michael J" userId="13cae92b-b37c-450b-a449-82fcae19569d" providerId="ADAL" clId="{59762C84-D565-4307-8767-6B2AD482CC16}" dt="2019-10-07T13:56:31.310" v="79" actId="27636"/>
        <pc:sldMkLst>
          <pc:docMk/>
          <pc:sldMk cId="1310556470" sldId="388"/>
        </pc:sldMkLst>
        <pc:spChg chg="mod">
          <ac:chgData name="Geiger, Michael J" userId="13cae92b-b37c-450b-a449-82fcae19569d" providerId="ADAL" clId="{59762C84-D565-4307-8767-6B2AD482CC16}" dt="2019-10-07T13:56:31.310" v="79" actId="27636"/>
          <ac:spMkLst>
            <pc:docMk/>
            <pc:sldMk cId="1310556470" sldId="388"/>
            <ac:spMk id="3" creationId="{00000000-0000-0000-0000-000000000000}"/>
          </ac:spMkLst>
        </pc:spChg>
      </pc:sldChg>
      <pc:sldChg chg="add">
        <pc:chgData name="Geiger, Michael J" userId="13cae92b-b37c-450b-a449-82fcae19569d" providerId="ADAL" clId="{59762C84-D565-4307-8767-6B2AD482CC16}" dt="2019-10-07T13:38:57.324" v="54"/>
        <pc:sldMkLst>
          <pc:docMk/>
          <pc:sldMk cId="1020446334" sldId="389"/>
        </pc:sldMkLst>
      </pc:sldChg>
      <pc:sldChg chg="add">
        <pc:chgData name="Geiger, Michael J" userId="13cae92b-b37c-450b-a449-82fcae19569d" providerId="ADAL" clId="{59762C84-D565-4307-8767-6B2AD482CC16}" dt="2019-10-07T13:38:57.324" v="54"/>
        <pc:sldMkLst>
          <pc:docMk/>
          <pc:sldMk cId="2832773255" sldId="390"/>
        </pc:sldMkLst>
      </pc:sldChg>
      <pc:sldChg chg="modSp">
        <pc:chgData name="Geiger, Michael J" userId="13cae92b-b37c-450b-a449-82fcae19569d" providerId="ADAL" clId="{59762C84-D565-4307-8767-6B2AD482CC16}" dt="2019-10-07T13:38:09.550" v="53" actId="20577"/>
        <pc:sldMkLst>
          <pc:docMk/>
          <pc:sldMk cId="3585623251" sldId="397"/>
        </pc:sldMkLst>
        <pc:spChg chg="mod">
          <ac:chgData name="Geiger, Michael J" userId="13cae92b-b37c-450b-a449-82fcae19569d" providerId="ADAL" clId="{59762C84-D565-4307-8767-6B2AD482CC16}" dt="2019-10-07T13:38:09.550" v="53" actId="20577"/>
          <ac:spMkLst>
            <pc:docMk/>
            <pc:sldMk cId="3585623251" sldId="397"/>
            <ac:spMk id="3" creationId="{00000000-0000-0000-0000-000000000000}"/>
          </ac:spMkLst>
        </pc:spChg>
      </pc:sldChg>
      <pc:sldChg chg="add">
        <pc:chgData name="Geiger, Michael J" userId="13cae92b-b37c-450b-a449-82fcae19569d" providerId="ADAL" clId="{59762C84-D565-4307-8767-6B2AD482CC16}" dt="2019-10-07T13:38:57.324" v="54"/>
        <pc:sldMkLst>
          <pc:docMk/>
          <pc:sldMk cId="3743861236" sldId="406"/>
        </pc:sldMkLst>
      </pc:sldChg>
      <pc:sldChg chg="add">
        <pc:chgData name="Geiger, Michael J" userId="13cae92b-b37c-450b-a449-82fcae19569d" providerId="ADAL" clId="{59762C84-D565-4307-8767-6B2AD482CC16}" dt="2019-10-07T13:38:57.324" v="54"/>
        <pc:sldMkLst>
          <pc:docMk/>
          <pc:sldMk cId="1936137432" sldId="410"/>
        </pc:sldMkLst>
      </pc:sldChg>
      <pc:sldChg chg="add">
        <pc:chgData name="Geiger, Michael J" userId="13cae92b-b37c-450b-a449-82fcae19569d" providerId="ADAL" clId="{59762C84-D565-4307-8767-6B2AD482CC16}" dt="2019-10-07T13:38:57.324" v="54"/>
        <pc:sldMkLst>
          <pc:docMk/>
          <pc:sldMk cId="1903447627" sldId="411"/>
        </pc:sldMkLst>
      </pc:sldChg>
      <pc:sldChg chg="add">
        <pc:chgData name="Geiger, Michael J" userId="13cae92b-b37c-450b-a449-82fcae19569d" providerId="ADAL" clId="{59762C84-D565-4307-8767-6B2AD482CC16}" dt="2019-10-07T13:38:57.324" v="54"/>
        <pc:sldMkLst>
          <pc:docMk/>
          <pc:sldMk cId="2259401249" sldId="413"/>
        </pc:sldMkLst>
      </pc:sldChg>
      <pc:sldChg chg="add">
        <pc:chgData name="Geiger, Michael J" userId="13cae92b-b37c-450b-a449-82fcae19569d" providerId="ADAL" clId="{59762C84-D565-4307-8767-6B2AD482CC16}" dt="2019-10-07T13:38:57.324" v="54"/>
        <pc:sldMkLst>
          <pc:docMk/>
          <pc:sldMk cId="3775621293" sldId="414"/>
        </pc:sldMkLst>
      </pc:sldChg>
      <pc:sldChg chg="add">
        <pc:chgData name="Geiger, Michael J" userId="13cae92b-b37c-450b-a449-82fcae19569d" providerId="ADAL" clId="{59762C84-D565-4307-8767-6B2AD482CC16}" dt="2019-10-07T13:38:57.324" v="54"/>
        <pc:sldMkLst>
          <pc:docMk/>
          <pc:sldMk cId="2416558577" sldId="4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76FFDA-8216-4A31-80EA-72EF590E6253}" type="datetime1">
              <a:rPr lang="en-US" smtClean="0"/>
              <a:t>10/9/2019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733B98-41F0-4F81-A507-E19666D5988D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F19C84-F554-47C3-8850-D3E891131EF8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59C5EF-089E-4C19-AEC2-7AB3C9ED7610}" type="datetime1">
              <a:rPr lang="en-US" smtClean="0"/>
              <a:t>10/9/2019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E546A-34F1-4C65-98FC-0B8D44D1029A}" type="datetime1">
              <a:rPr lang="en-US" smtClean="0"/>
              <a:t>10/9/2019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D25881-8CE6-40D9-AE0D-86484435E633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AFBD1-EFCB-4D0A-AA60-C8D8A4E49231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AC9E53-E530-47F4-BB51-EEB95DD4C1C4}" type="datetime1">
              <a:rPr lang="en-US" smtClean="0"/>
              <a:t>10/9/2019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873332-144D-4DD8-B027-476A1D5B67BB}" type="datetime1">
              <a:rPr lang="en-US" smtClean="0"/>
              <a:t>10/9/2019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DDBA75-0375-4AFA-BAC5-879DDB227AA2}" type="datetime1">
              <a:rPr lang="en-US" smtClean="0"/>
              <a:t>10/9/2019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0F616-A25B-46B6-91C8-C968BDF819E2}" type="datetime1">
              <a:rPr lang="en-US" smtClean="0"/>
              <a:t>10/9/2019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52752-A372-4B07-91D8-DCB176501C86}" type="datetime1">
              <a:rPr lang="en-US" smtClean="0"/>
              <a:t>10/9/2019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7452D7-85A5-4C12-BAF3-A9A3F6F7EF9F}" type="datetime1">
              <a:rPr lang="en-US" smtClean="0"/>
              <a:t>10/9/2019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825E8F75-197D-4B0E-8529-49A2C4E94CD6}" type="datetime1">
              <a:rPr lang="en-US" smtClean="0"/>
              <a:t>10/9/2019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14: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List ADT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Stacks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Where should “top of stack” be in array?</a:t>
            </a:r>
          </a:p>
          <a:p>
            <a:pPr lvl="1"/>
            <a:r>
              <a:rPr lang="en-US" dirty="0"/>
              <a:t>Highest-indexed element—no need to shift contents when pushing or popping elements</a:t>
            </a:r>
          </a:p>
          <a:p>
            <a:r>
              <a:rPr lang="en-US" dirty="0"/>
              <a:t>Array-based list tracks capacity, current size</a:t>
            </a:r>
          </a:p>
          <a:p>
            <a:pPr lvl="1"/>
            <a:r>
              <a:rPr lang="en-US" dirty="0"/>
              <a:t>Does stack object need to track capacity?</a:t>
            </a:r>
          </a:p>
          <a:p>
            <a:pPr lvl="2"/>
            <a:r>
              <a:rPr lang="en-US" dirty="0"/>
              <a:t>Yes—must make sure we don’t overfill array</a:t>
            </a:r>
          </a:p>
          <a:p>
            <a:pPr lvl="1"/>
            <a:r>
              <a:rPr lang="en-US" dirty="0"/>
              <a:t>Why doesn’t stack need to track current size?</a:t>
            </a:r>
          </a:p>
          <a:p>
            <a:pPr lvl="2"/>
            <a:r>
              <a:rPr lang="en-US" dirty="0"/>
              <a:t>Top of stack = highest-indexed element</a:t>
            </a:r>
          </a:p>
          <a:p>
            <a:pPr lvl="2"/>
            <a:r>
              <a:rPr lang="en-US" dirty="0"/>
              <a:t>Implicitly tracks size!</a:t>
            </a:r>
          </a:p>
          <a:p>
            <a:r>
              <a:rPr lang="en-US" dirty="0"/>
              <a:t>How should we initialize “top of stack”?</a:t>
            </a:r>
          </a:p>
          <a:p>
            <a:pPr lvl="1"/>
            <a:r>
              <a:rPr lang="en-US" dirty="0"/>
              <a:t>Either 0 (</a:t>
            </a:r>
            <a:r>
              <a:rPr lang="en-US" dirty="0" err="1"/>
              <a:t>tos</a:t>
            </a:r>
            <a:r>
              <a:rPr lang="en-US" dirty="0"/>
              <a:t> = position to push to next) </a:t>
            </a:r>
            <a:br>
              <a:rPr lang="en-US" dirty="0"/>
            </a:br>
            <a:r>
              <a:rPr lang="en-US" dirty="0"/>
              <a:t>or -1 (</a:t>
            </a:r>
            <a:r>
              <a:rPr lang="en-US" dirty="0" err="1"/>
              <a:t>tos</a:t>
            </a:r>
            <a:r>
              <a:rPr lang="en-US" dirty="0"/>
              <a:t> = position last accessed)</a:t>
            </a:r>
          </a:p>
          <a:p>
            <a:pPr lvl="1"/>
            <a:r>
              <a:rPr lang="en-US" dirty="0"/>
              <a:t>Doesn’t matter as long as you’re consistent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EC3B-FE85-4599-B75B-4B1CF420C83B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62FA-C45E-46EE-8CA6-80314FBD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stack changes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24F101C-E8A4-49C7-8D41-8C0D947DED0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58878130"/>
              </p:ext>
            </p:extLst>
          </p:nvPr>
        </p:nvGraphicFramePr>
        <p:xfrm>
          <a:off x="457200" y="11430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72195222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0790392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17756799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8171743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38650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5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tos</a:t>
                      </a:r>
                      <a:r>
                        <a:rPr lang="en-US" dirty="0"/>
                        <a:t> = 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173345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7CC431-2D70-4246-A5B6-760C29C16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961198"/>
            <a:ext cx="8229600" cy="629602"/>
          </a:xfrm>
        </p:spPr>
        <p:txBody>
          <a:bodyPr/>
          <a:lstStyle/>
          <a:p>
            <a:r>
              <a:rPr lang="en-US" dirty="0"/>
              <a:t>Empty stack (capacity = 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49CBF-9DF0-4EF1-AF08-AE2C229C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881-8CE6-40D9-AE0D-86484435E633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AC899-1D19-49DF-A8CB-8D5DD776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A5B86-A578-44C6-BDEB-CBBF75C8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F5D1166E-3512-4BFD-92AB-90D615F83D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545319"/>
              </p:ext>
            </p:extLst>
          </p:nvPr>
        </p:nvGraphicFramePr>
        <p:xfrm>
          <a:off x="462981" y="289052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72195222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0790392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17756799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8171743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38650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5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tos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173345"/>
                  </a:ext>
                </a:extLst>
              </a:tr>
            </a:tbl>
          </a:graphicData>
        </a:graphic>
      </p:graphicFrame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4AA97C6-78B5-425F-9DEC-7AF055113EA2}"/>
              </a:ext>
            </a:extLst>
          </p:cNvPr>
          <p:cNvSpPr txBox="1">
            <a:spLocks/>
          </p:cNvSpPr>
          <p:nvPr/>
        </p:nvSpPr>
        <p:spPr bwMode="auto">
          <a:xfrm>
            <a:off x="462981" y="3561398"/>
            <a:ext cx="8229600" cy="62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Stack after pushing 3 items (10, 20, 30)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56141B2A-8EBB-428D-8629-01C58A20F8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1178125"/>
              </p:ext>
            </p:extLst>
          </p:nvPr>
        </p:nvGraphicFramePr>
        <p:xfrm>
          <a:off x="457200" y="441452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72195222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0790392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17756799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8171743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38650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5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tos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173345"/>
                  </a:ext>
                </a:extLst>
              </a:tr>
            </a:tbl>
          </a:graphicData>
        </a:graphic>
      </p:graphicFrame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7D4CCF7-4056-4804-B93A-62DBEE4AEF71}"/>
              </a:ext>
            </a:extLst>
          </p:cNvPr>
          <p:cNvSpPr txBox="1">
            <a:spLocks/>
          </p:cNvSpPr>
          <p:nvPr/>
        </p:nvSpPr>
        <p:spPr bwMode="auto">
          <a:xfrm>
            <a:off x="457200" y="5085398"/>
            <a:ext cx="8229600" cy="62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Stack after popping 2 items</a:t>
            </a:r>
          </a:p>
        </p:txBody>
      </p:sp>
    </p:spTree>
    <p:extLst>
      <p:ext uri="{BB962C8B-B14F-4D97-AF65-F5344CB8AC3E}">
        <p14:creationId xmlns:p14="http://schemas.microsoft.com/office/powerpoint/2010/main" val="239414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stack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Describe, in code or pseudo-code, how to write the following Stack member functions, assuming each element is a double</a:t>
            </a:r>
          </a:p>
          <a:p>
            <a:pPr lvl="1"/>
            <a:r>
              <a:rPr lang="en-US" dirty="0"/>
              <a:t>Constructor: </a:t>
            </a:r>
            <a:r>
              <a:rPr lang="en-US" dirty="0">
                <a:latin typeface="Courier New"/>
                <a:cs typeface="Courier New"/>
              </a:rPr>
              <a:t>Stack(unsigned </a:t>
            </a:r>
            <a:r>
              <a:rPr lang="en-US" dirty="0" err="1">
                <a:latin typeface="Courier New"/>
                <a:cs typeface="Courier New"/>
              </a:rPr>
              <a:t>maxSize</a:t>
            </a:r>
            <a:r>
              <a:rPr lang="en-US" dirty="0">
                <a:latin typeface="Courier New"/>
                <a:cs typeface="Courier New"/>
              </a:rPr>
              <a:t> = 1024);</a:t>
            </a:r>
          </a:p>
          <a:p>
            <a:pPr lvl="1"/>
            <a:r>
              <a:rPr lang="en-US" dirty="0"/>
              <a:t>Destructor: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~Stack();</a:t>
            </a:r>
          </a:p>
          <a:p>
            <a:pPr lvl="1"/>
            <a:r>
              <a:rPr lang="en-US" dirty="0"/>
              <a:t>Check if empty: </a:t>
            </a:r>
            <a:r>
              <a:rPr lang="en-US" dirty="0">
                <a:latin typeface="Courier New"/>
                <a:cs typeface="Courier New"/>
              </a:rPr>
              <a:t>bool empty() const;</a:t>
            </a:r>
          </a:p>
          <a:p>
            <a:pPr lvl="1"/>
            <a:r>
              <a:rPr lang="en-US" dirty="0"/>
              <a:t>Add new element: 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void push(const double &amp;</a:t>
            </a:r>
            <a:r>
              <a:rPr lang="en-US" dirty="0" err="1">
                <a:latin typeface="Courier New"/>
                <a:cs typeface="Courier New"/>
              </a:rPr>
              <a:t>val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dirty="0"/>
              <a:t>Remove top element: </a:t>
            </a:r>
            <a:r>
              <a:rPr lang="en-US" dirty="0">
                <a:latin typeface="Courier New"/>
                <a:cs typeface="Courier New"/>
              </a:rPr>
              <a:t>void pop();</a:t>
            </a:r>
          </a:p>
          <a:p>
            <a:pPr lvl="1"/>
            <a:r>
              <a:rPr lang="en-US" dirty="0"/>
              <a:t>Read top element: </a:t>
            </a:r>
            <a:r>
              <a:rPr lang="en-US" dirty="0">
                <a:latin typeface="Courier New"/>
                <a:cs typeface="Courier New"/>
              </a:rPr>
              <a:t>double top();</a:t>
            </a:r>
          </a:p>
          <a:p>
            <a:r>
              <a:rPr lang="en-US" dirty="0"/>
              <a:t>Assume stack has following members</a:t>
            </a:r>
          </a:p>
          <a:p>
            <a:pPr marL="344487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double *list;	// The actual data stored on the stack</a:t>
            </a:r>
          </a:p>
          <a:p>
            <a:pPr marL="344487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		// Index for top of stack</a:t>
            </a:r>
          </a:p>
          <a:p>
            <a:pPr marL="344487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cap;	// Capacity (max size) of stack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126B-6AB9-46CF-B1E4-17AA659EE85F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7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/>
              <a:t> variables, arguments,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/>
              <a:t> keyword </a:t>
            </a:r>
            <a:r>
              <a:rPr lang="en-US" dirty="0">
                <a:sym typeface="Wingdings"/>
              </a:rPr>
              <a:t> value won’t be changed</a:t>
            </a:r>
          </a:p>
          <a:p>
            <a:r>
              <a:rPr lang="en-US" dirty="0"/>
              <a:t>Define constant values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CAPACITY = 1024;</a:t>
            </a:r>
          </a:p>
          <a:p>
            <a:r>
              <a:rPr lang="en-US" dirty="0"/>
              <a:t>Indicate function argument won’t be modified</a:t>
            </a:r>
          </a:p>
          <a:p>
            <a:pPr lvl="1"/>
            <a:r>
              <a:rPr lang="en-US" dirty="0"/>
              <a:t>Used with reference arguments when pass-by-reference used to save space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ElementType</a:t>
            </a:r>
            <a:r>
              <a:rPr lang="en-US" dirty="0">
                <a:latin typeface="Courier New"/>
                <a:cs typeface="Courier New"/>
              </a:rPr>
              <a:t> f(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const </a:t>
            </a:r>
            <a:r>
              <a:rPr lang="en-US" dirty="0">
                <a:latin typeface="Courier New"/>
                <a:cs typeface="Courier New"/>
              </a:rPr>
              <a:t>Stack &amp;</a:t>
            </a:r>
            <a:r>
              <a:rPr lang="en-US" dirty="0" err="1">
                <a:latin typeface="Courier New"/>
                <a:cs typeface="Courier New"/>
              </a:rPr>
              <a:t>myStack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/>
              <a:t> methods won’t modify </a:t>
            </a:r>
            <a:r>
              <a:rPr lang="en-US" dirty="0">
                <a:solidFill>
                  <a:srgbClr val="0000FF"/>
                </a:solidFill>
              </a:rPr>
              <a:t>calling object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>
                <a:latin typeface="Courier New"/>
                <a:cs typeface="Courier New"/>
              </a:rPr>
              <a:t> empty()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dirty="0"/>
              <a:t>Given </a:t>
            </a:r>
            <a:r>
              <a:rPr lang="en-US" dirty="0">
                <a:latin typeface="Courier New"/>
                <a:cs typeface="Courier New"/>
              </a:rPr>
              <a:t>Stack S</a:t>
            </a:r>
            <a:r>
              <a:rPr lang="en-US" dirty="0"/>
              <a:t>, if I write: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/>
                <a:cs typeface="Courier New"/>
              </a:rPr>
              <a:t>S.empty</a:t>
            </a:r>
            <a:r>
              <a:rPr lang="en-US" dirty="0">
                <a:latin typeface="Courier New"/>
                <a:cs typeface="Courier New"/>
              </a:rPr>
              <a:t>();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/>
              <a:t> is the calling object 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latin typeface="Courier New"/>
                <a:cs typeface="Courier New"/>
                <a:sym typeface="Wingdings"/>
              </a:rPr>
              <a:t>empty()</a:t>
            </a:r>
            <a:r>
              <a:rPr lang="en-US" dirty="0">
                <a:sym typeface="Wingdings"/>
              </a:rPr>
              <a:t> accesses member(s) of object </a:t>
            </a:r>
            <a:r>
              <a:rPr lang="en-US" dirty="0">
                <a:latin typeface="Courier New"/>
                <a:cs typeface="Courier New"/>
                <a:sym typeface="Wingdings"/>
              </a:rPr>
              <a:t>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745-E9BE-4610-A90A-ABF816BFF679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61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828" y="1143000"/>
            <a:ext cx="8229600" cy="49879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Prototypes can specify default values</a:t>
            </a:r>
          </a:p>
          <a:p>
            <a:r>
              <a:rPr lang="en-US" dirty="0"/>
              <a:t>Example: </a:t>
            </a:r>
            <a:r>
              <a:rPr lang="en-US" dirty="0">
                <a:latin typeface="Courier New"/>
                <a:cs typeface="Courier New"/>
              </a:rPr>
              <a:t>Stack</a:t>
            </a:r>
            <a:r>
              <a:rPr lang="en-US" dirty="0"/>
              <a:t> constructor in .h file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Stack(unsigned </a:t>
            </a:r>
            <a:r>
              <a:rPr lang="en-US" dirty="0" err="1">
                <a:latin typeface="Courier New"/>
                <a:cs typeface="Courier New"/>
              </a:rPr>
              <a:t>maxSize</a:t>
            </a:r>
            <a:r>
              <a:rPr lang="en-US" dirty="0">
                <a:latin typeface="Courier New"/>
                <a:cs typeface="Courier New"/>
              </a:rPr>
              <a:t> = 1024);</a:t>
            </a:r>
            <a:endParaRPr lang="en-US" dirty="0"/>
          </a:p>
          <a:p>
            <a:pPr lvl="1"/>
            <a:r>
              <a:rPr lang="en-US" dirty="0"/>
              <a:t>If argument provided, </a:t>
            </a:r>
            <a:r>
              <a:rPr lang="en-US" dirty="0" err="1">
                <a:latin typeface="Courier New"/>
                <a:cs typeface="Courier New"/>
              </a:rPr>
              <a:t>maxSize</a:t>
            </a:r>
            <a:r>
              <a:rPr lang="en-US" dirty="0"/>
              <a:t> = argument</a:t>
            </a:r>
          </a:p>
          <a:p>
            <a:pPr lvl="1"/>
            <a:r>
              <a:rPr lang="en-US" dirty="0"/>
              <a:t>Otherwise, </a:t>
            </a:r>
            <a:r>
              <a:rPr lang="en-US" dirty="0" err="1">
                <a:latin typeface="Courier New"/>
                <a:cs typeface="Courier New"/>
              </a:rPr>
              <a:t>maxSize</a:t>
            </a:r>
            <a:r>
              <a:rPr lang="en-US" dirty="0"/>
              <a:t> = 1024</a:t>
            </a:r>
          </a:p>
          <a:p>
            <a:r>
              <a:rPr lang="en-US" dirty="0"/>
              <a:t>This constructor: default &amp; parameterized!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Stack S1(256);	</a:t>
            </a:r>
            <a:r>
              <a:rPr lang="en-US" dirty="0">
                <a:sym typeface="Wingdings"/>
              </a:rPr>
              <a:t> creates stack w/max size 256</a:t>
            </a:r>
          </a:p>
          <a:p>
            <a:pPr lvl="1">
              <a:tabLst>
                <a:tab pos="3149600" algn="l"/>
              </a:tabLst>
            </a:pPr>
            <a:r>
              <a:rPr lang="en-US" dirty="0">
                <a:latin typeface="Courier New"/>
                <a:cs typeface="Courier New"/>
                <a:sym typeface="Wingdings"/>
              </a:rPr>
              <a:t>Stack S2;</a:t>
            </a:r>
            <a:r>
              <a:rPr lang="en-US" dirty="0">
                <a:cs typeface="Courier New"/>
                <a:sym typeface="Wingdings"/>
              </a:rPr>
              <a:t>		</a:t>
            </a:r>
            <a:r>
              <a:rPr lang="en-US" dirty="0">
                <a:sym typeface="Wingdings"/>
              </a:rPr>
              <a:t> creates stack w/max size 1024</a:t>
            </a:r>
          </a:p>
          <a:p>
            <a:pPr>
              <a:tabLst>
                <a:tab pos="3319463" algn="l"/>
              </a:tabLst>
            </a:pPr>
            <a:r>
              <a:rPr lang="en-US" dirty="0">
                <a:sym typeface="Wingdings"/>
              </a:rPr>
              <a:t>Can be generalized to any function</a:t>
            </a:r>
          </a:p>
          <a:p>
            <a:pPr lvl="1">
              <a:tabLst>
                <a:tab pos="3319463" algn="l"/>
              </a:tabLst>
            </a:pPr>
            <a:r>
              <a:rPr lang="en-US" dirty="0">
                <a:sym typeface="Wingdings"/>
              </a:rPr>
              <a:t>Given prototype </a:t>
            </a:r>
            <a:r>
              <a:rPr lang="en-US" dirty="0" err="1">
                <a:latin typeface="Courier New"/>
                <a:cs typeface="Courier New"/>
                <a:sym typeface="Wingdings"/>
              </a:rPr>
              <a:t>int</a:t>
            </a:r>
            <a:r>
              <a:rPr lang="en-US" dirty="0">
                <a:latin typeface="Courier New"/>
                <a:cs typeface="Courier New"/>
                <a:sym typeface="Wingdings"/>
              </a:rPr>
              <a:t> f(</a:t>
            </a:r>
            <a:r>
              <a:rPr lang="en-US" dirty="0" err="1">
                <a:latin typeface="Courier New"/>
                <a:cs typeface="Courier New"/>
                <a:sym typeface="Wingdings"/>
              </a:rPr>
              <a:t>int</a:t>
            </a:r>
            <a:r>
              <a:rPr lang="en-US" dirty="0">
                <a:latin typeface="Courier New"/>
                <a:cs typeface="Courier New"/>
                <a:sym typeface="Wingdings"/>
              </a:rPr>
              <a:t> a, </a:t>
            </a:r>
            <a:r>
              <a:rPr lang="en-US" dirty="0" err="1">
                <a:latin typeface="Courier New"/>
                <a:cs typeface="Courier New"/>
                <a:sym typeface="Wingdings"/>
              </a:rPr>
              <a:t>int</a:t>
            </a:r>
            <a:r>
              <a:rPr lang="en-US" dirty="0">
                <a:latin typeface="Courier New"/>
                <a:cs typeface="Courier New"/>
                <a:sym typeface="Wingdings"/>
              </a:rPr>
              <a:t> b=10);</a:t>
            </a:r>
          </a:p>
          <a:p>
            <a:pPr lvl="1">
              <a:tabLst>
                <a:tab pos="3319463" algn="l"/>
              </a:tabLst>
            </a:pPr>
            <a:r>
              <a:rPr lang="en-US" dirty="0">
                <a:latin typeface="Courier New"/>
                <a:cs typeface="Courier New"/>
                <a:sym typeface="Wingdings"/>
              </a:rPr>
              <a:t>x = f(5, 15);	 a = 5, b = 15</a:t>
            </a:r>
          </a:p>
          <a:p>
            <a:pPr lvl="1">
              <a:tabLst>
                <a:tab pos="3319463" algn="l"/>
              </a:tabLst>
            </a:pPr>
            <a:r>
              <a:rPr lang="en-US" dirty="0">
                <a:latin typeface="Courier New"/>
                <a:cs typeface="Courier New"/>
                <a:sym typeface="Wingdings"/>
              </a:rPr>
              <a:t>y = f(-1);	 a = -1, b = 10</a:t>
            </a:r>
          </a:p>
          <a:p>
            <a:pPr lvl="1">
              <a:tabLst>
                <a:tab pos="3319463" algn="l"/>
              </a:tabLs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D07-F5B8-406E-983B-B1D041DBA2F4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21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dynamic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constructor simply initialize data members?</a:t>
            </a:r>
          </a:p>
          <a:p>
            <a:pPr lvl="1"/>
            <a:r>
              <a:rPr lang="en-US" dirty="0"/>
              <a:t>What’s wrong with following constructor?</a:t>
            </a:r>
          </a:p>
          <a:p>
            <a:pPr marL="327025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Stack::Stack(unsigned </a:t>
            </a:r>
            <a:r>
              <a:rPr lang="en-US" sz="2400" dirty="0" err="1">
                <a:latin typeface="Courier New"/>
                <a:cs typeface="Courier New"/>
              </a:rPr>
              <a:t>maxSize</a:t>
            </a:r>
            <a:r>
              <a:rPr lang="en-US" sz="2400" dirty="0">
                <a:latin typeface="Courier New"/>
                <a:cs typeface="Courier New"/>
              </a:rPr>
              <a:t> = 1024) : 	</a:t>
            </a:r>
            <a:r>
              <a:rPr lang="en-US" sz="2400" dirty="0" err="1">
                <a:latin typeface="Courier New"/>
                <a:cs typeface="Courier New"/>
              </a:rPr>
              <a:t>tos</a:t>
            </a:r>
            <a:r>
              <a:rPr lang="en-US" sz="2400" dirty="0">
                <a:latin typeface="Courier New"/>
                <a:cs typeface="Courier New"/>
              </a:rPr>
              <a:t>(-1), cap(</a:t>
            </a:r>
            <a:r>
              <a:rPr lang="en-US" sz="2400" dirty="0" err="1">
                <a:latin typeface="Courier New"/>
                <a:cs typeface="Courier New"/>
              </a:rPr>
              <a:t>maxSize</a:t>
            </a:r>
            <a:r>
              <a:rPr lang="en-US" sz="2400" dirty="0">
                <a:latin typeface="Courier New"/>
                <a:cs typeface="Courier New"/>
              </a:rPr>
              <a:t>) {}</a:t>
            </a:r>
          </a:p>
          <a:p>
            <a:pPr lvl="1"/>
            <a:r>
              <a:rPr lang="en-US" dirty="0"/>
              <a:t>Doesn’t initialize </a:t>
            </a:r>
            <a:r>
              <a:rPr lang="en-US" dirty="0">
                <a:latin typeface="Courier New"/>
                <a:cs typeface="Courier New"/>
              </a:rPr>
              <a:t>list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How should pointer be initialized?</a:t>
            </a:r>
          </a:p>
          <a:p>
            <a:pPr lvl="2"/>
            <a:r>
              <a:rPr lang="en-US" dirty="0"/>
              <a:t>Either NULL or to some dynamically allocated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8301-77CC-44E4-B86B-0C7F6BCB7D89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3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Constructors and </a:t>
            </a:r>
            <a:r>
              <a:rPr lang="en-US" dirty="0" err="1"/>
              <a:t>dyn</a:t>
            </a:r>
            <a:r>
              <a:rPr lang="en-US" dirty="0"/>
              <a:t>. allocation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cases: structure starts “empty”</a:t>
            </a:r>
            <a:r>
              <a:rPr lang="en-US" dirty="0">
                <a:sym typeface="Wingdings"/>
              </a:rPr>
              <a:t> </a:t>
            </a:r>
          </a:p>
          <a:p>
            <a:pPr lvl="1"/>
            <a:r>
              <a:rPr lang="en-US" dirty="0">
                <a:sym typeface="Wingdings"/>
              </a:rPr>
              <a:t>Don’t allocate anything</a:t>
            </a:r>
          </a:p>
          <a:p>
            <a:pPr lvl="1"/>
            <a:r>
              <a:rPr lang="en-US" dirty="0">
                <a:sym typeface="Wingdings"/>
              </a:rPr>
              <a:t>Pointer = 0; (or NULL)</a:t>
            </a:r>
          </a:p>
          <a:p>
            <a:r>
              <a:rPr lang="en-US" dirty="0"/>
              <a:t>Array-based stack</a:t>
            </a:r>
          </a:p>
          <a:p>
            <a:pPr lvl="1"/>
            <a:r>
              <a:rPr lang="en-US" dirty="0"/>
              <a:t>Allocate array of desired capacity</a:t>
            </a:r>
          </a:p>
          <a:p>
            <a:pPr lvl="2"/>
            <a:r>
              <a:rPr lang="en-US" dirty="0"/>
              <a:t>No C++-specific equivalent to </a:t>
            </a:r>
            <a:r>
              <a:rPr lang="en-US" dirty="0" err="1">
                <a:latin typeface="Courier New"/>
                <a:cs typeface="Courier New"/>
              </a:rPr>
              <a:t>realloc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342900" algn="l"/>
              </a:tabLst>
            </a:pPr>
            <a:r>
              <a:rPr lang="en-US" sz="2000" b="1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::Stack(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1024) : 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cap(</a:t>
            </a:r>
            <a:r>
              <a:rPr lang="en-US" sz="2000" b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list =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[cap];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579B-B773-4401-A196-0295A08EBBB7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01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What should happen if </a:t>
            </a:r>
            <a:r>
              <a:rPr lang="en-US" dirty="0">
                <a:latin typeface="Courier New"/>
                <a:cs typeface="Courier New"/>
              </a:rPr>
              <a:t>Stack</a:t>
            </a:r>
            <a:r>
              <a:rPr lang="en-US" dirty="0"/>
              <a:t> disappears?</a:t>
            </a:r>
          </a:p>
          <a:p>
            <a:pPr lvl="1"/>
            <a:r>
              <a:rPr lang="en-US" dirty="0"/>
              <a:t>Dynamically allocated space </a:t>
            </a:r>
            <a:r>
              <a:rPr lang="en-US" dirty="0" err="1"/>
              <a:t>deallocated</a:t>
            </a:r>
            <a:endParaRPr lang="en-US" dirty="0"/>
          </a:p>
          <a:p>
            <a:pPr lvl="1"/>
            <a:r>
              <a:rPr lang="en-US" dirty="0"/>
              <a:t>Doesn’t happen automatically—must use </a:t>
            </a:r>
            <a:r>
              <a:rPr lang="en-US" dirty="0">
                <a:latin typeface="Courier New"/>
                <a:cs typeface="Courier New"/>
              </a:rPr>
              <a:t>delete</a:t>
            </a:r>
          </a:p>
          <a:p>
            <a:r>
              <a:rPr lang="en-US" dirty="0">
                <a:solidFill>
                  <a:srgbClr val="0000FF"/>
                </a:solidFill>
              </a:rPr>
              <a:t>Destructor</a:t>
            </a:r>
            <a:r>
              <a:rPr lang="en-US" dirty="0"/>
              <a:t>: function called at end of object lifetime</a:t>
            </a:r>
          </a:p>
          <a:p>
            <a:pPr lvl="1"/>
            <a:r>
              <a:rPr lang="en-US" dirty="0"/>
              <a:t>End of function in which object is declared -or- dynamically allocated object deleted</a:t>
            </a:r>
          </a:p>
          <a:p>
            <a:pPr lvl="1"/>
            <a:r>
              <a:rPr lang="en-US" dirty="0"/>
              <a:t>Necessary if object has dynamically allocated member(s)</a:t>
            </a:r>
          </a:p>
          <a:p>
            <a:r>
              <a:rPr lang="en-US" dirty="0"/>
              <a:t>Naming syntax: </a:t>
            </a:r>
            <a:r>
              <a:rPr lang="en-US" dirty="0">
                <a:latin typeface="Courier New"/>
                <a:cs typeface="Courier New"/>
              </a:rPr>
              <a:t>~Class();</a:t>
            </a:r>
            <a:r>
              <a:rPr lang="en-US" dirty="0"/>
              <a:t> (i.e., </a:t>
            </a:r>
            <a:r>
              <a:rPr lang="en-US" dirty="0">
                <a:latin typeface="Courier New"/>
                <a:cs typeface="Courier New"/>
              </a:rPr>
              <a:t>~Stack()</a:t>
            </a:r>
            <a:r>
              <a:rPr lang="en-US" dirty="0"/>
              <a:t>)</a:t>
            </a:r>
          </a:p>
          <a:p>
            <a:r>
              <a:rPr lang="en-US" dirty="0"/>
              <a:t>Stack destructor: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Stack::~Stack() {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/>
                <a:cs typeface="Courier New"/>
              </a:rPr>
              <a:t>	delete [] list;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9CC5-E0C9-4821-A609-4A86614D4C52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F58-465E-419B-B4D5-AAD7D8F9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042E-53CE-48DD-800D-3BE8D10ED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Complete the remaining stack functions </a:t>
            </a:r>
            <a:r>
              <a:rPr lang="en-US" i="1" dirty="0"/>
              <a:t>(solutions to be posted) </a:t>
            </a:r>
          </a:p>
          <a:p>
            <a:r>
              <a:rPr lang="en-US" dirty="0"/>
              <a:t>Class definition: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 {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Stack(unsigned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1024);	// Constructor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~Stack();				// Destructor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bool empty() const;		// True if stack empty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push(const double &amp;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);// Push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top of 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//  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pop();			// Remove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 top();			// Read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double *list;	// Actual data stored on the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		// Index for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cap;	// Capacity (max size)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C693B-C81C-46EA-B7FF-568FC773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69FF-535C-47D6-97E9-98C7831AE433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82B59-4D76-4131-87F2-D2E7BC42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A840B-B898-4C9A-8EFF-A85C2660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58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1039-1F7B-4712-ADDB-CF4A2A96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Vector-based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1069-5C83-4056-A2D5-EB602E44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Say we redefined stack to contain vector—what changes?</a:t>
            </a:r>
          </a:p>
          <a:p>
            <a:pPr marL="0" indent="0">
              <a:buNone/>
              <a:tabLst>
                <a:tab pos="34290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 {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Stack(unsigned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1024);	// Constructor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~Stack();				// Destructor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bool empty() const;		// True if stack empty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push(const double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	// 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top of 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//  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pop();				// Remove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double top();			// Read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 &lt;double&gt; list;	// Actual data stored on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			// Index for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cap;		// Capacity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D064-25E9-49CB-9934-402851A9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881-8CE6-40D9-AE0D-86484435E633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1835-B173-47E3-BB99-15F5330F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12ED-AE07-47C1-BAAB-1D7E30C6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1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 2 due 10/16</a:t>
            </a:r>
          </a:p>
          <a:p>
            <a:pPr lvl="1"/>
            <a:r>
              <a:rPr lang="en-US" dirty="0"/>
              <a:t>Programming with classes</a:t>
            </a:r>
          </a:p>
          <a:p>
            <a:r>
              <a:rPr lang="en-US" dirty="0"/>
              <a:t>Exams to be returned this week (likely Friday)</a:t>
            </a:r>
          </a:p>
          <a:p>
            <a:r>
              <a:rPr lang="en-US" dirty="0"/>
              <a:t>Lecture Tuesday (not Monday) next week</a:t>
            </a:r>
          </a:p>
          <a:p>
            <a:endParaRPr lang="en-US" dirty="0"/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List ADT</a:t>
            </a:r>
          </a:p>
          <a:p>
            <a:pPr lvl="1"/>
            <a:r>
              <a:rPr lang="en-US" dirty="0"/>
              <a:t>Stacks</a:t>
            </a:r>
          </a:p>
          <a:p>
            <a:pPr lvl="2"/>
            <a:r>
              <a:rPr lang="en-US" dirty="0"/>
              <a:t>Array-based implementation</a:t>
            </a:r>
          </a:p>
          <a:p>
            <a:pPr lvl="2"/>
            <a:r>
              <a:rPr lang="en-US" dirty="0"/>
              <a:t>Vector-based implementation</a:t>
            </a:r>
          </a:p>
          <a:p>
            <a:pPr lvl="2"/>
            <a:r>
              <a:rPr lang="en-US" dirty="0"/>
              <a:t>Linked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04EBEC-D950-4789-A511-F64AC03BEA26}" type="datetime1">
              <a:rPr lang="en-US" smtClean="0">
                <a:latin typeface="+mj-lt"/>
              </a:rPr>
              <a:t>10/9/2019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1039-1F7B-4712-ADDB-CF4A2A96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Vector-based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1069-5C83-4056-A2D5-EB602E44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Can find top of stack based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Don’t need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4290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 {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Stack(unsigned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1024);	// Constructor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~Stack();				// Destructor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bool empty() const;		// True if stack empty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push(const double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	// 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top of 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//  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pop();				// Remove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double top();			// Read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 &lt;double&gt; list;	// Actual data stored on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strike="sngStrik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	// Index for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cap;		// Capacity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D064-25E9-49CB-9934-402851A9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881-8CE6-40D9-AE0D-86484435E633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1835-B173-47E3-BB99-15F5330F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12ED-AE07-47C1-BAAB-1D7E30C6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59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1039-1F7B-4712-ADDB-CF4A2A96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Vector-based stack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1069-5C83-4056-A2D5-EB602E44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Vector dynamically resizable, and default is to initialize to empty vector</a:t>
            </a:r>
          </a:p>
          <a:p>
            <a:pPr lvl="1"/>
            <a:r>
              <a:rPr lang="en-US" dirty="0"/>
              <a:t>Don’t need cap or constructor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4290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 {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Stack(unsigned </a:t>
            </a:r>
            <a:r>
              <a:rPr lang="en-US" b="1" strike="sngStrik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1024);	// Constructor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~Stack();				// Destructor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bool empty() const;		// True if stack empty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push(const double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	// 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top of 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//  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pop();				// Remove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double top();			// Read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 &lt;double&gt; list;	// Actual data stored on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strike="sngStrik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	// Index for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cap;		// Capacity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D064-25E9-49CB-9934-402851A9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881-8CE6-40D9-AE0D-86484435E633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1835-B173-47E3-BB99-15F5330F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12ED-AE07-47C1-BAAB-1D7E30C6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48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1039-1F7B-4712-ADDB-CF4A2A96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Vector-based stack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1069-5C83-4056-A2D5-EB602E44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Vector type handles dynamic allocation/deallocation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Don’t need destructor</a:t>
            </a:r>
          </a:p>
          <a:p>
            <a:pPr marL="0" indent="0">
              <a:buNone/>
              <a:tabLst>
                <a:tab pos="34290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 {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Stack(unsigned </a:t>
            </a:r>
            <a:r>
              <a:rPr lang="en-US" b="1" strike="sngStrik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1024);	// Constructor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~Stack();				// Destructor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bool empty() const;		// True if stack empty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push(const double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	// 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top of 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//  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pop();				// Remove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double top();			// Read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 &lt;double&gt; list;	// Actual data stored on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strike="sngStrik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	// Index for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cap;		// Capacity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D064-25E9-49CB-9934-402851A9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881-8CE6-40D9-AE0D-86484435E633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1835-B173-47E3-BB99-15F5330F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12ED-AE07-47C1-BAAB-1D7E30C6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62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1039-1F7B-4712-ADDB-CF4A2A96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Vector-based stack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1069-5C83-4056-A2D5-EB602E44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about definition of remaining functions?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write in terms of built-in vector operations</a:t>
            </a:r>
          </a:p>
          <a:p>
            <a:pPr marL="0" indent="0">
              <a:buNone/>
              <a:tabLst>
                <a:tab pos="34290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 {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bool empty() const;		// True if stack empty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push(const double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	// 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top of 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//  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pop();			// Remove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double top();			// Read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 &lt;double&gt; list;	// Actual data stored on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D064-25E9-49CB-9934-402851A9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881-8CE6-40D9-AE0D-86484435E633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1835-B173-47E3-BB99-15F5330F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12ED-AE07-47C1-BAAB-1D7E30C6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41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1039-1F7B-4712-ADDB-CF4A2A96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Vector-based </a:t>
            </a:r>
            <a:r>
              <a:rPr lang="en-US"/>
              <a:t>stack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1069-5C83-4056-A2D5-EB602E44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Stack::empty() const {</a:t>
            </a:r>
          </a:p>
          <a:p>
            <a:pPr marL="0" indent="0"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list.empty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517525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Stack::push(const double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517525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pop() {</a:t>
            </a:r>
          </a:p>
          <a:p>
            <a:pPr marL="0" indent="0"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list.pop_back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517525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top() {</a:t>
            </a:r>
          </a:p>
          <a:p>
            <a:pPr marL="0" indent="0"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list.at(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– 1);</a:t>
            </a:r>
          </a:p>
          <a:p>
            <a:pPr marL="0" indent="0"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D064-25E9-49CB-9934-402851A9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881-8CE6-40D9-AE0D-86484435E633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1835-B173-47E3-BB99-15F5330F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12ED-AE07-47C1-BAAB-1D7E30C6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3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lectures—tentative plan</a:t>
            </a:r>
          </a:p>
          <a:p>
            <a:pPr lvl="1"/>
            <a:r>
              <a:rPr lang="en-US" dirty="0"/>
              <a:t>Return Exam 1 (Friday)</a:t>
            </a:r>
          </a:p>
          <a:p>
            <a:pPr lvl="1"/>
            <a:r>
              <a:rPr lang="en-US" dirty="0"/>
              <a:t>Linked stacks (Tuesday 10/15)</a:t>
            </a:r>
          </a:p>
          <a:p>
            <a:pPr lvl="1"/>
            <a:r>
              <a:rPr lang="en-US" dirty="0"/>
              <a:t>Operator overloading; templates (Tue/Wed)</a:t>
            </a:r>
          </a:p>
          <a:p>
            <a:pPr lvl="1"/>
            <a:r>
              <a:rPr lang="en-US" dirty="0"/>
              <a:t>Queues (Friday)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2 due 10/16</a:t>
            </a:r>
          </a:p>
          <a:p>
            <a:pPr lvl="2"/>
            <a:r>
              <a:rPr lang="en-US" dirty="0"/>
              <a:t>Programming with classes</a:t>
            </a:r>
          </a:p>
          <a:p>
            <a:pPr lvl="1"/>
            <a:r>
              <a:rPr lang="en-US" dirty="0"/>
              <a:t>Lecture Tuesday (not Monday) next week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1C6BD81-6AAD-4500-B353-9B5914E8EBBC}" type="datetime1">
              <a:rPr lang="en-US" smtClean="0">
                <a:latin typeface="+mj-lt"/>
              </a:rPr>
              <a:t>10/9/2019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25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problem in program: store collection—or list—of things</a:t>
            </a:r>
          </a:p>
          <a:p>
            <a:pPr lvl="1"/>
            <a:r>
              <a:rPr lang="en-US" dirty="0"/>
              <a:t>Grocery list, grade list, list of students, etc.</a:t>
            </a:r>
          </a:p>
          <a:p>
            <a:r>
              <a:rPr lang="en-US" dirty="0"/>
              <a:t>Common properties</a:t>
            </a:r>
          </a:p>
          <a:p>
            <a:pPr lvl="1"/>
            <a:r>
              <a:rPr lang="en-US" dirty="0"/>
              <a:t>Homogeneous (elements all have same type)</a:t>
            </a:r>
          </a:p>
          <a:p>
            <a:pPr lvl="1"/>
            <a:r>
              <a:rPr lang="en-US" dirty="0"/>
              <a:t>Finite length (number of elements)</a:t>
            </a:r>
          </a:p>
          <a:p>
            <a:pPr lvl="2"/>
            <a:r>
              <a:rPr lang="en-US" dirty="0"/>
              <a:t>Length could be 1 or even 0</a:t>
            </a:r>
          </a:p>
          <a:p>
            <a:pPr lvl="1"/>
            <a:r>
              <a:rPr lang="en-US" dirty="0"/>
              <a:t>Elements arranged sequentially</a:t>
            </a:r>
          </a:p>
          <a:p>
            <a:pPr lvl="2"/>
            <a:r>
              <a:rPr lang="en-US" dirty="0"/>
              <a:t>Well-defined first and last element</a:t>
            </a:r>
          </a:p>
          <a:p>
            <a:pPr lvl="2"/>
            <a:r>
              <a:rPr lang="en-US" dirty="0"/>
              <a:t>All except last have unique successor</a:t>
            </a:r>
          </a:p>
          <a:p>
            <a:pPr lvl="2"/>
            <a:r>
              <a:rPr lang="en-US" dirty="0"/>
              <a:t>All except first have unique predecessor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EB72-C385-4AFE-8ADF-DF2E57120D45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2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sequence of a finite number of data items, all of the same type</a:t>
            </a:r>
          </a:p>
          <a:p>
            <a:r>
              <a:rPr lang="en-US" dirty="0"/>
              <a:t>Basic operations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Construction</a:t>
            </a:r>
            <a:r>
              <a:rPr lang="en-US" dirty="0"/>
              <a:t>: create empty list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Empty</a:t>
            </a:r>
            <a:r>
              <a:rPr lang="en-US" dirty="0"/>
              <a:t>: check if the list is empty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Insert</a:t>
            </a:r>
            <a:r>
              <a:rPr lang="en-US" dirty="0"/>
              <a:t>: add an item to the list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Delete</a:t>
            </a:r>
            <a:r>
              <a:rPr lang="en-US" dirty="0"/>
              <a:t>: remove an item from the list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Traverse</a:t>
            </a:r>
            <a:r>
              <a:rPr lang="en-US" dirty="0"/>
              <a:t>: go through part or all of list, accessing and processing elements in order</a:t>
            </a:r>
          </a:p>
          <a:p>
            <a:pPr lvl="2"/>
            <a:r>
              <a:rPr lang="en-US" dirty="0"/>
              <a:t>Types of traversal include </a:t>
            </a:r>
            <a:r>
              <a:rPr lang="en-US" dirty="0">
                <a:solidFill>
                  <a:srgbClr val="0000FF"/>
                </a:solidFill>
              </a:rPr>
              <a:t>search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output</a:t>
            </a:r>
            <a:r>
              <a:rPr lang="en-US" dirty="0"/>
              <a:t> (to screen or file), </a:t>
            </a:r>
            <a:r>
              <a:rPr lang="en-US" dirty="0">
                <a:solidFill>
                  <a:srgbClr val="0000FF"/>
                </a:solidFill>
              </a:rPr>
              <a:t>copy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rearrange </a:t>
            </a:r>
            <a:r>
              <a:rPr lang="en-US" dirty="0"/>
              <a:t>(usually sort)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B982-6473-4AB1-8493-50A87C5FECCD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5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DC53-EEF6-4243-B8A0-11FFEB97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List-based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E521-53BF-41A6-8AAA-B0FA0DD2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List ADT used for several data structures</a:t>
            </a:r>
          </a:p>
          <a:p>
            <a:r>
              <a:rPr lang="en-US" dirty="0">
                <a:solidFill>
                  <a:srgbClr val="000000"/>
                </a:solidFill>
              </a:rPr>
              <a:t>Differences between them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Where can data be inserted?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Where can data be removed?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determines ordering of items?</a:t>
            </a:r>
          </a:p>
          <a:p>
            <a:r>
              <a:rPr lang="en-US" dirty="0">
                <a:solidFill>
                  <a:srgbClr val="000000"/>
                </a:solidFill>
              </a:rPr>
              <a:t>List-based data 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Stacks: insert/remove at “top” (LIFO)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Queue: insert at back, remove at front (FIFO)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Linked list: insert/remove anywhere, can order as needed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C88C-62E8-4E9E-8CD0-15D07772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8977-6EB9-45BF-888A-BC351697E174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80E49-0A1F-4A47-9357-232B6E4F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8B1AE-1D3A-47B5-86A9-86CA87E4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3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Implementing ADT</a:t>
            </a:r>
          </a:p>
          <a:p>
            <a:pPr lvl="1"/>
            <a:r>
              <a:rPr lang="en-US" dirty="0"/>
              <a:t>Define necessary data members</a:t>
            </a:r>
          </a:p>
          <a:p>
            <a:pPr lvl="1"/>
            <a:r>
              <a:rPr lang="en-US" dirty="0"/>
              <a:t>Define methods described in ADT design</a:t>
            </a:r>
          </a:p>
          <a:p>
            <a:r>
              <a:rPr lang="en-US" dirty="0"/>
              <a:t>Common list implementation: array</a:t>
            </a:r>
          </a:p>
          <a:p>
            <a:pPr lvl="1"/>
            <a:r>
              <a:rPr lang="en-US" dirty="0"/>
              <a:t>Built-in type in most languages</a:t>
            </a:r>
          </a:p>
          <a:p>
            <a:pPr lvl="1"/>
            <a:r>
              <a:rPr lang="en-US" dirty="0"/>
              <a:t>Sequential memory storage</a:t>
            </a:r>
          </a:p>
          <a:p>
            <a:pPr lvl="1"/>
            <a:r>
              <a:rPr lang="en-US" dirty="0"/>
              <a:t>Straightforward algorithms</a:t>
            </a:r>
          </a:p>
          <a:p>
            <a:r>
              <a:rPr lang="en-US" dirty="0"/>
              <a:t>For (some) flexibility, dynamically allocate array</a:t>
            </a:r>
          </a:p>
          <a:p>
            <a:pPr lvl="1"/>
            <a:r>
              <a:rPr lang="en-US" dirty="0"/>
              <a:t>Define max size of list at construction</a:t>
            </a:r>
          </a:p>
          <a:p>
            <a:pPr lvl="1"/>
            <a:r>
              <a:rPr lang="en-US" dirty="0"/>
              <a:t>Dynamic allocation does cause some issues with construction (to be seen)</a:t>
            </a:r>
          </a:p>
          <a:p>
            <a:r>
              <a:rPr lang="en-US" dirty="0"/>
              <a:t>For more flexibility (in C++), use vector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2B65-08BA-44DF-9EA9-0349C6DA88F3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2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the following applications</a:t>
            </a:r>
          </a:p>
          <a:p>
            <a:pPr lvl="1"/>
            <a:r>
              <a:rPr lang="en-US" dirty="0"/>
              <a:t>Run-time memory management</a:t>
            </a:r>
          </a:p>
          <a:p>
            <a:pPr lvl="2"/>
            <a:r>
              <a:rPr lang="en-US" dirty="0"/>
              <a:t>On function call, create space for local data </a:t>
            </a:r>
          </a:p>
          <a:p>
            <a:pPr marL="671512" lvl="2" indent="0">
              <a:buNone/>
            </a:pPr>
            <a:r>
              <a:rPr lang="en-US" dirty="0"/>
              <a:t>	(</a:t>
            </a:r>
            <a:r>
              <a:rPr lang="en-US" dirty="0">
                <a:solidFill>
                  <a:srgbClr val="0000FF"/>
                </a:solidFill>
              </a:rPr>
              <a:t>stack frame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activation record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On return, clear frame for current function</a:t>
            </a:r>
          </a:p>
          <a:p>
            <a:pPr lvl="1"/>
            <a:r>
              <a:rPr lang="en-US" dirty="0"/>
              <a:t>Traversing maze</a:t>
            </a:r>
          </a:p>
          <a:p>
            <a:pPr lvl="2"/>
            <a:r>
              <a:rPr lang="en-US" dirty="0"/>
              <a:t>Follow path until dead end</a:t>
            </a:r>
          </a:p>
          <a:p>
            <a:pPr lvl="2"/>
            <a:r>
              <a:rPr lang="en-US" dirty="0"/>
              <a:t>Backtrack to last intersection and choose new path</a:t>
            </a:r>
          </a:p>
          <a:p>
            <a:r>
              <a:rPr lang="en-US" dirty="0"/>
              <a:t>In all cases</a:t>
            </a:r>
          </a:p>
          <a:p>
            <a:pPr lvl="1"/>
            <a:r>
              <a:rPr lang="en-US" dirty="0"/>
              <a:t>Need ability to access only most recent data</a:t>
            </a:r>
          </a:p>
          <a:p>
            <a:pPr lvl="1"/>
            <a:r>
              <a:rPr lang="en-US" dirty="0"/>
              <a:t>If necessary, will only remove most recent data</a:t>
            </a:r>
          </a:p>
          <a:p>
            <a:r>
              <a:rPr lang="en-US" dirty="0"/>
              <a:t>Appropriate data structure: </a:t>
            </a:r>
            <a:r>
              <a:rPr lang="en-US" dirty="0">
                <a:solidFill>
                  <a:srgbClr val="FF0000"/>
                </a:solidFill>
              </a:rPr>
              <a:t>stack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EE5E-D1E4-414D-A661-52A5C39D1740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0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is last-in, first-out (LIFO) data structure</a:t>
            </a:r>
          </a:p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Ordered collection of data items</a:t>
            </a:r>
          </a:p>
          <a:p>
            <a:pPr lvl="1"/>
            <a:r>
              <a:rPr lang="en-US" dirty="0"/>
              <a:t>Can only be accessed at one end (top of stack)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Construction (start with empty stack)</a:t>
            </a:r>
          </a:p>
          <a:p>
            <a:pPr lvl="1"/>
            <a:r>
              <a:rPr lang="en-US" dirty="0"/>
              <a:t>Check if stack is empty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add data to the top of the stack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Pop</a:t>
            </a:r>
            <a:r>
              <a:rPr lang="en-US" dirty="0"/>
              <a:t>: remove data from the top of the stack</a:t>
            </a:r>
          </a:p>
          <a:p>
            <a:pPr lvl="1"/>
            <a:r>
              <a:rPr lang="en-US" dirty="0"/>
              <a:t>Read item at top of stack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8533-8F67-4C9E-9285-2B586A03CC32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Very similar to list ADT</a:t>
            </a:r>
          </a:p>
          <a:p>
            <a:pPr lvl="1"/>
            <a:r>
              <a:rPr lang="en-US" dirty="0"/>
              <a:t>Same basic idea: sequence of items</a:t>
            </a:r>
          </a:p>
          <a:p>
            <a:pPr lvl="1"/>
            <a:r>
              <a:rPr lang="en-US" dirty="0"/>
              <a:t>Restrict access only to top element—simplifies implementation</a:t>
            </a:r>
          </a:p>
          <a:p>
            <a:r>
              <a:rPr lang="en-US" dirty="0"/>
              <a:t>What data do we need in a stack object?</a:t>
            </a:r>
          </a:p>
          <a:p>
            <a:pPr lvl="1"/>
            <a:r>
              <a:rPr lang="en-US" dirty="0"/>
              <a:t>Actual stack storage</a:t>
            </a:r>
          </a:p>
          <a:p>
            <a:pPr lvl="1"/>
            <a:r>
              <a:rPr lang="en-US" dirty="0"/>
              <a:t>Location of top element</a:t>
            </a:r>
          </a:p>
          <a:p>
            <a:pPr lvl="1"/>
            <a:r>
              <a:rPr lang="en-US" dirty="0"/>
              <a:t>Capacity (maybe)</a:t>
            </a:r>
          </a:p>
          <a:p>
            <a:r>
              <a:rPr lang="en-US" dirty="0"/>
              <a:t>Implementation options</a:t>
            </a:r>
          </a:p>
          <a:p>
            <a:pPr lvl="1"/>
            <a:r>
              <a:rPr lang="en-US" dirty="0"/>
              <a:t>Array-based stack</a:t>
            </a:r>
          </a:p>
          <a:p>
            <a:pPr lvl="1"/>
            <a:r>
              <a:rPr lang="en-US" dirty="0"/>
              <a:t>Vector-based stack</a:t>
            </a:r>
          </a:p>
          <a:p>
            <a:pPr lvl="1"/>
            <a:r>
              <a:rPr lang="en-US" dirty="0"/>
              <a:t>Linked stack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460E-4A7D-46AA-89B9-81AE30F6B0FF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12600</TotalTime>
  <Words>1265</Words>
  <Application>Microsoft Office PowerPoint</Application>
  <PresentationFormat>On-screen Show (4:3)</PresentationFormat>
  <Paragraphs>392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Garamond</vt:lpstr>
      <vt:lpstr>Wingdings</vt:lpstr>
      <vt:lpstr>Edge</vt:lpstr>
      <vt:lpstr>EECE.3220 Data Structures</vt:lpstr>
      <vt:lpstr>Announcements/reminders</vt:lpstr>
      <vt:lpstr>List ADT</vt:lpstr>
      <vt:lpstr>List ADT (continued)</vt:lpstr>
      <vt:lpstr>List-based data structures</vt:lpstr>
      <vt:lpstr>Array-based lists</vt:lpstr>
      <vt:lpstr>Stacks</vt:lpstr>
      <vt:lpstr>Stack ADT</vt:lpstr>
      <vt:lpstr>Stack implementations</vt:lpstr>
      <vt:lpstr>Array-based stacks</vt:lpstr>
      <vt:lpstr>Visualizing stack changes</vt:lpstr>
      <vt:lpstr>Array-based stack examples</vt:lpstr>
      <vt:lpstr>const variables, arguments, methods</vt:lpstr>
      <vt:lpstr>Default function arguments</vt:lpstr>
      <vt:lpstr>Constructors and dynamic allocation</vt:lpstr>
      <vt:lpstr>Constructors and dyn. allocation (cont.)</vt:lpstr>
      <vt:lpstr>Destructors</vt:lpstr>
      <vt:lpstr>Stack functions</vt:lpstr>
      <vt:lpstr>Vector-based stack</vt:lpstr>
      <vt:lpstr>Vector-based stack</vt:lpstr>
      <vt:lpstr>Vector-based stack (continued)</vt:lpstr>
      <vt:lpstr>Vector-based stack (continued)</vt:lpstr>
      <vt:lpstr>Vector-based stack (continued)</vt:lpstr>
      <vt:lpstr>Vector-based stack methods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2750</cp:revision>
  <dcterms:created xsi:type="dcterms:W3CDTF">2006-04-03T05:03:01Z</dcterms:created>
  <dcterms:modified xsi:type="dcterms:W3CDTF">2019-10-09T14:29:25Z</dcterms:modified>
</cp:coreProperties>
</file>