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8"/>
  </p:notesMasterIdLst>
  <p:handoutMasterIdLst>
    <p:handoutMasterId r:id="rId29"/>
  </p:handoutMasterIdLst>
  <p:sldIdLst>
    <p:sldId id="256" r:id="rId2"/>
    <p:sldId id="422" r:id="rId3"/>
    <p:sldId id="557" r:id="rId4"/>
    <p:sldId id="546" r:id="rId5"/>
    <p:sldId id="547" r:id="rId6"/>
    <p:sldId id="548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8" r:id="rId15"/>
    <p:sldId id="559" r:id="rId16"/>
    <p:sldId id="560" r:id="rId17"/>
    <p:sldId id="561" r:id="rId18"/>
    <p:sldId id="562" r:id="rId19"/>
    <p:sldId id="563" r:id="rId20"/>
    <p:sldId id="564" r:id="rId21"/>
    <p:sldId id="565" r:id="rId22"/>
    <p:sldId id="566" r:id="rId23"/>
    <p:sldId id="567" r:id="rId24"/>
    <p:sldId id="568" r:id="rId25"/>
    <p:sldId id="569" r:id="rId26"/>
    <p:sldId id="447" r:id="rId2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60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FE6FB-3D49-4249-A1E3-1916E5A801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87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5509FC-8776-8E47-B485-54AB9E66E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21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DF0CBA8-8657-544D-B08C-497D569FF9C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25CE3-4AE5-664B-B503-38F5CBE099A1}" type="datetime1">
              <a:rPr lang="en-US" smtClean="0"/>
              <a:t>2/14/18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7AAEF-3BCC-5D41-A487-B7D7AA0B78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B9CE71-9050-2140-86A9-41342580213F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F28413-8D62-9D4E-AAD8-D8D50F76B9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7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D3DA2F-7469-8542-8B58-F4A8AA2E0C10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A1AEF-06BF-0E49-87E9-120ED52CA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7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E917D-EE01-B244-90AE-ED4EB19688E7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64D9B-CFE9-904D-B972-23857ADAA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3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A507F9-2BEB-8C4B-BAF5-A161033DC75C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9915D-912A-9A4E-B03E-C9A4AA004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B8BFC-5FD2-0449-AB03-1F6394552871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A23BD-02AE-1F4B-83EF-E7EAEF234F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E42BA-CC79-C840-93D8-EFAE0EA65C3F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92706-B6D0-1A4F-8064-54A32DB080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063AE6-1546-C848-99AB-6E0A576678DC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6258E-5F03-1441-9339-5A15CA1A8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1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76F4C8-EF95-7149-AC6E-1ECA5C682D29}" type="datetime1">
              <a:rPr lang="en-US" smtClean="0"/>
              <a:t>2/14/18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33E00-83C6-AB42-BD67-6BD9EBCB4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132BA-5889-5745-91BB-88BE160AE983}" type="datetime1">
              <a:rPr lang="en-US" smtClean="0"/>
              <a:t>2/14/18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A1302-9CD6-5844-8B5E-89D8D77007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BA632-E6AB-0E45-A1AC-6D7E4F1DB375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5F3CD-9211-3747-9568-F2ECCBCCF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4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ED6C91-4E81-7741-87B1-DC9E191B0850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E601A-C624-3C4D-8668-B8460B3513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DB053-DADA-8549-865C-8F03A824F72C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C44FE-9A61-AC4D-907B-6E4B9E9FF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D79D344-C1BA-1D44-920B-24D9687572D4}" type="datetime1">
              <a:rPr lang="en-US" smtClean="0"/>
              <a:t>2/14/18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454C89D-4121-2F44-8AC2-7D93C733F3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71" r:id="rId10"/>
    <p:sldLayoutId id="2147484572" r:id="rId11"/>
    <p:sldLayoutId id="2147484573" r:id="rId12"/>
    <p:sldLayoutId id="214748457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10: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Switch </a:t>
            </a:r>
            <a:r>
              <a:rPr lang="en-US" dirty="0" smtClean="0">
                <a:latin typeface="Arial" charset="0"/>
              </a:rPr>
              <a:t>statements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While loops</a:t>
            </a: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955675"/>
            <a:ext cx="86868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600" b="1">
                <a:latin typeface="Courier New" charset="0"/>
              </a:rPr>
              <a:t> (grd)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{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'A' : </a:t>
            </a:r>
          </a:p>
          <a:p>
            <a:r>
              <a:rPr lang="en-US" sz="1600" b="1">
                <a:latin typeface="Courier New" charset="0"/>
              </a:rPr>
              <a:t>		printf("excellent");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'B' : </a:t>
            </a:r>
          </a:p>
          <a:p>
            <a:r>
              <a:rPr lang="en-US" sz="1600" b="1">
                <a:latin typeface="Courier New" charset="0"/>
              </a:rPr>
              <a:t>		printf("good");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'C' : </a:t>
            </a:r>
          </a:p>
          <a:p>
            <a:r>
              <a:rPr lang="en-US" sz="1600" b="1">
                <a:latin typeface="Courier New" charset="0"/>
              </a:rPr>
              <a:t>		printf("average");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'D' : </a:t>
            </a:r>
          </a:p>
          <a:p>
            <a:r>
              <a:rPr lang="en-US" sz="1600" b="1">
                <a:latin typeface="Courier New" charset="0"/>
              </a:rPr>
              <a:t>		printf("poor");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'F' : </a:t>
            </a:r>
          </a:p>
          <a:p>
            <a:r>
              <a:rPr lang="en-US" sz="1600" b="1">
                <a:latin typeface="Courier New" charset="0"/>
              </a:rPr>
              <a:t>		printf("failing");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600" b="1">
                <a:latin typeface="Courier New" charset="0"/>
              </a:rPr>
              <a:t> : </a:t>
            </a:r>
          </a:p>
          <a:p>
            <a:r>
              <a:rPr lang="en-US" sz="1600" b="1">
                <a:latin typeface="Courier New" charset="0"/>
              </a:rPr>
              <a:t>		printf(“incapable of reading directions");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}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return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00176B-2805-B945-982A-B943BF3B2035}" type="datetime1">
              <a:rPr lang="en-US" smtClean="0">
                <a:latin typeface="Garamond" charset="0"/>
              </a:rPr>
              <a:t>2/14/18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BEBC66-A185-3140-8156-795D1FE1752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273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switch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program on the previous slides print if the user enters: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B+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Recognize, of course, that it always prints: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Letter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rade: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60FAE7-E76F-724A-967A-5CFF0255FDCC}" type="datetime1">
              <a:rPr lang="en-US" smtClean="0">
                <a:latin typeface="Garamond" charset="0"/>
              </a:rPr>
              <a:t>2/14/18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B7EFE4-A972-184A-BCDD-DE8B277BF7B1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84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What does the program on the previous slides print if the user enters: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excellent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B+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Only first character is read—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B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good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This program is case-sensitive—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and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are two different characters!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Will go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X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No case for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—goes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CADF25-097D-A643-9931-B505E2384D79}" type="datetime1">
              <a:rPr lang="en-US" smtClean="0">
                <a:latin typeface="Garamond" charset="0"/>
              </a:rPr>
              <a:t>2/14/18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30B4A7-EDBD-684E-9481-5AD46CDC36E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7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Alt 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1093788"/>
            <a:ext cx="86868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(grd)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printf("doing very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printf("not doing too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'F'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‘f':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printf("failing");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800">
                <a:latin typeface="Courier New" charset="0"/>
              </a:rPr>
              <a:t> :  </a:t>
            </a:r>
          </a:p>
          <a:p>
            <a:r>
              <a:rPr lang="en-US" sz="1800">
                <a:latin typeface="Courier New" charset="0"/>
              </a:rPr>
              <a:t>		 printf("incapable of reading directions");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</a:p>
          <a:p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4B03F5-73AA-1242-9EAA-A78535080821}" type="datetime1">
              <a:rPr lang="en-US" smtClean="0">
                <a:latin typeface="Garamond" charset="0"/>
              </a:rPr>
              <a:t>2/14/18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128EC-B98F-A440-8214-B61C2654FE8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85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Say we have a program to print squares of numbers between 0 and 10: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through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...		// Code for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1, 2, ... 8, 9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EE68260-3323-E544-863C-C3CBE0E3AFD2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0228F0-D3B7-B047-90F8-3342BEE5BA7A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39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Previous program does same thing 11 times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Repetitive code can be captured in a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loop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Much less code to do same amount of work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Simplest form: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&lt;statement&gt;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i="1" dirty="0" smtClean="0">
                <a:cs typeface="Courier New" pitchFamily="49" charset="0"/>
                <a:sym typeface="Wingdings" pitchFamily="2" charset="2"/>
              </a:rPr>
              <a:t>loop body</a:t>
            </a:r>
          </a:p>
          <a:p>
            <a:pPr lvl="1">
              <a:buFont typeface="Wingdings" pitchFamily="2" charset="2"/>
              <a:buNone/>
              <a:defRPr/>
            </a:pPr>
            <a:endParaRPr lang="en-US" i="1" dirty="0" smtClean="0"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Loop body will repeat as long as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&lt;expression&gt;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is true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Loop body must therefore change expression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&lt;statement&gt;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may be one or more lines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If multiple lines, need { } to denote block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0F22BE-431F-6F43-B1F5-7EA0D4B3225B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46BCA6-AAEE-3340-BA21-F50C4FD948FE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83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162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2718565-8EE4-C743-87F4-655EEF3D71D2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DD76F2-FE96-F346-AACF-9F60D7792D85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2000" y="3738563"/>
            <a:ext cx="71628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7 8 9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6521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7525"/>
          </a:xfrm>
        </p:spPr>
        <p:txBody>
          <a:bodyPr/>
          <a:lstStyle/>
          <a:p>
            <a:r>
              <a:rPr lang="en-US">
                <a:latin typeface="Arial" charset="0"/>
              </a:rPr>
              <a:t>Possible to have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body that never executes!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1628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46BE59-E795-A243-A097-6DDA0BB85EC9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73A26E-D622-BB4F-8053-61F76815F7B7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0" y="3124200"/>
            <a:ext cx="71628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(no output)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045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previous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			// Initialize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while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				// Increment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6D1000-B8C3-C244-A8C8-1984E1DD1CFE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F7F7BA-F446-D849-93EF-67E2B2CB3EF1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26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loop with flexible limit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Could determine loop limit based on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 of calculation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value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See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while2.c</a:t>
            </a:r>
            <a:r>
              <a:rPr lang="en-US" dirty="0" smtClean="0">
                <a:ea typeface="+mn-ea"/>
                <a:cs typeface="+mn-cs"/>
              </a:rPr>
              <a:t> for an example (on website)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Program to calculate average grade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First reads # of grades to enter, then list of grades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Keeps running sum of all grades entered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Calculates average at 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numGrades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	// Read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grade;	// Add to sum</a:t>
            </a:r>
          </a:p>
          <a:p>
            <a:pPr>
              <a:buFont typeface="Wingdings" pitchFamily="2" charset="2"/>
              <a:buNone/>
              <a:defRPr/>
            </a:pPr>
            <a:endParaRPr lang="en-US" sz="26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+ 1;	// Inc.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BEC986-C39B-BE4C-9CB0-1C0E963FFC4B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48EA35-D6B5-FC45-8DB4-15C96A732D59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5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3 due </a:t>
            </a:r>
            <a:r>
              <a:rPr lang="en-US" dirty="0" smtClean="0">
                <a:latin typeface="Arial" charset="0"/>
              </a:rPr>
              <a:t>2/20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1: </a:t>
            </a:r>
            <a:r>
              <a:rPr lang="en-US" dirty="0" smtClean="0">
                <a:latin typeface="Arial" charset="0"/>
              </a:rPr>
              <a:t>Friday, 2/23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Range checking with if statements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Switch statements</a:t>
            </a:r>
          </a:p>
          <a:p>
            <a:pPr lvl="1"/>
            <a:r>
              <a:rPr lang="en-US" dirty="0" smtClean="0">
                <a:latin typeface="Arial" charset="0"/>
              </a:rPr>
              <a:t>Debugger demonstration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7C8843-70A7-4C4C-8CB3-69DA5843EF46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CCB415-C342-F24F-AF2B-88DF154454C3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Common to read input until a certain value(</a:t>
            </a:r>
            <a:r>
              <a:rPr lang="en-US" sz="1700">
                <a:solidFill>
                  <a:srgbClr val="FF0000"/>
                </a:solidFill>
                <a:latin typeface="Arial" charset="0"/>
              </a:rPr>
              <a:t>sentinel</a:t>
            </a:r>
            <a:r>
              <a:rPr lang="en-US" sz="1700">
                <a:latin typeface="Arial" charset="0"/>
              </a:rPr>
              <a:t>) is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May be predetermined (i.e., run program until user enters </a:t>
            </a:r>
            <a:r>
              <a:rPr lang="ja-JP" altLang="en-US" sz="1400">
                <a:latin typeface="Arial" charset="0"/>
              </a:rPr>
              <a:t>‘</a:t>
            </a:r>
            <a:r>
              <a:rPr lang="en-US" altLang="ja-JP" sz="1400">
                <a:latin typeface="Arial" charset="0"/>
              </a:rPr>
              <a:t>q</a:t>
            </a:r>
            <a:r>
              <a:rPr lang="ja-JP" altLang="en-US" sz="1400">
                <a:latin typeface="Arial" charset="0"/>
              </a:rPr>
              <a:t>’</a:t>
            </a:r>
            <a:r>
              <a:rPr lang="en-US" altLang="ja-JP" sz="1400">
                <a:latin typeface="Arial" charset="0"/>
              </a:rPr>
              <a:t> for </a:t>
            </a:r>
            <a:r>
              <a:rPr lang="ja-JP" altLang="en-US" sz="1400">
                <a:latin typeface="Arial" charset="0"/>
              </a:rPr>
              <a:t>“</a:t>
            </a:r>
            <a:r>
              <a:rPr lang="en-US" altLang="ja-JP" sz="1400">
                <a:latin typeface="Arial" charset="0"/>
              </a:rPr>
              <a:t>quit</a:t>
            </a:r>
            <a:r>
              <a:rPr lang="ja-JP" altLang="en-US" sz="1400">
                <a:latin typeface="Arial" charset="0"/>
              </a:rPr>
              <a:t>”</a:t>
            </a:r>
            <a:r>
              <a:rPr lang="en-US" altLang="ja-JP" sz="1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Run until invalid value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In file input, will often run until end of file</a:t>
            </a:r>
          </a:p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See </a:t>
            </a:r>
            <a:r>
              <a:rPr lang="en-US" sz="1700">
                <a:latin typeface="Courier New" charset="0"/>
                <a:cs typeface="Courier New" charset="0"/>
              </a:rPr>
              <a:t>while3.c</a:t>
            </a:r>
            <a:r>
              <a:rPr lang="en-US" sz="1700">
                <a:latin typeface="Arial" charset="0"/>
              </a:rPr>
              <a:t> for an example (on website)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Refined version of average grade program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Core of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// Prompt for and read first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printf("Enter grade: ");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scanf("%lf", &amp;grade);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/* Continue reading/accumulating grades until invalid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	value entered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while ((grade &gt;= 0.0) &amp;&amp; (grade &lt;= 100.0))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pt-BR" sz="1800">
                <a:latin typeface="Courier New" charset="0"/>
                <a:cs typeface="Courier New" charset="0"/>
              </a:rPr>
              <a:t>	gradeSum = gradeSum + grade;	// Accumulate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gradeCount = gradeCount + 1;	// Increment grade count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printf("Enter grade: ");		// Prompt for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scanf("%lf", &amp;grade);		//   read next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DB7743-4700-F040-834F-E7EB4F15C284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38F0CF-227F-0448-AAB2-289BCF14B7DE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3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do-while loops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is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</a:p>
          <a:p>
            <a:pPr lvl="1"/>
            <a:r>
              <a:rPr lang="en-US">
                <a:latin typeface="Arial" charset="0"/>
              </a:rPr>
              <a:t>Check condition at start; if false, don’t enter loop</a:t>
            </a:r>
          </a:p>
          <a:p>
            <a:r>
              <a:rPr lang="en-US">
                <a:latin typeface="Arial" charset="0"/>
              </a:rPr>
              <a:t>To guarantee at least one iteration,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loop: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do-while</a:t>
            </a:r>
          </a:p>
          <a:p>
            <a:pPr lvl="1"/>
            <a:r>
              <a:rPr lang="en-US">
                <a:latin typeface="Arial" charset="0"/>
              </a:rPr>
              <a:t>Checks condition at end of loop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r>
              <a:rPr lang="en-US">
                <a:latin typeface="Courier New" charset="0"/>
              </a:rPr>
              <a:t/>
            </a:r>
            <a:br>
              <a:rPr lang="en-US">
                <a:latin typeface="Courier New" charset="0"/>
              </a:rPr>
            </a:br>
            <a:endParaRPr lang="en-US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</a:rPr>
              <a:t>				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Don’t forget semicolon!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89FEBD5-2485-E84B-9FBF-50B24B70B78C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6FB0A1-40D7-2646-BFBE-1D76272A92E6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248400" y="5257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84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10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536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F6BFCB-708D-E040-BA4B-07E4A538A024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A0954B-DB93-2549-B40B-F13D2D93F2C6}" type="slidenum">
              <a:rPr lang="en-US" sz="1200">
                <a:latin typeface="Garamond" charset="0"/>
              </a:rPr>
              <a:pPr/>
              <a:t>22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59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3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(no output)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E21CE7-BEED-7740-877E-C850D9FD8D6D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794219-9225-1644-A26F-51B084EB597A}" type="slidenum">
              <a:rPr lang="en-US" sz="1200">
                <a:latin typeface="Garamond" charset="0"/>
              </a:rPr>
              <a:pPr/>
              <a:t>23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12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Core of program demonstrating while loop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// Prompt for and read first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</a:t>
            </a:r>
          </a:p>
          <a:p>
            <a:pPr>
              <a:buFont typeface="Wingdings" pitchFamily="2" charset="2"/>
              <a:buNone/>
              <a:defRPr/>
            </a:pPr>
            <a:endParaRPr lang="en-US" sz="23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/* Continue reading/accumulating grades until invalid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		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while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300" dirty="0" smtClean="0">
                <a:latin typeface="Courier New" pitchFamily="49" charset="0"/>
                <a:ea typeface="+mn-ea"/>
                <a:cs typeface="Courier New" pitchFamily="49" charset="0"/>
              </a:rPr>
              <a:t>	gradeSum = gradeSum + grade;	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 + 1;	// Increment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next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AD0577E-FE2F-114D-AF43-7C21CD9D5A10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551E40-11CF-CE43-873E-6E28DFB25519}" type="slidenum">
              <a:rPr lang="en-US" sz="1200">
                <a:latin typeface="Garamond" charset="0"/>
              </a:rPr>
              <a:pPr/>
              <a:t>24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54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Rewrite grade average program to ensure at least one grade is read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Change core of program (shown previously):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/* Prompt for and read grades until invalid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  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do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grade</a:t>
            </a:r>
            <a:endParaRPr lang="pt-BR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if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	gradeSum = gradeSum + grade;    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+ 1;    // Inc.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} while ((grade &gt;= 0.0) &amp;&amp; (grade &lt;= 100.0)); 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843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E165F1-D604-954F-BE11-A2C65CE98CF2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2E4DA4-FC1B-754D-B396-BADB1BFD9820}" type="slidenum">
              <a:rPr lang="en-US" sz="1200">
                <a:latin typeface="Garamond" charset="0"/>
              </a:rPr>
              <a:pPr/>
              <a:t>25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5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 </a:t>
            </a:r>
          </a:p>
          <a:p>
            <a:pPr lvl="1"/>
            <a:r>
              <a:rPr lang="en-US" dirty="0" smtClean="0">
                <a:latin typeface="Arial" charset="0"/>
              </a:rPr>
              <a:t>More on while </a:t>
            </a:r>
            <a:r>
              <a:rPr lang="en-US" dirty="0" smtClean="0">
                <a:latin typeface="Arial" charset="0"/>
              </a:rPr>
              <a:t>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due 2/20</a:t>
            </a:r>
          </a:p>
          <a:p>
            <a:pPr lvl="1"/>
            <a:r>
              <a:rPr lang="en-US" dirty="0">
                <a:latin typeface="Arial" charset="0"/>
              </a:rPr>
              <a:t>Exam 1: Friday, 2/23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  <a:endParaRPr lang="en-US" dirty="0">
              <a:latin typeface="Arial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C213A3-F72E-B64F-A133-56096033DB5B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1F3F54-BCAA-B040-A65E-A190E5336A91}" type="slidenum">
              <a:rPr lang="en-US" sz="1200">
                <a:latin typeface="Garamond" charset="0"/>
              </a:rPr>
              <a:pPr/>
              <a:t>26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range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Common application of if statements: checking to see if value falls inside/outside desired range</a:t>
            </a:r>
          </a:p>
          <a:p>
            <a:endParaRPr lang="en-US" dirty="0"/>
          </a:p>
          <a:p>
            <a:r>
              <a:rPr lang="en-US" dirty="0" smtClean="0"/>
              <a:t>Value inside range </a:t>
            </a:r>
            <a:r>
              <a:rPr lang="en-US" dirty="0" smtClean="0">
                <a:sym typeface="Wingdings"/>
              </a:rPr>
              <a:t> inside both endpoints</a:t>
            </a:r>
          </a:p>
          <a:p>
            <a:pPr lvl="1"/>
            <a:r>
              <a:rPr lang="en-US" dirty="0" smtClean="0">
                <a:sym typeface="Wingdings"/>
              </a:rPr>
              <a:t>AND together tests for each endpoint</a:t>
            </a:r>
          </a:p>
          <a:p>
            <a:pPr lvl="1"/>
            <a:r>
              <a:rPr lang="en-US" dirty="0" smtClean="0">
                <a:sym typeface="Wingdings"/>
              </a:rPr>
              <a:t>Ex: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if (x &gt;= 1 &amp;&amp; x &lt;= 10)</a:t>
            </a:r>
          </a:p>
          <a:p>
            <a:r>
              <a:rPr lang="en-US" dirty="0" smtClean="0">
                <a:sym typeface="Wingdings"/>
              </a:rPr>
              <a:t>Value outside range  outside either endpoint</a:t>
            </a:r>
          </a:p>
          <a:p>
            <a:pPr lvl="1"/>
            <a:r>
              <a:rPr lang="en-US" dirty="0" smtClean="0">
                <a:sym typeface="Wingdings"/>
              </a:rPr>
              <a:t>OR together tests for each endpoint</a:t>
            </a:r>
          </a:p>
          <a:p>
            <a:pPr lvl="1"/>
            <a:r>
              <a:rPr lang="en-US" dirty="0" smtClean="0">
                <a:sym typeface="Wingdings"/>
              </a:rPr>
              <a:t>Ex: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if (x &lt; 1 || x &gt;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257-046D-2A4A-A581-5CA339AD0A4B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2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Nesting several if/else if statements can get tedious</a:t>
            </a:r>
          </a:p>
          <a:p>
            <a:r>
              <a:rPr lang="en-US">
                <a:latin typeface="Arial" charset="0"/>
              </a:rPr>
              <a:t>If each condition is simply checking equality of same variable or expression, can use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DAB791-7DBC-0B40-B40B-EE7C50B6D0EE}" type="datetime1">
              <a:rPr lang="en-US" smtClean="0">
                <a:latin typeface="Garamond" charset="0"/>
              </a:rPr>
              <a:t>2/14/18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FF3CE8-14C3-BF4A-8514-4FF53103D1B0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General form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</a:t>
            </a:r>
            <a:r>
              <a:rPr lang="en-US" sz="1800"/>
              <a:t> &lt;expression&gt; </a:t>
            </a:r>
            <a:r>
              <a:rPr lang="en-US" sz="1800">
                <a:latin typeface="Courier New" charset="0"/>
              </a:rPr>
              <a:t>)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{</a:t>
            </a:r>
            <a:br>
              <a:rPr lang="en-US" sz="1800"/>
            </a:b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/>
              <a:t> &lt;value1&gt;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</a:t>
            </a:r>
            <a:r>
              <a:rPr lang="en-US" sz="1800"/>
              <a:t>&lt;value2&gt;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  <a:br>
              <a:rPr lang="en-US" sz="1800"/>
            </a:br>
            <a:r>
              <a:rPr lang="en-US" sz="1800"/>
              <a:t>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default: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] ]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7E8B8E-C9D1-D54B-8AC2-0E3FDE47158D}" type="datetime1">
              <a:rPr lang="en-US" smtClean="0">
                <a:latin typeface="Garamond" charset="0"/>
              </a:rPr>
              <a:t>2/14/18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339798-8113-0748-92EB-AD0DD2F74F2F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239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switch/case statement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Check 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matches any value in case statements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&lt;value1&gt;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&lt;value2&gt;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does not equal any of the values, go to </a:t>
            </a:r>
            <a:r>
              <a:rPr lang="en-US">
                <a:latin typeface="Courier New" charset="0"/>
                <a:cs typeface="Courier New" charset="0"/>
              </a:rPr>
              <a:t>default</a:t>
            </a:r>
            <a:r>
              <a:rPr lang="en-US">
                <a:latin typeface="Arial" charset="0"/>
              </a:rPr>
              <a:t> case (if present)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219938-69B8-3C4E-AA05-4CD8D6FCDBE6}" type="datetime1">
              <a:rPr lang="en-US" smtClean="0">
                <a:latin typeface="Garamond" charset="0"/>
              </a:rPr>
              <a:t>2/14/18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EBCEAE-4BF6-A040-A8C5-EB8DFDA93A4D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Each </a:t>
            </a:r>
            <a:r>
              <a:rPr lang="en-US" sz="2100">
                <a:latin typeface="Courier New" charset="0"/>
                <a:cs typeface="Courier New" charset="0"/>
              </a:rPr>
              <a:t>case</a:t>
            </a:r>
            <a:r>
              <a:rPr lang="en-US" sz="2100">
                <a:latin typeface="Arial" charset="0"/>
              </a:rPr>
              <a:t> is just a starting point—</a:t>
            </a:r>
            <a:r>
              <a:rPr lang="en-US" sz="2100">
                <a:latin typeface="Courier New" charset="0"/>
                <a:cs typeface="Courier New" charset="0"/>
              </a:rPr>
              <a:t>switch</a:t>
            </a:r>
            <a:r>
              <a:rPr lang="en-US" sz="2100">
                <a:latin typeface="Arial" charset="0"/>
              </a:rPr>
              <a:t> does </a:t>
            </a:r>
            <a:r>
              <a:rPr lang="en-US" sz="2100" u="sng">
                <a:latin typeface="Arial" charset="0"/>
              </a:rPr>
              <a:t>not</a:t>
            </a:r>
            <a:r>
              <a:rPr lang="en-US" sz="2100">
                <a:latin typeface="Arial" charset="0"/>
              </a:rPr>
              <a:t> automatically skip other cases!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If x == 0: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Start at </a:t>
            </a:r>
            <a:r>
              <a:rPr lang="en-US" sz="1800">
                <a:latin typeface="Courier New" charset="0"/>
                <a:cs typeface="Courier New" charset="0"/>
              </a:rPr>
              <a:t>case 0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3;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case 1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 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* 4 = 3 * 4 = 12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</a:rPr>
              <a:t>default</a:t>
            </a:r>
            <a:r>
              <a:rPr lang="en-US" sz="1800">
                <a:latin typeface="Arial" charset="0"/>
                <a:cs typeface="Courier New" charset="0"/>
              </a:rPr>
              <a:t>: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– 1 = 12 – 1 = 11</a:t>
            </a:r>
            <a:r>
              <a:rPr lang="en-US" sz="1800">
                <a:latin typeface="Arial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7F0798-8E31-A640-B229-6AE9DAECF059}" type="datetime1">
              <a:rPr lang="en-US" smtClean="0">
                <a:latin typeface="Garamond" charset="0"/>
              </a:rPr>
              <a:t>2/14/18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7CC019-910E-0F4E-8EB5-A28D37561D95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8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Use </a:t>
            </a:r>
            <a:r>
              <a:rPr lang="en-US" sz="2300">
                <a:latin typeface="Courier New" charset="0"/>
                <a:cs typeface="Courier New" charset="0"/>
              </a:rPr>
              <a:t>break</a:t>
            </a:r>
            <a:r>
              <a:rPr lang="en-US" sz="2300">
                <a:latin typeface="Arial" charset="0"/>
              </a:rPr>
              <a:t> to exit at end of case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You may not always want to use </a:t>
            </a:r>
            <a:r>
              <a:rPr lang="en-US" sz="2000">
                <a:latin typeface="Courier New" charset="0"/>
                <a:cs typeface="Courier New" charset="0"/>
              </a:rPr>
              <a:t>break</a:t>
            </a:r>
            <a:r>
              <a:rPr lang="en-US" sz="2000">
                <a:latin typeface="Arial" charset="0"/>
              </a:rPr>
              <a:t>—will see examples later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Rewriting previous 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	</a:t>
            </a:r>
            <a:r>
              <a:rPr lang="en-US" sz="23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  <a:endParaRPr lang="en-US" sz="23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sz="23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3E7969-A0CE-3749-B0EB-D497A6700156}" type="datetime1">
              <a:rPr lang="en-US" smtClean="0">
                <a:latin typeface="Garamond" charset="0"/>
              </a:rPr>
              <a:t>2/14/18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0A11B2-FAB9-D64E-975E-9A783362DD6E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47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#include </a:t>
            </a:r>
            <a:r>
              <a:rPr lang="en-US" sz="1800"/>
              <a:t>&lt;stdio.h&gt;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int </a:t>
            </a:r>
            <a:r>
              <a:rPr lang="en-US" sz="1800">
                <a:latin typeface="Courier New" charset="0"/>
              </a:rPr>
              <a:t>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char</a:t>
            </a:r>
            <a:r>
              <a:rPr lang="en-US" sz="1800">
                <a:latin typeface="Courier New" charset="0"/>
              </a:rPr>
              <a:t> grd;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printf("Enter Letter Grade: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scanf("%c",&amp;grd);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printf(“You are 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chemeClr val="accent1"/>
                </a:solidFill>
                <a:latin typeface="Courier New" charset="0"/>
              </a:rPr>
              <a:t>// continued next slide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5E574B-DCC1-A74A-B44B-ACBFEEBAEEA3}" type="datetime1">
              <a:rPr lang="en-US" smtClean="0">
                <a:latin typeface="Garamond" charset="0"/>
              </a:rPr>
              <a:t>2/14/18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5D2D2B-5220-0348-8C33-95B2078C3E23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14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7139</TotalTime>
  <Words>1141</Words>
  <Application>Microsoft Macintosh PowerPoint</Application>
  <PresentationFormat>On-screen Show (4:3)</PresentationFormat>
  <Paragraphs>345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Edge</vt:lpstr>
      <vt:lpstr>EECE.2160 ECE Application Programming</vt:lpstr>
      <vt:lpstr>Lecture outline</vt:lpstr>
      <vt:lpstr>Review: range checking</vt:lpstr>
      <vt:lpstr>switch statements</vt:lpstr>
      <vt:lpstr>switch/case statement - General form</vt:lpstr>
      <vt:lpstr>switch/case statement</vt:lpstr>
      <vt:lpstr>Switch statements and break</vt:lpstr>
      <vt:lpstr>Switch statements and break</vt:lpstr>
      <vt:lpstr>switch/case statement - example</vt:lpstr>
      <vt:lpstr>switch/case statement - example</vt:lpstr>
      <vt:lpstr>Example: switch statement</vt:lpstr>
      <vt:lpstr>Example solution</vt:lpstr>
      <vt:lpstr>switch/case statement - Alt example</vt:lpstr>
      <vt:lpstr>Repetition</vt:lpstr>
      <vt:lpstr>while loops</vt:lpstr>
      <vt:lpstr>while loops - example</vt:lpstr>
      <vt:lpstr>while loops - example</vt:lpstr>
      <vt:lpstr>Repetition with while loop</vt:lpstr>
      <vt:lpstr>Application: loop with flexible limit</vt:lpstr>
      <vt:lpstr>Application: sentinel value</vt:lpstr>
      <vt:lpstr>do-while loops</vt:lpstr>
      <vt:lpstr>comparison while vs do-while</vt:lpstr>
      <vt:lpstr>comparison while vs do-while</vt:lpstr>
      <vt:lpstr>Application: sentinel value</vt:lpstr>
      <vt:lpstr>Application: sentinel value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1591</cp:revision>
  <dcterms:created xsi:type="dcterms:W3CDTF">2006-04-03T05:03:01Z</dcterms:created>
  <dcterms:modified xsi:type="dcterms:W3CDTF">2018-02-14T11:58:12Z</dcterms:modified>
</cp:coreProperties>
</file>