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565" r:id="rId4"/>
    <p:sldId id="566" r:id="rId5"/>
    <p:sldId id="567" r:id="rId6"/>
    <p:sldId id="559" r:id="rId7"/>
    <p:sldId id="560" r:id="rId8"/>
    <p:sldId id="561" r:id="rId9"/>
    <p:sldId id="562" r:id="rId10"/>
    <p:sldId id="563" r:id="rId11"/>
    <p:sldId id="564" r:id="rId12"/>
    <p:sldId id="568" r:id="rId13"/>
    <p:sldId id="569" r:id="rId14"/>
    <p:sldId id="570" r:id="rId15"/>
    <p:sldId id="571" r:id="rId16"/>
    <p:sldId id="572" r:id="rId17"/>
    <p:sldId id="583" r:id="rId18"/>
    <p:sldId id="579" r:id="rId19"/>
    <p:sldId id="575" r:id="rId20"/>
    <p:sldId id="576" r:id="rId21"/>
    <p:sldId id="577" r:id="rId22"/>
    <p:sldId id="578" r:id="rId23"/>
    <p:sldId id="580" r:id="rId24"/>
    <p:sldId id="581" r:id="rId25"/>
    <p:sldId id="582" r:id="rId26"/>
    <p:sldId id="410" r:id="rId27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D1676D2-8A55-714B-AF51-F1C00DA95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250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5732AE4-4ABE-CF4C-BB8F-0BD505FF61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229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43E18542-C3F9-594F-AE0C-E38DAADE2588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8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E500A1-D59A-A647-9C51-914A210AB338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B7B31F-D036-944D-869D-9C747746E5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82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76002-AA4C-1E46-9260-E12C6060622C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E6460-4B38-A346-933E-B7C0C13B35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38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725BF-72C6-5643-9A2D-D80719A450D2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63D8B-A07C-3B4F-92E1-B2E5DE031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517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602AA-3348-A94B-8F19-B9BE1A3F7D98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9B04A-E468-7044-85D8-604220EE0A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1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5ED96-4021-C947-9BAD-5049326D4B01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41307-D0F1-E34E-A004-995FC5623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99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36ED-A534-7D46-9B1F-6BA9686BF47C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DA8A6-B6D0-B54F-93D2-F51D96038D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16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DB3A5-2539-5842-A205-43035CC6AB22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75A08-D13C-6649-9D2F-19D963175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58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09813-47A1-5746-B03C-974E995D64A3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13737-7968-054C-846C-2E38A4B5F8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57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36D7B-7D84-D34E-BC8A-024999FC1F30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AD1C6-B636-7C4A-96DA-FCC343C067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1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4600D-B964-2E49-A6DA-BDEA905BD0A7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DFE6E-B43D-5745-B610-9B322119B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9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BF435-5699-7147-BD12-EE6F4C226ACE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A8DB7-9BB1-0A49-AEF1-A7EDBBFFE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68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29F33-666A-4D47-A7F0-7388F7AFDCD3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8D40-08D0-7F46-99E0-3E6DCC3EE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8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78215-86F9-7646-98CE-7475D2E5A019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6C9E1-6056-504E-A234-67F3F2BD6E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12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Garamond" charset="0"/>
              </a:defRPr>
            </a:lvl1pPr>
          </a:lstStyle>
          <a:p>
            <a:pPr>
              <a:defRPr/>
            </a:pPr>
            <a:fld id="{FD6ECD2F-DB52-6946-A094-70FC8DA3C5A9}" type="datetime1">
              <a:rPr lang="en-US" altLang="en-US"/>
              <a:pPr>
                <a:defRPr/>
              </a:pPr>
              <a:t>6/14/18</a:t>
            </a:fld>
            <a:endParaRPr lang="en-US" alt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charset="0"/>
              </a:defRPr>
            </a:lvl1pPr>
          </a:lstStyle>
          <a:p>
            <a:pPr>
              <a:defRPr/>
            </a:pPr>
            <a:fld id="{F68F0128-145B-9C47-A235-F05A299C11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101" r:id="rId2"/>
    <p:sldLayoutId id="2147485102" r:id="rId3"/>
    <p:sldLayoutId id="2147485103" r:id="rId4"/>
    <p:sldLayoutId id="2147485104" r:id="rId5"/>
    <p:sldLayoutId id="2147485105" r:id="rId6"/>
    <p:sldLayoutId id="2147485106" r:id="rId7"/>
    <p:sldLayoutId id="2147485107" r:id="rId8"/>
    <p:sldLayoutId id="2147485108" r:id="rId9"/>
    <p:sldLayoutId id="2147485109" r:id="rId10"/>
    <p:sldLayoutId id="2147485110" r:id="rId11"/>
    <p:sldLayoutId id="2147485111" r:id="rId12"/>
    <p:sldLayoutId id="214748511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altLang="en-US" sz="4600">
                <a:ea typeface="ＭＳ Ｐゴシック" charset="-128"/>
              </a:rPr>
              <a:t>EECE.2160</a:t>
            </a:r>
            <a:br>
              <a:rPr lang="en-US" altLang="en-US" sz="4600">
                <a:ea typeface="ＭＳ Ｐゴシック" charset="-128"/>
              </a:rPr>
            </a:br>
            <a:r>
              <a:rPr lang="en-US" altLang="en-US" sz="4600">
                <a:ea typeface="ＭＳ Ｐゴシック" charset="-128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/>
              <a:t>Dr. Michael </a:t>
            </a:r>
            <a:r>
              <a:rPr lang="en-US" dirty="0" smtClean="0"/>
              <a:t>Geiger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Summer 2017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</a:rPr>
              <a:t>Lecture </a:t>
            </a:r>
            <a:r>
              <a:rPr lang="en-US" b="1" dirty="0" smtClean="0">
                <a:solidFill>
                  <a:srgbClr val="0000FF"/>
                </a:solidFill>
              </a:rPr>
              <a:t>10</a:t>
            </a:r>
            <a:endParaRPr lang="en-US" dirty="0"/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Structures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Exam 2 Preview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typedef</a:t>
            </a:r>
            <a:r>
              <a:rPr lang="en-US" dirty="0" smtClean="0">
                <a:latin typeface="Consolas"/>
                <a:ea typeface="+mn-ea"/>
              </a:rPr>
              <a:t> </a:t>
            </a:r>
            <a:r>
              <a:rPr lang="en-US" dirty="0" err="1" smtClean="0">
                <a:latin typeface="Consolas"/>
                <a:ea typeface="+mn-ea"/>
              </a:rPr>
              <a:t>struct</a:t>
            </a:r>
            <a:r>
              <a:rPr lang="en-US" dirty="0" smtClean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</a:t>
            </a:r>
            <a:r>
              <a:rPr lang="en-US" dirty="0" err="1" smtClean="0">
                <a:latin typeface="Consolas"/>
                <a:ea typeface="+mn-ea"/>
              </a:rPr>
              <a:t>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int</a:t>
            </a:r>
            <a:r>
              <a:rPr lang="en-US" dirty="0" smtClean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("B = %.2lf+%.2lfi\n", 	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("C = %.2lf+%.2lfi\n", 	</a:t>
            </a:r>
            <a:r>
              <a:rPr lang="en-US" dirty="0" err="1" smtClean="0">
                <a:latin typeface="Consolas"/>
                <a:ea typeface="+mn-ea"/>
              </a:rPr>
              <a:t>c.real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c.imag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("D = %.2lf+%.2lfi\n", 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4F4AF5-C530-0345-81EA-C76E1E23E7E5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DF7C04-092B-F046-B480-6013E7242A57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</a:t>
            </a:r>
          </a:p>
        </p:txBody>
      </p:sp>
      <p:sp>
        <p:nvSpPr>
          <p:cNvPr id="2867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A = 1.00 + 2.00i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B = 3.40 + 5.60i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C = 1.00 + 2.00i		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D = 4.40 + 7.60i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E = -2.40 + -3.60i</a:t>
            </a:r>
          </a:p>
          <a:p>
            <a:pPr>
              <a:buFont typeface="Wingdings" charset="2"/>
              <a:buNone/>
            </a:pPr>
            <a:endParaRPr lang="en-US" altLang="en-US">
              <a:latin typeface="Courier New" charset="0"/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u="sng">
                <a:ea typeface="ＭＳ Ｐゴシック" charset="-128"/>
              </a:rPr>
              <a:t>Note:</a:t>
            </a:r>
            <a:r>
              <a:rPr lang="en-US" altLang="en-US">
                <a:ea typeface="ＭＳ Ｐゴシック" charset="-128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2867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B5639E-D6DA-9A44-871C-8845E66D26A4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8E9E6E-2937-C649-8D62-DFA89E1809C4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Structures and functions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Can pass structures to functions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int f(StudentInfo s);</a:t>
            </a:r>
          </a:p>
          <a:p>
            <a:r>
              <a:rPr lang="en-US" altLang="en-US">
                <a:ea typeface="ＭＳ Ｐゴシック" charset="-128"/>
              </a:rPr>
              <a:t>Structures consume significant memory</a:t>
            </a:r>
          </a:p>
          <a:p>
            <a:pPr lvl="1"/>
            <a:r>
              <a:rPr lang="en-US" altLang="en-US">
                <a:ea typeface="ＭＳ Ｐゴシック" charset="-128"/>
              </a:rPr>
              <a:t>Usually much more efficient to simply pass pointer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int g(StudentInfo *s);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90AA3-4EAF-FA46-8AB4-50092933ED21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F33072-4859-C14A-BF99-FE4BE1815E0E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the following functions that use the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Given a pointer to a single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Given an array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elements, and return a value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Format (user input </a:t>
            </a:r>
            <a:r>
              <a:rPr lang="en-US" u="sng" dirty="0" smtClean="0">
                <a:cs typeface="Courier New" pitchFamily="49" charset="0"/>
              </a:rPr>
              <a:t>underlined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C53A8D-6D31-FC4A-95D3-D7073705517E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053DAE-6F58-674F-86DF-2C788D646D62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void printStudent(StudentInfo *s) {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printf(“%s %c. %s\n”, s-&gt;first, 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		s-&gt;middle, s-&gt;last);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printf(“ID #%u\n”, s-&gt;ID);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printf(“GPA %.2lf\n”, s-&gt;GPA);</a:t>
            </a:r>
          </a:p>
          <a:p>
            <a:pPr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6828E5-6F6B-E04C-89C0-957467222ED9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453195-64EC-3D41-98AE-AA35AE380EFF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 (cont.)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double avgGPA(StudentInfo list[], int n) {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int i;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int sum = 0;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for (i = 0; i &lt; n; i++)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sum += list[i].GPA;</a:t>
            </a:r>
          </a:p>
          <a:p>
            <a:pPr>
              <a:buFont typeface="Wingdings" charset="2"/>
              <a:buNone/>
            </a:pPr>
            <a:endParaRPr lang="en-US" altLang="en-US" sz="2400">
              <a:latin typeface="Courier New" charset="0"/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return sum / n;</a:t>
            </a:r>
          </a:p>
          <a:p>
            <a:pPr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270304-8901-994E-8D26-01D93F7D6E84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46C08D-2D79-5845-A755-5C2A0AC9F275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 solution (cont.)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printf(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Enter name: 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scanf(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%s %c. %s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, s.first,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printf(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Enter ID #: 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scanf(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%u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printf(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Enter GPA: 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scanf(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%lf</a:t>
            </a:r>
            <a:r>
              <a:rPr lang="ja-JP" altLang="en-US" sz="28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800">
                <a:latin typeface="Courier New" charset="0"/>
                <a:ea typeface="ＭＳ Ｐゴシック" charset="-128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	return s;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800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6A5A71-6974-A849-A25E-9E81F31A4900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A7A951-2CCB-0445-90C2-684BB0F63812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>
              <a:defRPr/>
            </a:pPr>
            <a:r>
              <a:rPr lang="en-US" dirty="0" smtClean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 smtClean="0">
                <a:cs typeface="Arial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</a:rPr>
              <a:t>s1.sname </a:t>
            </a:r>
            <a:r>
              <a:rPr lang="en-US" dirty="0" smtClean="0">
                <a:cs typeface="Arial"/>
                <a:sym typeface="Wingdings"/>
              </a:rPr>
              <a:t> Name structure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 smtClean="0">
                <a:cs typeface="Arial"/>
                <a:sym typeface="Wingdings"/>
              </a:rPr>
              <a:t> middle initial of name within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s1</a:t>
            </a:r>
            <a:endParaRPr lang="en-US" dirty="0" smtClean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134FE41-3FE3-7043-B27B-0F3573B0D3A6}" type="datetime1">
              <a:rPr lang="en-US" altLang="en-US">
                <a:latin typeface="Garamond" charset="0"/>
              </a:rPr>
              <a:pPr/>
              <a:t>6/14/18</a:t>
            </a:fld>
            <a:endParaRPr lang="en-US" alt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25</a:t>
            </a:r>
            <a:endParaRPr lang="en-US" altLang="en-US"/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2B5E66-897A-B64B-A122-5070E187832D}" type="slidenum">
              <a:rPr lang="en-US" altLang="en-US">
                <a:latin typeface="Garamond" charset="0"/>
              </a:rPr>
              <a:pPr/>
              <a:t>17</a:t>
            </a:fld>
            <a:endParaRPr lang="en-US" alt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 2 notes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charset="-128"/>
              </a:rPr>
              <a:t>Allowed one 8.5</a:t>
            </a:r>
            <a:r>
              <a:rPr lang="ja-JP" altLang="en-US" sz="2800" dirty="0">
                <a:ea typeface="ＭＳ Ｐゴシック" charset="-128"/>
              </a:rPr>
              <a:t>”</a:t>
            </a:r>
            <a:r>
              <a:rPr lang="en-US" altLang="ja-JP" sz="2800" dirty="0">
                <a:ea typeface="ＭＳ Ｐゴシック" charset="-128"/>
              </a:rPr>
              <a:t> x 11</a:t>
            </a:r>
            <a:r>
              <a:rPr lang="ja-JP" altLang="en-US" sz="2800" dirty="0">
                <a:ea typeface="ＭＳ Ｐゴシック" charset="-128"/>
              </a:rPr>
              <a:t>”</a:t>
            </a:r>
            <a:r>
              <a:rPr lang="en-US" altLang="ja-JP" sz="2800" dirty="0">
                <a:ea typeface="ＭＳ Ｐゴシック" charset="-128"/>
              </a:rPr>
              <a:t> double-sided note sheet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charset="-128"/>
              </a:rPr>
              <a:t>No other notes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charset="-128"/>
              </a:rPr>
              <a:t>No electronic devices (calculator, phone, etc.)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charset="-128"/>
              </a:rPr>
              <a:t>Exam will last 2 hours and 20 minutes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-128"/>
              </a:rPr>
              <a:t>Covers material starting after Exam 1, through lecture 9 (lectures 6-9)	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ea typeface="ＭＳ Ｐゴシック" charset="-128"/>
              </a:rPr>
              <a:t>Structures are </a:t>
            </a:r>
            <a:r>
              <a:rPr lang="en-US" altLang="en-US" u="sng" dirty="0">
                <a:ea typeface="ＭＳ Ｐゴシック" charset="-128"/>
              </a:rPr>
              <a:t>not</a:t>
            </a:r>
            <a:r>
              <a:rPr lang="en-US" altLang="en-US" dirty="0">
                <a:ea typeface="ＭＳ Ｐゴシック" charset="-128"/>
              </a:rPr>
              <a:t> on Exam 2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charset="-128"/>
              </a:rPr>
              <a:t>Same general format as Exam 1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3 questions (each with multiple parts, so actually ~10 questions) + 1 extra credit question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Functions </a:t>
            </a:r>
            <a:r>
              <a:rPr lang="en-US" sz="2400" i="1" dirty="0" smtClean="0"/>
              <a:t>(code reading/writing, MC?)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Arrays </a:t>
            </a:r>
            <a:r>
              <a:rPr lang="en-US" sz="2400" i="1" dirty="0" smtClean="0"/>
              <a:t>(code reading/writing, MC?)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Strings (</a:t>
            </a:r>
            <a:r>
              <a:rPr lang="en-US" sz="2400" i="1" dirty="0" smtClean="0"/>
              <a:t>code reading?, MC)</a:t>
            </a:r>
            <a:endParaRPr lang="en-US" sz="2400" dirty="0" smtClean="0"/>
          </a:p>
          <a:p>
            <a:pPr lvl="1">
              <a:lnSpc>
                <a:spcPct val="80000"/>
              </a:lnSpc>
              <a:defRPr/>
            </a:pPr>
            <a:endParaRPr lang="en-US" altLang="en-US" sz="2400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54564C-E83A-7442-B5A6-94B70CDB0AB4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46B25A-743B-C540-B6F5-EC9B70F67654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functions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charset="-128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charset="-128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An optional </a:t>
            </a: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Optional </a:t>
            </a: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charset="-128"/>
              </a:rPr>
              <a:t>Must be </a:t>
            </a:r>
            <a:r>
              <a:rPr lang="en-US" altLang="en-US" sz="2600">
                <a:solidFill>
                  <a:srgbClr val="0000FF"/>
                </a:solidFill>
                <a:ea typeface="ＭＳ Ｐゴシック" charset="-128"/>
              </a:rPr>
              <a:t>prototyped</a:t>
            </a:r>
            <a:r>
              <a:rPr lang="en-US" altLang="en-US" sz="2600">
                <a:ea typeface="ＭＳ Ｐゴシック" charset="-128"/>
              </a:rPr>
              <a:t> or written completely prior to use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ea typeface="ＭＳ Ｐゴシック" charset="-128"/>
              </a:rPr>
              <a:t>Arguments can be: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Passed by value</a:t>
            </a:r>
            <a:r>
              <a:rPr lang="en-US" altLang="en-US" sz="2200">
                <a:ea typeface="ＭＳ Ｐゴシック" charset="-128"/>
              </a:rPr>
              <a:t>: copy of argument is sent to function</a:t>
            </a:r>
          </a:p>
          <a:p>
            <a:pPr lvl="2">
              <a:lnSpc>
                <a:spcPct val="90000"/>
              </a:lnSpc>
            </a:pPr>
            <a:r>
              <a:rPr lang="en-US" altLang="en-US" sz="1900">
                <a:ea typeface="ＭＳ Ｐゴシック" charset="-128"/>
              </a:rPr>
              <a:t>Arguments cannot be modified outside function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0000FF"/>
                </a:solidFill>
                <a:ea typeface="ＭＳ Ｐゴシック" charset="-128"/>
              </a:rPr>
              <a:t>Passed by address</a:t>
            </a:r>
            <a:r>
              <a:rPr lang="en-US" altLang="en-US" sz="2200">
                <a:ea typeface="ＭＳ Ｐゴシック" charset="-128"/>
              </a:rPr>
              <a:t>: address of argument</a:t>
            </a:r>
          </a:p>
          <a:p>
            <a:pPr lvl="2">
              <a:lnSpc>
                <a:spcPct val="90000"/>
              </a:lnSpc>
            </a:pPr>
            <a:r>
              <a:rPr lang="en-US" altLang="en-US" sz="1900">
                <a:ea typeface="ＭＳ Ｐゴシック" charset="-128"/>
              </a:rPr>
              <a:t>Use pointers or address operator (</a:t>
            </a:r>
            <a:r>
              <a:rPr lang="en-US" altLang="en-US" sz="1900">
                <a:solidFill>
                  <a:srgbClr val="0000FF"/>
                </a:solidFill>
                <a:ea typeface="ＭＳ Ｐゴシック" charset="-128"/>
              </a:rPr>
              <a:t>&amp;</a:t>
            </a:r>
            <a:r>
              <a:rPr lang="en-US" altLang="en-US" sz="1900">
                <a:ea typeface="ＭＳ Ｐゴシック" charset="-128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1900">
                <a:ea typeface="ＭＳ Ｐゴシック" charset="-128"/>
              </a:rPr>
              <a:t>Arguments can be modified outside function—used to </a:t>
            </a:r>
            <a:r>
              <a:rPr lang="ja-JP" altLang="en-US" sz="1900">
                <a:ea typeface="ＭＳ Ｐゴシック" charset="-128"/>
              </a:rPr>
              <a:t>“</a:t>
            </a:r>
            <a:r>
              <a:rPr lang="en-US" altLang="ja-JP" sz="1900">
                <a:ea typeface="ＭＳ Ｐゴシック" charset="-128"/>
              </a:rPr>
              <a:t>return</a:t>
            </a:r>
            <a:r>
              <a:rPr lang="ja-JP" altLang="en-US" sz="1900">
                <a:ea typeface="ＭＳ Ｐゴシック" charset="-128"/>
              </a:rPr>
              <a:t>”</a:t>
            </a:r>
            <a:r>
              <a:rPr lang="en-US" altLang="ja-JP" sz="1900">
                <a:ea typeface="ＭＳ Ｐゴシック" charset="-128"/>
              </a:rPr>
              <a:t> multiple values</a:t>
            </a:r>
            <a:endParaRPr lang="en-US" altLang="en-US" sz="1900">
              <a:ea typeface="ＭＳ Ｐゴシック" charset="-128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6C0546-D6EC-FD4A-8F5B-7935B62248A3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21DE14-A5C8-A846-845E-D7823CCD710D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Announcements/reminders</a:t>
            </a:r>
          </a:p>
          <a:p>
            <a:pPr lvl="1"/>
            <a:r>
              <a:rPr lang="en-US" altLang="en-US">
                <a:ea typeface="ＭＳ Ｐゴシック" charset="-128"/>
              </a:rPr>
              <a:t>Ch. 7 activities due Thursday</a:t>
            </a:r>
          </a:p>
          <a:p>
            <a:pPr lvl="1"/>
            <a:r>
              <a:rPr lang="en-US" altLang="en-US">
                <a:ea typeface="ＭＳ Ｐゴシック" charset="-128"/>
              </a:rPr>
              <a:t>Program 5 to be posted; due Wednesday 6/20</a:t>
            </a:r>
          </a:p>
          <a:p>
            <a:pPr lvl="2"/>
            <a:r>
              <a:rPr lang="en-US" altLang="en-US">
                <a:ea typeface="ＭＳ Ｐゴシック" charset="-128"/>
              </a:rPr>
              <a:t>Old spec and starter files (which will become template files) on course schedule page</a:t>
            </a:r>
          </a:p>
          <a:p>
            <a:pPr lvl="1"/>
            <a:r>
              <a:rPr lang="en-US" altLang="en-US">
                <a:ea typeface="ＭＳ Ｐゴシック" charset="-128"/>
              </a:rPr>
              <a:t>Exam 2: Monday, 6/18</a:t>
            </a:r>
          </a:p>
          <a:p>
            <a:pPr lvl="2"/>
            <a:r>
              <a:rPr lang="en-US" altLang="en-US">
                <a:ea typeface="ＭＳ Ｐゴシック" charset="-128"/>
              </a:rPr>
              <a:t>Will be allowed one 8.5” x 11” note sheet</a:t>
            </a:r>
          </a:p>
          <a:p>
            <a:pPr lvl="2"/>
            <a:r>
              <a:rPr lang="en-US" altLang="en-US">
                <a:ea typeface="ＭＳ Ｐゴシック" charset="-128"/>
              </a:rPr>
              <a:t>Covers material from Lec. 6-9 (</a:t>
            </a:r>
            <a:r>
              <a:rPr lang="en-US" altLang="en-US" u="sng">
                <a:ea typeface="ＭＳ Ｐゴシック" charset="-128"/>
              </a:rPr>
              <a:t>not</a:t>
            </a:r>
            <a:r>
              <a:rPr lang="en-US" altLang="en-US">
                <a:ea typeface="ＭＳ Ｐゴシック" charset="-128"/>
              </a:rPr>
              <a:t> structures)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Today’s lecture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Structures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Exam 2 Preview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464A8C-88B9-0243-8FEA-08F697CE15A7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5CD1B9-5819-2942-B423-B6B131690917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pointers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Pointer:</a:t>
            </a:r>
            <a:r>
              <a:rPr lang="en-US" altLang="en-US">
                <a:ea typeface="ＭＳ Ｐゴシック" charset="-128"/>
              </a:rPr>
              <a:t> address of a variable</a:t>
            </a:r>
          </a:p>
          <a:p>
            <a:pPr lvl="1"/>
            <a:r>
              <a:rPr lang="en-US" altLang="en-US">
                <a:ea typeface="ＭＳ Ｐゴシック" charset="-128"/>
              </a:rPr>
              <a:t>Can get address of existing object using </a:t>
            </a:r>
            <a:r>
              <a:rPr lang="en-US" altLang="en-US" b="1">
                <a:solidFill>
                  <a:srgbClr val="FF0000"/>
                </a:solidFill>
                <a:ea typeface="ＭＳ Ｐゴシック" charset="-128"/>
              </a:rPr>
              <a:t>&amp;</a:t>
            </a:r>
          </a:p>
          <a:p>
            <a:pPr lvl="1"/>
            <a:r>
              <a:rPr lang="en-US" altLang="en-US">
                <a:ea typeface="ＭＳ Ｐゴシック" charset="-128"/>
              </a:rPr>
              <a:t>Can get value of existing pointer using </a:t>
            </a:r>
            <a:r>
              <a:rPr lang="en-US" altLang="en-US" b="1">
                <a:solidFill>
                  <a:srgbClr val="FF0000"/>
                </a:solidFill>
                <a:ea typeface="ＭＳ Ｐゴシック" charset="-128"/>
              </a:rPr>
              <a:t>*</a:t>
            </a:r>
          </a:p>
          <a:p>
            <a:pPr lvl="1"/>
            <a:r>
              <a:rPr lang="en-US" altLang="en-US">
                <a:ea typeface="ＭＳ Ｐゴシック" charset="-128"/>
              </a:rPr>
              <a:t>Can assign pointers of same type to each other</a:t>
            </a:r>
          </a:p>
          <a:p>
            <a:pPr lvl="1"/>
            <a:r>
              <a:rPr lang="en-US" altLang="en-US">
                <a:ea typeface="ＭＳ Ｐゴシック" charset="-128"/>
              </a:rPr>
              <a:t>Pointer declaration: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	&lt;base type&gt;</a:t>
            </a:r>
            <a:r>
              <a:rPr lang="en-US" altLang="en-US">
                <a:latin typeface="Courier New" charset="0"/>
                <a:ea typeface="ＭＳ Ｐゴシック" charset="-128"/>
              </a:rPr>
              <a:t>* </a:t>
            </a:r>
            <a:r>
              <a:rPr lang="en-US" altLang="en-US">
                <a:solidFill>
                  <a:srgbClr val="0000FF"/>
                </a:solidFill>
                <a:latin typeface="Courier New" charset="0"/>
                <a:ea typeface="ＭＳ Ｐゴシック" charset="-128"/>
              </a:rPr>
              <a:t>&lt;pointer name&gt;</a:t>
            </a:r>
          </a:p>
          <a:p>
            <a:pPr lvl="2"/>
            <a:r>
              <a:rPr lang="en-US" altLang="en-US">
                <a:ea typeface="ＭＳ Ｐゴシック" charset="-128"/>
              </a:rPr>
              <a:t>Base type determines how reference is interpreted </a:t>
            </a:r>
            <a:endParaRPr lang="en-US" altLang="en-US">
              <a:solidFill>
                <a:srgbClr val="0000FF"/>
              </a:solidFill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Use pointers as function arguments </a:t>
            </a:r>
            <a:r>
              <a:rPr lang="en-US" altLang="en-US">
                <a:ea typeface="ＭＳ Ｐゴシック" charset="-128"/>
                <a:sym typeface="Wingdings" charset="2"/>
              </a:rPr>
              <a:t> </a:t>
            </a:r>
            <a:r>
              <a:rPr lang="en-US" altLang="en-US">
                <a:solidFill>
                  <a:srgbClr val="0000FF"/>
                </a:solidFill>
                <a:ea typeface="ＭＳ Ｐゴシック" charset="-128"/>
              </a:rPr>
              <a:t>pass by address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027B01-9809-9E4F-BC91-ABE41C6C4412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5F1CA6-FE59-2A49-8646-10C9652ADD31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arrays &amp; pointers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Arrays: groups of data with same type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x[10]</a:t>
            </a:r>
            <a:r>
              <a:rPr lang="en-US" altLang="en-US">
                <a:ea typeface="ＭＳ Ｐゴシック" charset="-128"/>
              </a:rPr>
              <a:t> has 10 elements, </a:t>
            </a:r>
            <a:r>
              <a:rPr lang="en-US" altLang="en-US">
                <a:latin typeface="Courier New" charset="0"/>
                <a:ea typeface="ＭＳ Ｐゴシック" charset="-128"/>
              </a:rPr>
              <a:t>x[0]</a:t>
            </a:r>
            <a:r>
              <a:rPr lang="en-US" altLang="en-US">
                <a:ea typeface="ＭＳ Ｐゴシック" charset="-128"/>
              </a:rPr>
              <a:t> through </a:t>
            </a:r>
            <a:r>
              <a:rPr lang="en-US" altLang="en-US">
                <a:latin typeface="Courier New" charset="0"/>
                <a:ea typeface="ＭＳ Ｐゴシック" charset="-128"/>
              </a:rPr>
              <a:t>x[9]</a:t>
            </a:r>
          </a:p>
          <a:p>
            <a:pPr lvl="1"/>
            <a:r>
              <a:rPr lang="en-US" altLang="en-US">
                <a:ea typeface="ＭＳ Ｐゴシック" charset="-128"/>
              </a:rPr>
              <a:t>Can also define with initial values</a:t>
            </a:r>
          </a:p>
          <a:p>
            <a:pPr lvl="2"/>
            <a:r>
              <a:rPr lang="en-US" altLang="en-US">
                <a:ea typeface="ＭＳ Ｐゴシック" charset="-128"/>
              </a:rPr>
              <a:t>e.g. </a:t>
            </a:r>
            <a:r>
              <a:rPr lang="en-US" altLang="en-US">
                <a:latin typeface="Courier New" charset="0"/>
                <a:ea typeface="ＭＳ Ｐゴシック" charset="-128"/>
              </a:rPr>
              <a:t>double list[] = {1.2, 0.75, -3.233};</a:t>
            </a:r>
          </a:p>
          <a:p>
            <a:pPr lvl="1"/>
            <a:r>
              <a:rPr lang="en-US" altLang="en-US">
                <a:ea typeface="ＭＳ Ｐゴシック" charset="-128"/>
              </a:rPr>
              <a:t>Must be sure to access inside bounds</a:t>
            </a:r>
          </a:p>
          <a:p>
            <a:r>
              <a:rPr lang="en-US" altLang="en-US">
                <a:ea typeface="ＭＳ Ｐゴシック" charset="-128"/>
              </a:rPr>
              <a:t>Array name </a:t>
            </a:r>
            <a:r>
              <a:rPr lang="en-US" altLang="en-US" u="sng">
                <a:ea typeface="ＭＳ Ｐゴシック" charset="-128"/>
              </a:rPr>
              <a:t>is</a:t>
            </a:r>
            <a:r>
              <a:rPr lang="en-US" altLang="en-US">
                <a:ea typeface="ＭＳ Ｐゴシック" charset="-128"/>
              </a:rPr>
              <a:t> a pointer</a:t>
            </a:r>
          </a:p>
          <a:p>
            <a:pPr lvl="1"/>
            <a:r>
              <a:rPr lang="en-US" altLang="en-US">
                <a:ea typeface="ＭＳ Ｐゴシック" charset="-128"/>
              </a:rPr>
              <a:t>Arrays are always passed by address to functions</a:t>
            </a:r>
          </a:p>
          <a:p>
            <a:pPr lvl="1"/>
            <a:r>
              <a:rPr lang="en-US" altLang="en-US">
                <a:ea typeface="ＭＳ Ｐゴシック" charset="-128"/>
              </a:rPr>
              <a:t>Should pass size of array as additional argument</a:t>
            </a:r>
          </a:p>
          <a:p>
            <a:pPr lvl="2"/>
            <a:r>
              <a:rPr lang="en-US" altLang="en-US">
                <a:ea typeface="ＭＳ Ｐゴシック" charset="-128"/>
              </a:rPr>
              <a:t>e.g. void f(int arr[], int n);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CF31E6-3CE8-6543-B595-647500CA85E8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21EEC3-A07F-D04C-AC87-EB70CCCF4716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2D arrays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charset="-128"/>
              </a:rPr>
              <a:t>Example (see below): </a:t>
            </a:r>
            <a:r>
              <a:rPr lang="en-US" altLang="en-US" sz="2200">
                <a:latin typeface="Courier New" charset="0"/>
                <a:ea typeface="ＭＳ Ｐゴシック" charset="-128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altLang="en-US" sz="260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endParaRPr lang="en-US" altLang="en-US" sz="260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endParaRPr lang="en-US" altLang="en-US" sz="260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endParaRPr lang="en-US" altLang="en-US" sz="260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charset="-128"/>
              </a:rPr>
              <a:t>Initialize:</a:t>
            </a:r>
            <a:r>
              <a:rPr lang="en-US" altLang="en-US" sz="2200">
                <a:latin typeface="Courier New" charset="0"/>
                <a:ea typeface="ＭＳ Ｐゴシック" charset="-128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200">
                <a:latin typeface="Courier New" charset="0"/>
                <a:ea typeface="ＭＳ Ｐゴシック" charset="-128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200">
                <a:latin typeface="Courier New" charset="0"/>
                <a:ea typeface="ＭＳ Ｐゴシック" charset="-128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en-US" sz="2200">
                <a:latin typeface="Courier New" charset="0"/>
                <a:ea typeface="ＭＳ Ｐゴシック" charset="-128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charset="-128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en-US" sz="220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en-US" sz="2200">
              <a:latin typeface="Courier New" charset="0"/>
              <a:ea typeface="ＭＳ Ｐゴシック" charset="-128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B38A98-800F-2A48-9079-FFEDF0961B41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DDEDDA-72F9-C14A-98B0-8DA6CF86911B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95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5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Col. 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Col. 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Col. 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Col. 3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Row 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x[0][0]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x[0][1]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x[0][2]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x[0][3]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Row 1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x[1][0]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x[1][1]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x[1][2]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x[1][3]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Row 2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x[2][0]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x[2][1]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x[2][2]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x[2][3]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strings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Represented as character arrays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Can be initialized using string constants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latin typeface="Courier New" charset="0"/>
                <a:ea typeface="ＭＳ Ｐゴシック" charset="-128"/>
                <a:sym typeface="Wingdings" charset="2"/>
              </a:rPr>
              <a:t>char hello[] = </a:t>
            </a:r>
            <a:r>
              <a:rPr lang="ja-JP" altLang="en-US" sz="2200">
                <a:latin typeface="Courier New" charset="0"/>
                <a:ea typeface="ＭＳ Ｐゴシック" charset="-128"/>
                <a:sym typeface="Wingdings" charset="2"/>
              </a:rPr>
              <a:t>“</a:t>
            </a:r>
            <a:r>
              <a:rPr lang="en-US" altLang="ja-JP" sz="2200">
                <a:latin typeface="Courier New" charset="0"/>
                <a:ea typeface="ＭＳ Ｐゴシック" charset="-128"/>
                <a:sym typeface="Wingdings" charset="2"/>
              </a:rPr>
              <a:t>Hello</a:t>
            </a:r>
            <a:r>
              <a:rPr lang="ja-JP" altLang="en-US" sz="2200">
                <a:latin typeface="Courier New" charset="0"/>
                <a:ea typeface="ＭＳ Ｐゴシック" charset="-128"/>
                <a:sym typeface="Wingdings" charset="2"/>
              </a:rPr>
              <a:t>”</a:t>
            </a:r>
            <a:r>
              <a:rPr lang="en-US" altLang="ja-JP" sz="2200">
                <a:latin typeface="Courier New" charset="0"/>
                <a:ea typeface="ＭＳ Ｐゴシック" charset="-128"/>
                <a:sym typeface="Wingdings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Can access individual elements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latin typeface="Courier New" charset="0"/>
                <a:ea typeface="ＭＳ Ｐゴシック" charset="-128"/>
                <a:sym typeface="Wingdings" charset="2"/>
              </a:rPr>
              <a:t>hello[3] = </a:t>
            </a:r>
            <a:r>
              <a:rPr lang="ja-JP" altLang="en-US" sz="2200">
                <a:latin typeface="Courier New" charset="0"/>
                <a:ea typeface="ＭＳ Ｐゴシック" charset="-128"/>
                <a:sym typeface="Wingdings" charset="2"/>
              </a:rPr>
              <a:t>‘</a:t>
            </a:r>
            <a:r>
              <a:rPr lang="en-US" altLang="ja-JP" sz="2200">
                <a:latin typeface="Courier New" charset="0"/>
                <a:ea typeface="ＭＳ Ｐゴシック" charset="-128"/>
                <a:sym typeface="Wingdings" charset="2"/>
              </a:rPr>
              <a:t>l</a:t>
            </a:r>
            <a:r>
              <a:rPr lang="ja-JP" altLang="en-US" sz="2200">
                <a:latin typeface="Courier New" charset="0"/>
                <a:ea typeface="ＭＳ Ｐゴシック" charset="-128"/>
                <a:sym typeface="Wingdings" charset="2"/>
              </a:rPr>
              <a:t>’</a:t>
            </a:r>
            <a:r>
              <a:rPr lang="en-US" altLang="ja-JP" sz="2200">
                <a:latin typeface="Courier New" charset="0"/>
                <a:ea typeface="ＭＳ Ｐゴシック" charset="-128"/>
                <a:sym typeface="Wingdings" charset="2"/>
              </a:rPr>
              <a:t>;</a:t>
            </a:r>
            <a:endParaRPr lang="en-US" altLang="ja-JP" sz="2200">
              <a:ea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Can print directly or with formatting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charset="-128"/>
              </a:rPr>
              <a:t>Print directly: </a:t>
            </a:r>
            <a:r>
              <a:rPr lang="en-US" altLang="en-US" sz="2200">
                <a:latin typeface="Courier New" charset="0"/>
                <a:ea typeface="ＭＳ Ｐゴシック" charset="-128"/>
              </a:rPr>
              <a:t>printf(hello);</a:t>
            </a:r>
          </a:p>
          <a:p>
            <a:pPr lvl="1">
              <a:lnSpc>
                <a:spcPct val="80000"/>
              </a:lnSpc>
            </a:pPr>
            <a:r>
              <a:rPr lang="en-US" altLang="en-US" sz="2200">
                <a:ea typeface="ＭＳ Ｐゴシック" charset="-128"/>
              </a:rPr>
              <a:t>Print w/formatting using %s: </a:t>
            </a:r>
            <a:r>
              <a:rPr lang="en-US" altLang="en-US" sz="2200">
                <a:latin typeface="Courier New" charset="0"/>
                <a:ea typeface="ＭＳ Ｐゴシック" charset="-128"/>
              </a:rPr>
              <a:t>printf(</a:t>
            </a:r>
            <a:r>
              <a:rPr lang="ja-JP" altLang="en-US" sz="2200">
                <a:latin typeface="Courier New" charset="0"/>
                <a:ea typeface="ＭＳ Ｐゴシック" charset="-128"/>
              </a:rPr>
              <a:t>“</a:t>
            </a:r>
            <a:r>
              <a:rPr lang="en-US" altLang="ja-JP" sz="2200">
                <a:latin typeface="Courier New" charset="0"/>
                <a:ea typeface="ＭＳ Ｐゴシック" charset="-128"/>
              </a:rPr>
              <a:t>%s\n</a:t>
            </a:r>
            <a:r>
              <a:rPr lang="ja-JP" altLang="en-US" sz="2200">
                <a:latin typeface="Courier New" charset="0"/>
                <a:ea typeface="ＭＳ Ｐゴシック" charset="-128"/>
              </a:rPr>
              <a:t>”</a:t>
            </a:r>
            <a:r>
              <a:rPr lang="en-US" altLang="ja-JP" sz="2200">
                <a:latin typeface="Courier New" charset="0"/>
                <a:ea typeface="ＭＳ Ｐゴシック" charset="-128"/>
              </a:rPr>
              <a:t>, 						 	hello);</a:t>
            </a:r>
          </a:p>
          <a:p>
            <a:pPr>
              <a:lnSpc>
                <a:spcPct val="80000"/>
              </a:lnSpc>
            </a:pPr>
            <a:r>
              <a:rPr lang="en-US" altLang="ja-JP" sz="2600">
                <a:latin typeface="Courier New" charset="0"/>
                <a:ea typeface="ＭＳ Ｐゴシック" charset="-128"/>
              </a:rPr>
              <a:t>Reading strings: scanf(“%s”, str);</a:t>
            </a:r>
          </a:p>
          <a:p>
            <a:pPr lvl="1">
              <a:lnSpc>
                <a:spcPct val="80000"/>
              </a:lnSpc>
            </a:pPr>
            <a:r>
              <a:rPr lang="en-US" altLang="ja-JP" sz="2200">
                <a:latin typeface="Courier New" charset="0"/>
                <a:ea typeface="ＭＳ Ｐゴシック" charset="-128"/>
              </a:rPr>
              <a:t>Reads all characters up to (but not including) first space, tab, or newline</a:t>
            </a:r>
          </a:p>
          <a:p>
            <a:pPr>
              <a:lnSpc>
                <a:spcPct val="80000"/>
              </a:lnSpc>
            </a:pPr>
            <a:r>
              <a:rPr lang="en-US" altLang="en-US" sz="2600">
                <a:ea typeface="ＭＳ Ｐゴシック" charset="-128"/>
              </a:rPr>
              <a:t>Must leave enough room for terminating </a:t>
            </a:r>
            <a:r>
              <a:rPr lang="ja-JP" altLang="en-US" sz="2600">
                <a:latin typeface="Courier New" charset="0"/>
                <a:ea typeface="ＭＳ Ｐゴシック" charset="-128"/>
              </a:rPr>
              <a:t>‘</a:t>
            </a:r>
            <a:r>
              <a:rPr lang="en-US" altLang="ja-JP" sz="2600">
                <a:latin typeface="Courier New" charset="0"/>
                <a:ea typeface="ＭＳ Ｐゴシック" charset="-128"/>
              </a:rPr>
              <a:t>\0</a:t>
            </a:r>
            <a:r>
              <a:rPr lang="ja-JP" altLang="en-US" sz="2600">
                <a:latin typeface="Courier New" charset="0"/>
                <a:ea typeface="ＭＳ Ｐゴシック" charset="-128"/>
              </a:rPr>
              <a:t>’</a:t>
            </a:r>
            <a:endParaRPr lang="en-US" altLang="en-US" sz="2600">
              <a:latin typeface="Courier New" charset="0"/>
              <a:ea typeface="ＭＳ Ｐゴシック" charset="-128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DE77F0-1DF6-624C-AEFF-84E6191E0E09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8C7220-1EC1-074D-BD10-8E127E00159D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smtClean="0">
                <a:cs typeface="Courier New" pitchFamily="49" charset="0"/>
              </a:rPr>
              <a:t>() not </a:t>
            </a:r>
            <a:r>
              <a:rPr lang="en-US" dirty="0" smtClean="0">
                <a:cs typeface="Courier New" pitchFamily="49" charset="0"/>
              </a:rPr>
              <a:t>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1 if s1 &gt; s2, -1 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5F27E4-A7CC-4642-A95C-EBABC37EF275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A2F30D-1D80-744A-9084-2BA5ED5BAB99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String functions (cont.)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charset="0"/>
                <a:ea typeface="ＭＳ Ｐゴシック" charset="-128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Returns # characters before </a:t>
            </a:r>
            <a:r>
              <a:rPr lang="ja-JP" altLang="en-US" sz="2400">
                <a:latin typeface="Courier New" charset="0"/>
                <a:ea typeface="ＭＳ Ｐゴシック" charset="-128"/>
              </a:rPr>
              <a:t>‘</a:t>
            </a:r>
            <a:r>
              <a:rPr lang="en-US" altLang="ja-JP" sz="2400">
                <a:latin typeface="Courier New" charset="0"/>
                <a:ea typeface="ＭＳ Ｐゴシック" charset="-128"/>
              </a:rPr>
              <a:t>\0</a:t>
            </a:r>
            <a:r>
              <a:rPr lang="ja-JP" altLang="en-US" sz="2400">
                <a:latin typeface="Courier New" charset="0"/>
                <a:ea typeface="ＭＳ Ｐゴシック" charset="-128"/>
              </a:rPr>
              <a:t>’</a:t>
            </a:r>
            <a:endParaRPr lang="en-US" altLang="ja-JP" sz="2400">
              <a:latin typeface="Courier New" charset="0"/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ea typeface="ＭＳ Ｐゴシック" charset="-128"/>
              </a:rPr>
              <a:t>“</a:t>
            </a:r>
            <a:r>
              <a:rPr lang="en-US" altLang="ja-JP" sz="2800">
                <a:ea typeface="ＭＳ Ｐゴシック" charset="-128"/>
              </a:rPr>
              <a:t>Add</a:t>
            </a:r>
            <a:r>
              <a:rPr lang="ja-JP" altLang="en-US" sz="2800">
                <a:ea typeface="ＭＳ Ｐゴシック" charset="-128"/>
              </a:rPr>
              <a:t>”</a:t>
            </a:r>
            <a:r>
              <a:rPr lang="en-US" altLang="ja-JP" sz="2800">
                <a:ea typeface="ＭＳ Ｐゴシック" charset="-128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charset="0"/>
                <a:ea typeface="ＭＳ Ｐゴシック" charset="-128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charset="0"/>
                <a:ea typeface="ＭＳ Ｐゴシック" charset="-128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Returns 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strncat() guaranteed to add null terminator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FAC4BA-2E7A-EC45-97C0-B1CC4A2A1FD8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A6155-52F6-3F48-837A-0AFFF5E04DC6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Final notes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Next time </a:t>
            </a:r>
          </a:p>
          <a:p>
            <a:pPr lvl="1"/>
            <a:r>
              <a:rPr lang="en-US" altLang="en-US">
                <a:ea typeface="ＭＳ Ｐゴシック" charset="-128"/>
              </a:rPr>
              <a:t>Exam 2—</a:t>
            </a:r>
            <a:r>
              <a:rPr lang="en-US" altLang="en-US" b="1" u="sng">
                <a:ea typeface="ＭＳ Ｐゴシック" charset="-128"/>
              </a:rPr>
              <a:t>please be on time</a:t>
            </a: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Reminders:</a:t>
            </a:r>
          </a:p>
          <a:p>
            <a:pPr lvl="1"/>
            <a:r>
              <a:rPr lang="en-US" altLang="en-US">
                <a:ea typeface="ＭＳ Ｐゴシック" charset="-128"/>
              </a:rPr>
              <a:t>Ch. 7 activities due Thursday</a:t>
            </a:r>
          </a:p>
          <a:p>
            <a:pPr lvl="1"/>
            <a:r>
              <a:rPr lang="en-US" altLang="en-US">
                <a:ea typeface="ＭＳ Ｐゴシック" charset="-128"/>
              </a:rPr>
              <a:t>Program 5 to be posted; due Wednesday 6/20</a:t>
            </a:r>
          </a:p>
          <a:p>
            <a:pPr lvl="2"/>
            <a:r>
              <a:rPr lang="en-US" altLang="en-US">
                <a:ea typeface="ＭＳ Ｐゴシック" charset="-128"/>
              </a:rPr>
              <a:t>Old spec and starter files (which will become template files) on course schedule page</a:t>
            </a:r>
          </a:p>
          <a:p>
            <a:pPr lvl="1"/>
            <a:r>
              <a:rPr lang="en-US" altLang="en-US">
                <a:ea typeface="ＭＳ Ｐゴシック" charset="-128"/>
              </a:rPr>
              <a:t>Exam 2: Monday, 6/18</a:t>
            </a:r>
          </a:p>
          <a:p>
            <a:pPr lvl="2"/>
            <a:r>
              <a:rPr lang="en-US" altLang="en-US">
                <a:ea typeface="ＭＳ Ｐゴシック" charset="-128"/>
              </a:rPr>
              <a:t>Will be allowed one 8.5” x 11” note sheet</a:t>
            </a:r>
          </a:p>
          <a:p>
            <a:pPr lvl="2"/>
            <a:r>
              <a:rPr lang="en-US" altLang="en-US">
                <a:ea typeface="ＭＳ Ｐゴシック" charset="-128"/>
              </a:rPr>
              <a:t>Covers material from Lec. 6-9 (</a:t>
            </a:r>
            <a:r>
              <a:rPr lang="en-US" altLang="en-US" u="sng">
                <a:ea typeface="ＭＳ Ｐゴシック" charset="-128"/>
              </a:rPr>
              <a:t>not</a:t>
            </a:r>
            <a:r>
              <a:rPr lang="en-US" altLang="en-US">
                <a:ea typeface="ＭＳ Ｐゴシック" charset="-128"/>
              </a:rPr>
              <a:t> structures)</a:t>
            </a: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118C69-9377-7143-ACA4-4EB80EE3EF9C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F8D1F2-6D13-A747-8993-D8910E9BA769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n"/>
              <a:defRPr/>
            </a:pPr>
            <a:r>
              <a:rPr lang="en-US" sz="2800" dirty="0"/>
              <a:t>Represented as character arrays</a:t>
            </a:r>
          </a:p>
          <a:p>
            <a:pPr>
              <a:buFont typeface="Wingdings" charset="0"/>
              <a:buChar char="n"/>
              <a:defRPr/>
            </a:pPr>
            <a:r>
              <a:rPr lang="en-US" sz="2800" dirty="0"/>
              <a:t>Can be initialized using string constants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en-US" sz="2400" dirty="0" smtClean="0">
                <a:latin typeface="Courier New" charset="0"/>
                <a:cs typeface="Courier New" charset="0"/>
                <a:sym typeface="Wingdings" charset="0"/>
              </a:rPr>
              <a:t>"</a:t>
            </a:r>
            <a:r>
              <a:rPr lang="en-US" altLang="ja-JP" sz="2400" dirty="0" smtClean="0">
                <a:latin typeface="Courier New" charset="0"/>
                <a:cs typeface="Courier New" charset="0"/>
                <a:sym typeface="Wingdings" charset="0"/>
              </a:rPr>
              <a:t>Hello";</a:t>
            </a:r>
            <a:endParaRPr lang="en-US" altLang="ja-JP" sz="2400" dirty="0">
              <a:latin typeface="Courier New" charset="0"/>
              <a:cs typeface="Courier New" charset="0"/>
              <a:sym typeface="Wingdings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sz="2800" dirty="0"/>
              <a:t>Can access individual elements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en-US" sz="2400" dirty="0" smtClean="0">
                <a:latin typeface="Courier New" charset="0"/>
                <a:cs typeface="Courier New" charset="0"/>
                <a:sym typeface="Wingdings" charset="0"/>
              </a:rPr>
              <a:t>'</a:t>
            </a:r>
            <a:r>
              <a:rPr lang="en-US" altLang="ja-JP" sz="2400" dirty="0" smtClean="0">
                <a:latin typeface="Courier New" charset="0"/>
                <a:cs typeface="Courier New" charset="0"/>
                <a:sym typeface="Wingdings" charset="0"/>
              </a:rPr>
              <a:t>l';</a:t>
            </a:r>
            <a:endParaRPr lang="en-US" altLang="ja-JP" sz="2400" dirty="0"/>
          </a:p>
          <a:p>
            <a:pPr>
              <a:buFont typeface="Wingdings" charset="0"/>
              <a:buChar char="n"/>
              <a:defRPr/>
            </a:pPr>
            <a:r>
              <a:rPr lang="en-US" sz="2800" dirty="0"/>
              <a:t>Can print directly or with formatting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400" dirty="0"/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sz="2400" dirty="0"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 smtClean="0">
                <a:latin typeface="Courier New" charset="0"/>
                <a:cs typeface="Courier New" charset="0"/>
              </a:rPr>
              <a:t>("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%</a:t>
            </a:r>
            <a:r>
              <a:rPr lang="en-US" altLang="ja-JP" sz="2400" dirty="0">
                <a:latin typeface="Courier New" charset="0"/>
                <a:cs typeface="Courier New" charset="0"/>
              </a:rPr>
              <a:t>s\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n", hello);</a:t>
            </a:r>
          </a:p>
          <a:p>
            <a:pPr>
              <a:buFont typeface="Wingdings" charset="0"/>
              <a:buChar char="n"/>
              <a:defRPr/>
            </a:pPr>
            <a:r>
              <a:rPr lang="en-US" altLang="ja-JP" sz="2800" dirty="0" smtClean="0">
                <a:cs typeface="Courier New" charset="0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("%s",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>
              <a:buFont typeface="Wingdings" charset="0"/>
              <a:buChar char="q"/>
              <a:defRPr/>
            </a:pPr>
            <a:r>
              <a:rPr lang="en-US" altLang="ja-JP" sz="2400" dirty="0" smtClean="0">
                <a:cs typeface="Courier New" charset="0"/>
              </a:rPr>
              <a:t>Reads all characters up to (but not including) first space, tab, or newline</a:t>
            </a:r>
            <a:endParaRPr lang="en-US" altLang="ja-JP" sz="2400" dirty="0">
              <a:cs typeface="Courier New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sz="2800" dirty="0"/>
              <a:t>Must leave enough room for terminating </a:t>
            </a:r>
            <a:r>
              <a:rPr lang="en-US" sz="2800" dirty="0" smtClean="0">
                <a:latin typeface="Courier New" charset="0"/>
                <a:cs typeface="Courier New" charset="0"/>
              </a:rPr>
              <a:t>'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\0'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2574B0-843E-0B4C-8C2D-35D984E5F373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8ABF36-9798-164C-B6E2-F0BA2B540C4C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smtClean="0">
                <a:cs typeface="Courier New" pitchFamily="49" charset="0"/>
              </a:rPr>
              <a:t>() not </a:t>
            </a:r>
            <a:r>
              <a:rPr lang="en-US" dirty="0" smtClean="0">
                <a:cs typeface="Courier New" pitchFamily="49" charset="0"/>
              </a:rPr>
              <a:t>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1 if s1 &gt; s2, -1 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09EBF5-E142-0E42-863C-ADB9F32D5D1F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1BD457-B024-874F-9CCD-593D56451906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Review: String functions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charset="-128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charset="0"/>
                <a:ea typeface="ＭＳ Ｐゴシック" charset="-128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Returns # characters before </a:t>
            </a:r>
            <a:r>
              <a:rPr lang="ja-JP" altLang="en-US" sz="2400">
                <a:latin typeface="Courier New" charset="0"/>
                <a:ea typeface="ＭＳ Ｐゴシック" charset="-128"/>
              </a:rPr>
              <a:t>‘</a:t>
            </a:r>
            <a:r>
              <a:rPr lang="en-US" altLang="ja-JP" sz="2400">
                <a:latin typeface="Courier New" charset="0"/>
                <a:ea typeface="ＭＳ Ｐゴシック" charset="-128"/>
              </a:rPr>
              <a:t>\0</a:t>
            </a:r>
            <a:r>
              <a:rPr lang="ja-JP" altLang="en-US" sz="2400">
                <a:latin typeface="Courier New" charset="0"/>
                <a:ea typeface="ＭＳ Ｐゴシック" charset="-128"/>
              </a:rPr>
              <a:t>’</a:t>
            </a:r>
            <a:endParaRPr lang="en-US" altLang="ja-JP" sz="2400">
              <a:latin typeface="Courier New" charset="0"/>
              <a:ea typeface="ＭＳ Ｐゴシック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ea typeface="ＭＳ Ｐゴシック" charset="-128"/>
              </a:rPr>
              <a:t>“</a:t>
            </a:r>
            <a:r>
              <a:rPr lang="en-US" altLang="ja-JP" sz="2800">
                <a:ea typeface="ＭＳ Ｐゴシック" charset="-128"/>
              </a:rPr>
              <a:t>Add</a:t>
            </a:r>
            <a:r>
              <a:rPr lang="ja-JP" altLang="en-US" sz="2800">
                <a:ea typeface="ＭＳ Ｐゴシック" charset="-128"/>
              </a:rPr>
              <a:t>”</a:t>
            </a:r>
            <a:r>
              <a:rPr lang="en-US" altLang="ja-JP" sz="2800">
                <a:ea typeface="ＭＳ Ｐゴシック" charset="-128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charset="0"/>
                <a:ea typeface="ＭＳ Ｐゴシック" charset="-128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charset="0"/>
                <a:ea typeface="ＭＳ Ｐゴシック" charset="-128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n-US" sz="2400">
                <a:latin typeface="Courier New" charset="0"/>
                <a:ea typeface="ＭＳ Ｐゴシック" charset="-128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Returns 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charset="-128"/>
              </a:rPr>
              <a:t>strncat() guaranteed to add null terminator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6E25E6-9F8D-F049-AA64-0F81F72CC100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E517FF-A6D4-C342-B2E8-29893F0DD5C0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Structures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ea typeface="ＭＳ Ｐゴシック" charset="-128"/>
              </a:rPr>
              <a:t>Arrays: groups of data with same type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ea typeface="ＭＳ Ｐゴシック" charset="-128"/>
              </a:rPr>
              <a:t>Structures: groups of data with (potentially) different types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ea typeface="ＭＳ Ｐゴシック" charset="-128"/>
              </a:rPr>
              <a:t>Example: record to store information about student: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First name (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char []</a:t>
            </a:r>
            <a:r>
              <a:rPr lang="en-US" altLang="en-US" sz="2400">
                <a:ea typeface="ＭＳ Ｐゴシック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Middle initial (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char</a:t>
            </a:r>
            <a:r>
              <a:rPr lang="en-US" altLang="en-US" sz="2400">
                <a:ea typeface="ＭＳ Ｐゴシック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Last name (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char []</a:t>
            </a:r>
            <a:r>
              <a:rPr lang="en-US" altLang="en-US" sz="2400">
                <a:ea typeface="ＭＳ Ｐゴシック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ID # (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unsigned int</a:t>
            </a:r>
            <a:r>
              <a:rPr lang="en-US" altLang="en-US" sz="2400">
                <a:ea typeface="ＭＳ Ｐゴシック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GPA (</a:t>
            </a:r>
            <a:r>
              <a:rPr lang="en-US" altLang="en-US" sz="2400">
                <a:latin typeface="Courier New" charset="0"/>
                <a:ea typeface="ＭＳ Ｐゴシック" charset="-128"/>
              </a:rPr>
              <a:t>double</a:t>
            </a:r>
            <a:r>
              <a:rPr lang="en-US" altLang="en-US" sz="2400">
                <a:ea typeface="ＭＳ Ｐゴシック" charset="-128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ea typeface="ＭＳ Ｐゴシック" charset="-128"/>
              </a:rPr>
              <a:t>Any data type—scalar, array, pointer (even other structures) allowed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62848-CA44-3B43-828C-CB7BC527E5F0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E40D99-3A84-5F4C-8066-EB14665CE549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Declaring structure types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Can define structure as a type using </a:t>
            </a:r>
            <a:r>
              <a:rPr lang="en-US" altLang="en-US" sz="2100">
                <a:latin typeface="Courier New" charset="0"/>
                <a:ea typeface="ＭＳ Ｐゴシック" charset="-128"/>
              </a:rPr>
              <a:t>typedef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ea typeface="ＭＳ Ｐゴシック" charset="-128"/>
              </a:rPr>
              <a:t>Could omit </a:t>
            </a:r>
            <a:r>
              <a:rPr lang="en-US" altLang="en-US" sz="1800">
                <a:latin typeface="Courier New" charset="0"/>
                <a:ea typeface="ＭＳ Ｐゴシック" charset="-128"/>
              </a:rPr>
              <a:t>typedef</a:t>
            </a:r>
            <a:r>
              <a:rPr lang="en-US" altLang="en-US" sz="1800">
                <a:ea typeface="ＭＳ Ｐゴシック" charset="-128"/>
              </a:rPr>
              <a:t>, but would need </a:t>
            </a:r>
            <a:r>
              <a:rPr lang="ja-JP" altLang="en-US" sz="1800">
                <a:ea typeface="ＭＳ Ｐゴシック" charset="-128"/>
              </a:rPr>
              <a:t>“</a:t>
            </a:r>
            <a:r>
              <a:rPr lang="en-US" altLang="ja-JP" sz="1800">
                <a:latin typeface="Courier New" charset="0"/>
                <a:ea typeface="ＭＳ Ｐゴシック" charset="-128"/>
              </a:rPr>
              <a:t>struct</a:t>
            </a:r>
            <a:r>
              <a:rPr lang="ja-JP" altLang="en-US" sz="1800">
                <a:ea typeface="ＭＳ Ｐゴシック" charset="-128"/>
              </a:rPr>
              <a:t>”</a:t>
            </a:r>
            <a:r>
              <a:rPr lang="en-US" altLang="ja-JP" sz="1800">
                <a:ea typeface="ＭＳ Ｐゴシック" charset="-128"/>
              </a:rPr>
              <a:t> before type name</a:t>
            </a:r>
          </a:p>
          <a:p>
            <a:pPr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Syntax:  	</a:t>
            </a:r>
            <a:r>
              <a:rPr lang="en-US" altLang="en-US" sz="2100">
                <a:latin typeface="Courier New" charset="0"/>
                <a:ea typeface="ＭＳ Ｐゴシック" charset="-128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  &lt;list of variables&gt;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} &lt;typeName&gt;;</a:t>
            </a:r>
          </a:p>
          <a:p>
            <a:pPr>
              <a:lnSpc>
                <a:spcPct val="80000"/>
              </a:lnSpc>
            </a:pPr>
            <a:r>
              <a:rPr lang="en-US" altLang="en-US" sz="2100">
                <a:ea typeface="ＭＳ Ｐゴシック" charset="-128"/>
              </a:rPr>
              <a:t>Example: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ea typeface="ＭＳ Ｐゴシック" charset="-128"/>
              </a:rPr>
              <a:t>		</a:t>
            </a:r>
            <a:r>
              <a:rPr lang="en-US" altLang="en-US" sz="2100">
                <a:latin typeface="Courier New" charset="0"/>
                <a:ea typeface="ＭＳ Ｐゴシック" charset="-128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altLang="en-US" sz="2100">
                <a:latin typeface="Courier New" charset="0"/>
                <a:ea typeface="ＭＳ Ｐゴシック" charset="-128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altLang="en-US" sz="2100">
                <a:latin typeface="Courier New" charset="0"/>
                <a:ea typeface="ＭＳ Ｐゴシック" charset="-128"/>
              </a:rPr>
              <a:t>typedef</a:t>
            </a:r>
            <a:r>
              <a:rPr lang="en-US" altLang="en-US" sz="2100">
                <a:ea typeface="ＭＳ Ｐゴシック" charset="-128"/>
              </a:rPr>
              <a:t> usually at program start (with #include, #define)</a:t>
            </a:r>
          </a:p>
          <a:p>
            <a:pPr>
              <a:lnSpc>
                <a:spcPct val="80000"/>
              </a:lnSpc>
            </a:pPr>
            <a:r>
              <a:rPr lang="en-US" altLang="en-US" sz="2100">
                <a:latin typeface="Courier New" charset="0"/>
                <a:ea typeface="ＭＳ Ｐゴシック" charset="-128"/>
              </a:rPr>
              <a:t>&lt;typeName&gt; </a:t>
            </a:r>
            <a:r>
              <a:rPr lang="en-US" altLang="en-US" sz="2100">
                <a:ea typeface="ＭＳ Ｐゴシック" charset="-128"/>
              </a:rPr>
              <a:t>usually starts with capital letter</a:t>
            </a:r>
            <a:r>
              <a:rPr lang="en-US" altLang="en-US" sz="2100">
                <a:latin typeface="Courier New" charset="0"/>
                <a:ea typeface="ＭＳ Ｐゴシック" charset="-128"/>
              </a:rPr>
              <a:t>		</a:t>
            </a:r>
            <a:endParaRPr lang="en-US" altLang="en-US" sz="2100">
              <a:ea typeface="ＭＳ Ｐゴシック" charset="-128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D7F45C-792F-9945-AFD2-A44462EC9107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99F084-89FD-CC43-B668-E6AC08452D47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Using structure types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Once defined, can declare variables using that type</a:t>
            </a:r>
          </a:p>
          <a:p>
            <a:pPr lvl="1"/>
            <a:r>
              <a:rPr lang="en-US" altLang="en-US">
                <a:ea typeface="ＭＳ Ｐゴシック" charset="-128"/>
              </a:rPr>
              <a:t>Scalar: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>
                <a:latin typeface="Courier New" charset="0"/>
                <a:ea typeface="ＭＳ Ｐゴシック" charset="-128"/>
              </a:rPr>
              <a:t> student1;</a:t>
            </a:r>
          </a:p>
          <a:p>
            <a:pPr lvl="1"/>
            <a:r>
              <a:rPr lang="en-US" altLang="en-US">
                <a:ea typeface="ＭＳ Ｐゴシック" charset="-128"/>
              </a:rPr>
              <a:t>Array: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>
                <a:latin typeface="Courier New" charset="0"/>
                <a:ea typeface="ＭＳ Ｐゴシック" charset="-128"/>
              </a:rPr>
              <a:t> classList[10];</a:t>
            </a:r>
          </a:p>
          <a:p>
            <a:pPr lvl="1"/>
            <a:r>
              <a:rPr lang="en-US" altLang="en-US">
                <a:ea typeface="ＭＳ Ｐゴシック" charset="-128"/>
              </a:rPr>
              <a:t>Pointer: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StudentInfo</a:t>
            </a:r>
            <a:r>
              <a:rPr lang="en-US" altLang="en-US">
                <a:latin typeface="Courier New" charset="0"/>
                <a:ea typeface="ＭＳ Ｐゴシック" charset="-128"/>
              </a:rPr>
              <a:t> *sPtr;</a:t>
            </a:r>
            <a:r>
              <a:rPr lang="en-US" altLang="en-US">
                <a:ea typeface="ＭＳ Ｐゴシック" charset="-128"/>
              </a:rPr>
              <a:t> 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6880D-363F-2E4E-A7C1-62F8F5D35742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419186-BABD-7D41-BB5E-4B4D98F5EBED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Using structure variables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Initialization very similar to array initialization: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StudentInfo student1 = 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{ “John”, ‘Q’, “Smith”, 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latin typeface="Courier New" charset="0"/>
                <a:ea typeface="ＭＳ Ｐゴシック" charset="-128"/>
              </a:rPr>
              <a:t>		 12345678, 3.75 };</a:t>
            </a:r>
          </a:p>
          <a:p>
            <a:r>
              <a:rPr lang="en-US" altLang="en-US">
                <a:ea typeface="ＭＳ Ｐゴシック" charset="-128"/>
              </a:rPr>
              <a:t>Accessing structure elements: . operator</a:t>
            </a:r>
          </a:p>
          <a:p>
            <a:pPr lvl="1"/>
            <a:r>
              <a:rPr lang="en-US" altLang="en-US">
                <a:ea typeface="ＭＳ Ｐゴシック" charset="-128"/>
              </a:rPr>
              <a:t>Syntax: </a:t>
            </a:r>
            <a:r>
              <a:rPr lang="en-US" altLang="en-US">
                <a:latin typeface="Courier New" charset="0"/>
                <a:ea typeface="ＭＳ Ｐゴシック" charset="-128"/>
              </a:rPr>
              <a:t>&lt;var name&gt;.&lt;element name&gt;</a:t>
            </a:r>
          </a:p>
          <a:p>
            <a:pPr lvl="1"/>
            <a:r>
              <a:rPr lang="en-US" altLang="en-US">
                <a:ea typeface="ＭＳ Ｐゴシック" charset="-128"/>
              </a:rPr>
              <a:t>Examples: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printf(“%s %c %s”,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student1.first, student1.middle, student1.last</a:t>
            </a:r>
            <a:r>
              <a:rPr lang="en-US" altLang="en-US">
                <a:latin typeface="Courier New" charset="0"/>
                <a:ea typeface="ＭＳ Ｐゴシック" charset="-128"/>
              </a:rPr>
              <a:t>);</a:t>
            </a:r>
          </a:p>
          <a:p>
            <a:pPr lvl="2"/>
            <a:r>
              <a:rPr lang="en-US" altLang="en-US" b="1">
                <a:solidFill>
                  <a:srgbClr val="FF0000"/>
                </a:solidFill>
                <a:latin typeface="Courier New" charset="0"/>
                <a:ea typeface="ＭＳ Ｐゴシック" charset="-128"/>
              </a:rPr>
              <a:t>student1.GPA</a:t>
            </a:r>
            <a:r>
              <a:rPr lang="en-US" altLang="en-US">
                <a:latin typeface="Courier New" charset="0"/>
                <a:ea typeface="ＭＳ Ｐゴシック" charset="-128"/>
              </a:rPr>
              <a:t> = 3.5;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9924C-8EBE-6F46-93B5-DC3309C5C497}" type="datetime1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6/14/18</a:t>
            </a:fld>
            <a:endParaRPr lang="en-US" alt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10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3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q"/>
              <a:defRPr sz="2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2"/>
              <a:buChar char="n"/>
              <a:defRPr sz="2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C76FE7-7304-7C47-A363-D64F4FD5E21C}" type="slidenum">
              <a:rPr lang="en-US" altLang="en-US" sz="1200">
                <a:latin typeface="Garamond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14114</TotalTime>
  <Words>1311</Words>
  <Application>Microsoft Macintosh PowerPoint</Application>
  <PresentationFormat>On-screen Show (4:3)</PresentationFormat>
  <Paragraphs>405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ＭＳ Ｐゴシック</vt:lpstr>
      <vt:lpstr>Garamond</vt:lpstr>
      <vt:lpstr>Wingdings</vt:lpstr>
      <vt:lpstr>Courier New</vt:lpstr>
      <vt:lpstr>Consolas</vt:lpstr>
      <vt:lpstr>Edge</vt:lpstr>
      <vt:lpstr>EECE.2160 ECE Application Programming</vt:lpstr>
      <vt:lpstr>Lecture outline</vt:lpstr>
      <vt:lpstr>Review: strings</vt:lpstr>
      <vt:lpstr>Review: String functions</vt:lpstr>
      <vt:lpstr>Review: String functions (cont.)</vt:lpstr>
      <vt:lpstr>Structures</vt:lpstr>
      <vt:lpstr>Declaring structure types</vt:lpstr>
      <vt:lpstr>Using structure types</vt:lpstr>
      <vt:lpstr>Using structure variables</vt:lpstr>
      <vt:lpstr>Example: Using structures</vt:lpstr>
      <vt:lpstr>Example solution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Nested structures</vt:lpstr>
      <vt:lpstr>Exam 2 notes</vt:lpstr>
      <vt:lpstr>Review: functions</vt:lpstr>
      <vt:lpstr>Review: pointers</vt:lpstr>
      <vt:lpstr>Review: arrays &amp; pointers</vt:lpstr>
      <vt:lpstr>Review: 2D arrays</vt:lpstr>
      <vt:lpstr>Review: strings</vt:lpstr>
      <vt:lpstr>Review: String functions</vt:lpstr>
      <vt:lpstr>Review: String functions (cont.)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1761</cp:revision>
  <dcterms:created xsi:type="dcterms:W3CDTF">2006-04-03T05:03:01Z</dcterms:created>
  <dcterms:modified xsi:type="dcterms:W3CDTF">2018-06-14T10:59:56Z</dcterms:modified>
</cp:coreProperties>
</file>