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395" r:id="rId4"/>
    <p:sldId id="396" r:id="rId5"/>
    <p:sldId id="397" r:id="rId6"/>
    <p:sldId id="398" r:id="rId7"/>
    <p:sldId id="399" r:id="rId8"/>
    <p:sldId id="400" r:id="rId9"/>
    <p:sldId id="403" r:id="rId10"/>
    <p:sldId id="404" r:id="rId11"/>
    <p:sldId id="423" r:id="rId12"/>
    <p:sldId id="427" r:id="rId13"/>
    <p:sldId id="405" r:id="rId14"/>
    <p:sldId id="406" r:id="rId15"/>
    <p:sldId id="410" r:id="rId16"/>
    <p:sldId id="411" r:id="rId17"/>
    <p:sldId id="413" r:id="rId18"/>
    <p:sldId id="419" r:id="rId19"/>
    <p:sldId id="420" r:id="rId20"/>
    <p:sldId id="421" r:id="rId21"/>
    <p:sldId id="428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385" r:id="rId37"/>
    <p:sldId id="422" r:id="rId3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6F7058-4A75-4914-9D5B-A3F19C36EACD}" v="16" dt="2019-04-29T14:47:54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6D7ECDF8-4E14-41FF-B40F-9A179E04F867}"/>
    <pc:docChg chg="addSld delSld modSld">
      <pc:chgData name="Geiger, Michael J" userId="13cae92b-b37c-450b-a449-82fcae19569d" providerId="ADAL" clId="{6D7ECDF8-4E14-41FF-B40F-9A179E04F867}" dt="2019-04-22T14:36:15.456" v="87"/>
      <pc:docMkLst>
        <pc:docMk/>
      </pc:docMkLst>
      <pc:sldChg chg="modSp">
        <pc:chgData name="Geiger, Michael J" userId="13cae92b-b37c-450b-a449-82fcae19569d" providerId="ADAL" clId="{6D7ECDF8-4E14-41FF-B40F-9A179E04F867}" dt="2019-04-22T14:30:49.655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6D7ECDF8-4E14-41FF-B40F-9A179E04F867}" dt="2019-04-22T14:30:49.655" v="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6D7ECDF8-4E14-41FF-B40F-9A179E04F867}" dt="2019-04-22T14:33:56.275" v="86" actId="20577"/>
        <pc:sldMkLst>
          <pc:docMk/>
          <pc:sldMk cId="0" sldId="257"/>
        </pc:sldMkLst>
        <pc:spChg chg="mod">
          <ac:chgData name="Geiger, Michael J" userId="13cae92b-b37c-450b-a449-82fcae19569d" providerId="ADAL" clId="{6D7ECDF8-4E14-41FF-B40F-9A179E04F867}" dt="2019-04-22T14:33:56.275" v="86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6D7ECDF8-4E14-41FF-B40F-9A179E04F867}" dt="2019-04-22T14:36:15.456" v="87"/>
        <pc:sldMkLst>
          <pc:docMk/>
          <pc:sldMk cId="0" sldId="385"/>
        </pc:sldMkLst>
        <pc:spChg chg="mod">
          <ac:chgData name="Geiger, Michael J" userId="13cae92b-b37c-450b-a449-82fcae19569d" providerId="ADAL" clId="{6D7ECDF8-4E14-41FF-B40F-9A179E04F867}" dt="2019-04-22T14:36:15.456" v="87"/>
          <ac:spMkLst>
            <pc:docMk/>
            <pc:sldMk cId="0" sldId="385"/>
            <ac:spMk id="25603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C46F7058-4A75-4914-9D5B-A3F19C36EACD}"/>
    <pc:docChg chg="undo custSel addSld delSld modSld">
      <pc:chgData name="Geiger, Michael J" userId="13cae92b-b37c-450b-a449-82fcae19569d" providerId="ADAL" clId="{C46F7058-4A75-4914-9D5B-A3F19C36EACD}" dt="2019-04-29T14:50:47.026" v="190" actId="20577"/>
      <pc:docMkLst>
        <pc:docMk/>
      </pc:docMkLst>
      <pc:sldChg chg="modSp">
        <pc:chgData name="Geiger, Michael J" userId="13cae92b-b37c-450b-a449-82fcae19569d" providerId="ADAL" clId="{C46F7058-4A75-4914-9D5B-A3F19C36EACD}" dt="2019-04-29T12:07:05.476" v="26" actId="20577"/>
        <pc:sldMkLst>
          <pc:docMk/>
          <pc:sldMk cId="0" sldId="256"/>
        </pc:sldMkLst>
        <pc:spChg chg="mod">
          <ac:chgData name="Geiger, Michael J" userId="13cae92b-b37c-450b-a449-82fcae19569d" providerId="ADAL" clId="{C46F7058-4A75-4914-9D5B-A3F19C36EACD}" dt="2019-04-29T12:07:05.476" v="26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C46F7058-4A75-4914-9D5B-A3F19C36EACD}" dt="2019-04-29T14:50:39.362" v="187" actId="20577"/>
        <pc:sldMkLst>
          <pc:docMk/>
          <pc:sldMk cId="0" sldId="257"/>
        </pc:sldMkLst>
        <pc:spChg chg="mod">
          <ac:chgData name="Geiger, Michael J" userId="13cae92b-b37c-450b-a449-82fcae19569d" providerId="ADAL" clId="{C46F7058-4A75-4914-9D5B-A3F19C36EACD}" dt="2019-04-29T14:50:39.362" v="187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C46F7058-4A75-4914-9D5B-A3F19C36EACD}" dt="2019-04-29T14:50:47.026" v="190" actId="20577"/>
        <pc:sldMkLst>
          <pc:docMk/>
          <pc:sldMk cId="0" sldId="385"/>
        </pc:sldMkLst>
        <pc:spChg chg="mod">
          <ac:chgData name="Geiger, Michael J" userId="13cae92b-b37c-450b-a449-82fcae19569d" providerId="ADAL" clId="{C46F7058-4A75-4914-9D5B-A3F19C36EACD}" dt="2019-04-29T14:50:47.026" v="190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C46F7058-4A75-4914-9D5B-A3F19C36EACD}" dt="2019-04-29T12:07:50.008" v="27" actId="2696"/>
        <pc:sldMkLst>
          <pc:docMk/>
          <pc:sldMk cId="239622445" sldId="401"/>
        </pc:sldMkLst>
      </pc:sldChg>
      <pc:sldChg chg="del">
        <pc:chgData name="Geiger, Michael J" userId="13cae92b-b37c-450b-a449-82fcae19569d" providerId="ADAL" clId="{C46F7058-4A75-4914-9D5B-A3F19C36EACD}" dt="2019-04-29T12:07:50.714" v="28" actId="2696"/>
        <pc:sldMkLst>
          <pc:docMk/>
          <pc:sldMk cId="2705365880" sldId="402"/>
        </pc:sldMkLst>
      </pc:sldChg>
      <pc:sldChg chg="add del">
        <pc:chgData name="Geiger, Michael J" userId="13cae92b-b37c-450b-a449-82fcae19569d" providerId="ADAL" clId="{C46F7058-4A75-4914-9D5B-A3F19C36EACD}" dt="2019-04-29T12:08:58.692" v="49" actId="2696"/>
        <pc:sldMkLst>
          <pc:docMk/>
          <pc:sldMk cId="2627578182" sldId="407"/>
        </pc:sldMkLst>
      </pc:sldChg>
      <pc:sldChg chg="del">
        <pc:chgData name="Geiger, Michael J" userId="13cae92b-b37c-450b-a449-82fcae19569d" providerId="ADAL" clId="{C46F7058-4A75-4914-9D5B-A3F19C36EACD}" dt="2019-04-29T12:08:59.650" v="50" actId="2696"/>
        <pc:sldMkLst>
          <pc:docMk/>
          <pc:sldMk cId="3236243692" sldId="408"/>
        </pc:sldMkLst>
      </pc:sldChg>
      <pc:sldChg chg="del">
        <pc:chgData name="Geiger, Michael J" userId="13cae92b-b37c-450b-a449-82fcae19569d" providerId="ADAL" clId="{C46F7058-4A75-4914-9D5B-A3F19C36EACD}" dt="2019-04-29T12:09:01.564" v="51" actId="2696"/>
        <pc:sldMkLst>
          <pc:docMk/>
          <pc:sldMk cId="3882236893" sldId="409"/>
        </pc:sldMkLst>
      </pc:sldChg>
      <pc:sldChg chg="del">
        <pc:chgData name="Geiger, Michael J" userId="13cae92b-b37c-450b-a449-82fcae19569d" providerId="ADAL" clId="{C46F7058-4A75-4914-9D5B-A3F19C36EACD}" dt="2019-04-29T12:10:12.834" v="52" actId="2696"/>
        <pc:sldMkLst>
          <pc:docMk/>
          <pc:sldMk cId="4040051094" sldId="414"/>
        </pc:sldMkLst>
      </pc:sldChg>
      <pc:sldChg chg="del">
        <pc:chgData name="Geiger, Michael J" userId="13cae92b-b37c-450b-a449-82fcae19569d" providerId="ADAL" clId="{C46F7058-4A75-4914-9D5B-A3F19C36EACD}" dt="2019-04-29T12:10:12.904" v="53" actId="2696"/>
        <pc:sldMkLst>
          <pc:docMk/>
          <pc:sldMk cId="402960436" sldId="415"/>
        </pc:sldMkLst>
      </pc:sldChg>
      <pc:sldChg chg="del">
        <pc:chgData name="Geiger, Michael J" userId="13cae92b-b37c-450b-a449-82fcae19569d" providerId="ADAL" clId="{C46F7058-4A75-4914-9D5B-A3F19C36EACD}" dt="2019-04-29T12:10:12.943" v="54" actId="2696"/>
        <pc:sldMkLst>
          <pc:docMk/>
          <pc:sldMk cId="3436115364" sldId="416"/>
        </pc:sldMkLst>
      </pc:sldChg>
      <pc:sldChg chg="del">
        <pc:chgData name="Geiger, Michael J" userId="13cae92b-b37c-450b-a449-82fcae19569d" providerId="ADAL" clId="{C46F7058-4A75-4914-9D5B-A3F19C36EACD}" dt="2019-04-29T12:10:12.971" v="55" actId="2696"/>
        <pc:sldMkLst>
          <pc:docMk/>
          <pc:sldMk cId="3758247369" sldId="417"/>
        </pc:sldMkLst>
      </pc:sldChg>
      <pc:sldChg chg="modSp add del">
        <pc:chgData name="Geiger, Michael J" userId="13cae92b-b37c-450b-a449-82fcae19569d" providerId="ADAL" clId="{C46F7058-4A75-4914-9D5B-A3F19C36EACD}" dt="2019-04-29T12:08:14.792" v="41" actId="20577"/>
        <pc:sldMkLst>
          <pc:docMk/>
          <pc:sldMk cId="1301233321" sldId="423"/>
        </pc:sldMkLst>
        <pc:spChg chg="mod">
          <ac:chgData name="Geiger, Michael J" userId="13cae92b-b37c-450b-a449-82fcae19569d" providerId="ADAL" clId="{C46F7058-4A75-4914-9D5B-A3F19C36EACD}" dt="2019-04-29T12:08:14.792" v="41" actId="20577"/>
          <ac:spMkLst>
            <pc:docMk/>
            <pc:sldMk cId="1301233321" sldId="423"/>
            <ac:spMk id="2" creationId="{00000000-0000-0000-0000-000000000000}"/>
          </ac:spMkLst>
        </pc:spChg>
      </pc:sldChg>
      <pc:sldChg chg="del">
        <pc:chgData name="Geiger, Michael J" userId="13cae92b-b37c-450b-a449-82fcae19569d" providerId="ADAL" clId="{C46F7058-4A75-4914-9D5B-A3F19C36EACD}" dt="2019-04-29T12:08:28.345" v="42" actId="2696"/>
        <pc:sldMkLst>
          <pc:docMk/>
          <pc:sldMk cId="1945709676" sldId="424"/>
        </pc:sldMkLst>
      </pc:sldChg>
      <pc:sldChg chg="del">
        <pc:chgData name="Geiger, Michael J" userId="13cae92b-b37c-450b-a449-82fcae19569d" providerId="ADAL" clId="{C46F7058-4A75-4914-9D5B-A3F19C36EACD}" dt="2019-04-29T12:08:29.330" v="43" actId="2696"/>
        <pc:sldMkLst>
          <pc:docMk/>
          <pc:sldMk cId="302585125" sldId="425"/>
        </pc:sldMkLst>
      </pc:sldChg>
      <pc:sldChg chg="del">
        <pc:chgData name="Geiger, Michael J" userId="13cae92b-b37c-450b-a449-82fcae19569d" providerId="ADAL" clId="{C46F7058-4A75-4914-9D5B-A3F19C36EACD}" dt="2019-04-29T12:08:33.229" v="44" actId="2696"/>
        <pc:sldMkLst>
          <pc:docMk/>
          <pc:sldMk cId="2982471680" sldId="426"/>
        </pc:sldMkLst>
      </pc:sldChg>
      <pc:sldChg chg="del">
        <pc:chgData name="Geiger, Michael J" userId="13cae92b-b37c-450b-a449-82fcae19569d" providerId="ADAL" clId="{C46F7058-4A75-4914-9D5B-A3F19C36EACD}" dt="2019-04-29T12:08:38.872" v="45" actId="2696"/>
        <pc:sldMkLst>
          <pc:docMk/>
          <pc:sldMk cId="313411714" sldId="427"/>
        </pc:sldMkLst>
      </pc:sldChg>
      <pc:sldChg chg="add">
        <pc:chgData name="Geiger, Michael J" userId="13cae92b-b37c-450b-a449-82fcae19569d" providerId="ADAL" clId="{C46F7058-4A75-4914-9D5B-A3F19C36EACD}" dt="2019-04-29T12:08:44.204" v="46"/>
        <pc:sldMkLst>
          <pc:docMk/>
          <pc:sldMk cId="1544188766" sldId="427"/>
        </pc:sldMkLst>
      </pc:sldChg>
      <pc:sldChg chg="modSp add">
        <pc:chgData name="Geiger, Michael J" userId="13cae92b-b37c-450b-a449-82fcae19569d" providerId="ADAL" clId="{C46F7058-4A75-4914-9D5B-A3F19C36EACD}" dt="2019-04-29T12:10:54.994" v="57" actId="20577"/>
        <pc:sldMkLst>
          <pc:docMk/>
          <pc:sldMk cId="758922826" sldId="428"/>
        </pc:sldMkLst>
        <pc:spChg chg="mod">
          <ac:chgData name="Geiger, Michael J" userId="13cae92b-b37c-450b-a449-82fcae19569d" providerId="ADAL" clId="{C46F7058-4A75-4914-9D5B-A3F19C36EACD}" dt="2019-04-29T12:10:54.994" v="57" actId="20577"/>
          <ac:spMkLst>
            <pc:docMk/>
            <pc:sldMk cId="758922826" sldId="428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C46F7058-4A75-4914-9D5B-A3F19C36EACD}" dt="2019-04-29T12:11:52.377" v="58"/>
        <pc:sldMkLst>
          <pc:docMk/>
          <pc:sldMk cId="3155419382" sldId="440"/>
        </pc:sldMkLst>
      </pc:sldChg>
      <pc:sldChg chg="modSp add modAnim">
        <pc:chgData name="Geiger, Michael J" userId="13cae92b-b37c-450b-a449-82fcae19569d" providerId="ADAL" clId="{C46F7058-4A75-4914-9D5B-A3F19C36EACD}" dt="2019-04-29T12:13:42.341" v="181"/>
        <pc:sldMkLst>
          <pc:docMk/>
          <pc:sldMk cId="907039759" sldId="441"/>
        </pc:sldMkLst>
        <pc:spChg chg="mod">
          <ac:chgData name="Geiger, Michael J" userId="13cae92b-b37c-450b-a449-82fcae19569d" providerId="ADAL" clId="{C46F7058-4A75-4914-9D5B-A3F19C36EACD}" dt="2019-04-29T12:13:33.127" v="180" actId="20577"/>
          <ac:spMkLst>
            <pc:docMk/>
            <pc:sldMk cId="907039759" sldId="441"/>
            <ac:spMk id="59395" creationId="{00000000-0000-0000-0000-000000000000}"/>
          </ac:spMkLst>
        </pc:spChg>
        <pc:spChg chg="mod">
          <ac:chgData name="Geiger, Michael J" userId="13cae92b-b37c-450b-a449-82fcae19569d" providerId="ADAL" clId="{C46F7058-4A75-4914-9D5B-A3F19C36EACD}" dt="2019-04-29T12:12:46.640" v="68" actId="1036"/>
          <ac:spMkLst>
            <pc:docMk/>
            <pc:sldMk cId="907039759" sldId="441"/>
            <ac:spMk id="59427" creationId="{00000000-0000-0000-0000-000000000000}"/>
          </ac:spMkLst>
        </pc:spChg>
        <pc:spChg chg="mod">
          <ac:chgData name="Geiger, Michael J" userId="13cae92b-b37c-450b-a449-82fcae19569d" providerId="ADAL" clId="{C46F7058-4A75-4914-9D5B-A3F19C36EACD}" dt="2019-04-29T12:12:46.640" v="68" actId="1036"/>
          <ac:spMkLst>
            <pc:docMk/>
            <pc:sldMk cId="907039759" sldId="441"/>
            <ac:spMk id="59428" creationId="{00000000-0000-0000-0000-000000000000}"/>
          </ac:spMkLst>
        </pc:spChg>
        <pc:spChg chg="mod">
          <ac:chgData name="Geiger, Michael J" userId="13cae92b-b37c-450b-a449-82fcae19569d" providerId="ADAL" clId="{C46F7058-4A75-4914-9D5B-A3F19C36EACD}" dt="2019-04-29T12:12:46.640" v="68" actId="1036"/>
          <ac:spMkLst>
            <pc:docMk/>
            <pc:sldMk cId="907039759" sldId="441"/>
            <ac:spMk id="59429" creationId="{00000000-0000-0000-0000-000000000000}"/>
          </ac:spMkLst>
        </pc:spChg>
        <pc:picChg chg="mod">
          <ac:chgData name="Geiger, Michael J" userId="13cae92b-b37c-450b-a449-82fcae19569d" providerId="ADAL" clId="{C46F7058-4A75-4914-9D5B-A3F19C36EACD}" dt="2019-04-29T12:12:46.640" v="68" actId="1036"/>
          <ac:picMkLst>
            <pc:docMk/>
            <pc:sldMk cId="907039759" sldId="441"/>
            <ac:picMk id="59426" creationId="{00000000-0000-0000-0000-000000000000}"/>
          </ac:picMkLst>
        </pc:picChg>
      </pc:sldChg>
      <pc:sldChg chg="add">
        <pc:chgData name="Geiger, Michael J" userId="13cae92b-b37c-450b-a449-82fcae19569d" providerId="ADAL" clId="{C46F7058-4A75-4914-9D5B-A3F19C36EACD}" dt="2019-04-29T12:11:52.377" v="58"/>
        <pc:sldMkLst>
          <pc:docMk/>
          <pc:sldMk cId="1115716593" sldId="442"/>
        </pc:sldMkLst>
      </pc:sldChg>
      <pc:sldChg chg="add">
        <pc:chgData name="Geiger, Michael J" userId="13cae92b-b37c-450b-a449-82fcae19569d" providerId="ADAL" clId="{C46F7058-4A75-4914-9D5B-A3F19C36EACD}" dt="2019-04-29T12:11:52.377" v="58"/>
        <pc:sldMkLst>
          <pc:docMk/>
          <pc:sldMk cId="2685117181" sldId="443"/>
        </pc:sldMkLst>
      </pc:sldChg>
      <pc:sldChg chg="add">
        <pc:chgData name="Geiger, Michael J" userId="13cae92b-b37c-450b-a449-82fcae19569d" providerId="ADAL" clId="{C46F7058-4A75-4914-9D5B-A3F19C36EACD}" dt="2019-04-29T12:11:52.377" v="58"/>
        <pc:sldMkLst>
          <pc:docMk/>
          <pc:sldMk cId="1091403332" sldId="444"/>
        </pc:sldMkLst>
      </pc:sldChg>
      <pc:sldChg chg="add">
        <pc:chgData name="Geiger, Michael J" userId="13cae92b-b37c-450b-a449-82fcae19569d" providerId="ADAL" clId="{C46F7058-4A75-4914-9D5B-A3F19C36EACD}" dt="2019-04-29T12:11:52.377" v="58"/>
        <pc:sldMkLst>
          <pc:docMk/>
          <pc:sldMk cId="1588399888" sldId="445"/>
        </pc:sldMkLst>
      </pc:sldChg>
      <pc:sldChg chg="add">
        <pc:chgData name="Geiger, Michael J" userId="13cae92b-b37c-450b-a449-82fcae19569d" providerId="ADAL" clId="{C46F7058-4A75-4914-9D5B-A3F19C36EACD}" dt="2019-04-29T12:11:52.377" v="58"/>
        <pc:sldMkLst>
          <pc:docMk/>
          <pc:sldMk cId="4008570851" sldId="446"/>
        </pc:sldMkLst>
      </pc:sldChg>
      <pc:sldChg chg="add del">
        <pc:chgData name="Geiger, Michael J" userId="13cae92b-b37c-450b-a449-82fcae19569d" providerId="ADAL" clId="{C46F7058-4A75-4914-9D5B-A3F19C36EACD}" dt="2019-04-29T14:46:57.434" v="183" actId="2696"/>
        <pc:sldMkLst>
          <pc:docMk/>
          <pc:sldMk cId="4229567602" sldId="447"/>
        </pc:sldMkLst>
      </pc:sldChg>
      <pc:sldChg chg="add">
        <pc:chgData name="Geiger, Michael J" userId="13cae92b-b37c-450b-a449-82fcae19569d" providerId="ADAL" clId="{C46F7058-4A75-4914-9D5B-A3F19C36EACD}" dt="2019-04-29T12:11:52.377" v="58"/>
        <pc:sldMkLst>
          <pc:docMk/>
          <pc:sldMk cId="1005297526" sldId="448"/>
        </pc:sldMkLst>
      </pc:sldChg>
      <pc:sldChg chg="modSp add">
        <pc:chgData name="Geiger, Michael J" userId="13cae92b-b37c-450b-a449-82fcae19569d" providerId="ADAL" clId="{C46F7058-4A75-4914-9D5B-A3F19C36EACD}" dt="2019-04-29T14:47:54.444" v="184" actId="20577"/>
        <pc:sldMkLst>
          <pc:docMk/>
          <pc:sldMk cId="4104445700" sldId="449"/>
        </pc:sldMkLst>
        <pc:spChg chg="mod">
          <ac:chgData name="Geiger, Michael J" userId="13cae92b-b37c-450b-a449-82fcae19569d" providerId="ADAL" clId="{C46F7058-4A75-4914-9D5B-A3F19C36EACD}" dt="2019-04-29T14:47:54.444" v="184" actId="20577"/>
          <ac:spMkLst>
            <pc:docMk/>
            <pc:sldMk cId="4104445700" sldId="449"/>
            <ac:spMk id="73731" creationId="{00000000-0000-0000-0000-000000000000}"/>
          </ac:spMkLst>
        </pc:spChg>
      </pc:sldChg>
      <pc:sldChg chg="add">
        <pc:chgData name="Geiger, Michael J" userId="13cae92b-b37c-450b-a449-82fcae19569d" providerId="ADAL" clId="{C46F7058-4A75-4914-9D5B-A3F19C36EACD}" dt="2019-04-29T12:11:52.377" v="58"/>
        <pc:sldMkLst>
          <pc:docMk/>
          <pc:sldMk cId="3541447095" sldId="450"/>
        </pc:sldMkLst>
      </pc:sldChg>
      <pc:sldChg chg="add">
        <pc:chgData name="Geiger, Michael J" userId="13cae92b-b37c-450b-a449-82fcae19569d" providerId="ADAL" clId="{C46F7058-4A75-4914-9D5B-A3F19C36EACD}" dt="2019-04-29T12:11:52.377" v="58"/>
        <pc:sldMkLst>
          <pc:docMk/>
          <pc:sldMk cId="1323697579" sldId="451"/>
        </pc:sldMkLst>
      </pc:sldChg>
      <pc:sldChg chg="add">
        <pc:chgData name="Geiger, Michael J" userId="13cae92b-b37c-450b-a449-82fcae19569d" providerId="ADAL" clId="{C46F7058-4A75-4914-9D5B-A3F19C36EACD}" dt="2019-04-29T12:11:52.377" v="58"/>
        <pc:sldMkLst>
          <pc:docMk/>
          <pc:sldMk cId="3183858556" sldId="452"/>
        </pc:sldMkLst>
      </pc:sldChg>
      <pc:sldChg chg="add">
        <pc:chgData name="Geiger, Michael J" userId="13cae92b-b37c-450b-a449-82fcae19569d" providerId="ADAL" clId="{C46F7058-4A75-4914-9D5B-A3F19C36EACD}" dt="2019-04-29T12:11:52.377" v="58"/>
        <pc:sldMkLst>
          <pc:docMk/>
          <pc:sldMk cId="3959500046" sldId="45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5DCC10-C4D1-0042-8C67-0980D5957E57}" type="datetime1">
              <a:rPr lang="en-US" smtClean="0"/>
              <a:t>4/29/2019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815F0-3A59-384F-BE40-3574EB1F7281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6F3E2-2058-C04A-84F9-05B24613AEE7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76563-7044-D34C-BD64-BC9CA889A75B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2C1EF-12E3-0744-B2D0-EB205AF5C1C4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58D00-DD3C-3A40-B230-C8D2BFB8B524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E1C8-E372-4D40-98CF-92EB5666BC6D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82FB6-43BB-AC47-BA05-532CFED73D4F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A2AA9-AA81-4040-B7E5-EF239529BC0E}" type="datetime1">
              <a:rPr lang="en-US" smtClean="0"/>
              <a:t>4/29/2019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79B30-4062-F949-A7BE-1533FF4215C0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E6C23A-EA2A-9D40-8217-ED860866F4DE}" type="datetime1">
              <a:rPr lang="en-US" smtClean="0"/>
              <a:t>4/29/2019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5FF97-FB50-C945-B16E-A03E32846DB9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4ED41-5A8E-4C46-BE0A-2CA63DA11CAE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45BD5A4-5E82-5440-B829-CF0288CDAE64}" type="datetime1">
              <a:rPr lang="en-US" smtClean="0"/>
              <a:t>4/29/2019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Binary trees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Heaps and priority queues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2083-E327-9A4D-AF94-7AFAD0434768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Linked  Representation of Binary Trees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2728913"/>
            <a:ext cx="3063875" cy="21907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768600"/>
            <a:ext cx="3357563" cy="21907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92B8-8164-4148-A1CC-F8749978641F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3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Recursive</a:t>
            </a:r>
            <a:r>
              <a:rPr lang="en-US" dirty="0"/>
              <a:t> functions call themselves</a:t>
            </a:r>
          </a:p>
          <a:p>
            <a:r>
              <a:rPr lang="en-US" dirty="0"/>
              <a:t>A recursive function has two parts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Anchor / base case</a:t>
            </a:r>
            <a:r>
              <a:rPr lang="en-US" dirty="0"/>
              <a:t>: function value is defined for one or more specific argument values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Inductive / recursive case</a:t>
            </a:r>
            <a:r>
              <a:rPr lang="en-US" dirty="0"/>
              <a:t>: function value for current argument value defined in terms of previously defined function values and/or arguments</a:t>
            </a:r>
          </a:p>
          <a:p>
            <a:r>
              <a:rPr lang="en-US" dirty="0"/>
              <a:t>Example: Recursive power function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double power(double x, unsigned n){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600" dirty="0">
                <a:latin typeface="Courier New"/>
                <a:cs typeface="Courier New"/>
              </a:rPr>
              <a:t>	if (n == 0)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600" dirty="0">
                <a:latin typeface="Courier New"/>
                <a:cs typeface="Courier New"/>
              </a:rPr>
              <a:t>		return 1.0;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600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600" dirty="0">
                <a:latin typeface="Courier New"/>
                <a:cs typeface="Courier New"/>
              </a:rPr>
              <a:t>		return x * power(x, n – 1);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8D00-DD3C-3A40-B230-C8D2BFB8B524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recursive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if, on each iteration, problem splits into 2 or more similar tasks</a:t>
            </a:r>
          </a:p>
          <a:p>
            <a:pPr lvl="1"/>
            <a:r>
              <a:rPr lang="en-US" dirty="0"/>
              <a:t>Don’t want to repeat work</a:t>
            </a:r>
          </a:p>
          <a:p>
            <a:r>
              <a:rPr lang="en-US" dirty="0"/>
              <a:t>Graph/tree traversal</a:t>
            </a:r>
          </a:p>
          <a:p>
            <a:pPr lvl="1"/>
            <a:r>
              <a:rPr lang="en-US" dirty="0"/>
              <a:t>Will see this with binary trees</a:t>
            </a:r>
          </a:p>
          <a:p>
            <a:r>
              <a:rPr lang="en-US" dirty="0"/>
              <a:t>Divide and conquer algorithms</a:t>
            </a:r>
          </a:p>
          <a:p>
            <a:pPr lvl="1"/>
            <a:r>
              <a:rPr lang="en-US" dirty="0"/>
              <a:t>Search, sort algorithms very common examples</a:t>
            </a:r>
          </a:p>
          <a:p>
            <a:pPr lvl="1"/>
            <a:r>
              <a:rPr lang="en-US" dirty="0"/>
              <a:t>Think about binary search</a:t>
            </a:r>
          </a:p>
          <a:p>
            <a:pPr lvl="2"/>
            <a:r>
              <a:rPr lang="en-US" dirty="0"/>
              <a:t>Test value at midpoint of array</a:t>
            </a:r>
          </a:p>
          <a:p>
            <a:pPr lvl="2"/>
            <a:r>
              <a:rPr lang="en-US" dirty="0"/>
              <a:t>If higher than value you’re searching for, test lower half</a:t>
            </a:r>
          </a:p>
          <a:p>
            <a:pPr lvl="2"/>
            <a:r>
              <a:rPr lang="en-US" dirty="0"/>
              <a:t>If lower than value you’re searching for, test upper half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5D21-A1BB-ED4C-AC1B-853287FFB35B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Binary Trees as Recursive Data Structures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binary tree is either empty …</a:t>
            </a:r>
          </a:p>
          <a:p>
            <a:pPr>
              <a:buFontTx/>
              <a:buNone/>
            </a:pPr>
            <a:r>
              <a:rPr lang="en-US"/>
              <a:t>         or</a:t>
            </a:r>
          </a:p>
          <a:p>
            <a:r>
              <a:rPr lang="en-US"/>
              <a:t>Consists of</a:t>
            </a:r>
          </a:p>
          <a:p>
            <a:pPr lvl="1"/>
            <a:r>
              <a:rPr lang="en-US"/>
              <a:t>a node called the root</a:t>
            </a:r>
          </a:p>
          <a:p>
            <a:pPr lvl="1"/>
            <a:r>
              <a:rPr lang="en-US"/>
              <a:t>root has pointers to two </a:t>
            </a:r>
            <a:br>
              <a:rPr lang="en-US"/>
            </a:br>
            <a:r>
              <a:rPr lang="en-US"/>
              <a:t>disjoint binary (sub)</a:t>
            </a:r>
            <a:r>
              <a:rPr lang="en-US" u="sng"/>
              <a:t>trees</a:t>
            </a:r>
            <a:r>
              <a:rPr lang="en-US"/>
              <a:t> called …</a:t>
            </a:r>
          </a:p>
          <a:p>
            <a:pPr lvl="2"/>
            <a:r>
              <a:rPr lang="en-US"/>
              <a:t>right (sub)</a:t>
            </a:r>
            <a:r>
              <a:rPr lang="en-US" u="sng"/>
              <a:t>tree</a:t>
            </a:r>
          </a:p>
          <a:p>
            <a:pPr lvl="2"/>
            <a:r>
              <a:rPr lang="en-US"/>
              <a:t>left (sub)</a:t>
            </a:r>
            <a:r>
              <a:rPr lang="en-US" u="sng"/>
              <a:t>tree</a:t>
            </a:r>
          </a:p>
          <a:p>
            <a:pPr lvl="2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2C8-DBC6-4140-920B-04C55F94D3D0}" type="datetime1">
              <a:rPr lang="en-US" smtClean="0"/>
              <a:t>4/29/2019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4C7-F341-5B4E-AC49-A684526862D2}" type="slidenum">
              <a:rPr lang="en-US"/>
              <a:pPr/>
              <a:t>13</a:t>
            </a:fld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667500" y="1219200"/>
            <a:ext cx="17145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Anchor</a:t>
            </a:r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6381750" y="2819400"/>
            <a:ext cx="2286000" cy="1981200"/>
            <a:chOff x="4020" y="2232"/>
            <a:chExt cx="1440" cy="1248"/>
          </a:xfrm>
        </p:grpSpPr>
        <p:sp>
          <p:nvSpPr>
            <p:cNvPr id="67590" name="AutoShape 6"/>
            <p:cNvSpPr>
              <a:spLocks/>
            </p:cNvSpPr>
            <p:nvPr/>
          </p:nvSpPr>
          <p:spPr bwMode="auto">
            <a:xfrm>
              <a:off x="4020" y="2232"/>
              <a:ext cx="264" cy="1248"/>
            </a:xfrm>
            <a:prstGeom prst="rightBrace">
              <a:avLst>
                <a:gd name="adj1" fmla="val 3939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Text Box 7"/>
            <p:cNvSpPr txBox="1">
              <a:spLocks noChangeArrowheads="1"/>
            </p:cNvSpPr>
            <p:nvPr/>
          </p:nvSpPr>
          <p:spPr bwMode="auto">
            <a:xfrm>
              <a:off x="4560" y="2664"/>
              <a:ext cx="900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Inductive step</a:t>
              </a:r>
            </a:p>
          </p:txBody>
        </p:sp>
      </p:grp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3543300" y="4572000"/>
            <a:ext cx="2647950" cy="581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Which is either empty …</a:t>
            </a:r>
            <a:br>
              <a:rPr lang="en-US" sz="1600" dirty="0"/>
            </a:br>
            <a:r>
              <a:rPr lang="en-US" sz="1600" dirty="0"/>
              <a:t>   or …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400550" y="4953000"/>
            <a:ext cx="20002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Which is either empty …</a:t>
            </a:r>
            <a:br>
              <a:rPr lang="en-US" sz="1200" dirty="0"/>
            </a:br>
            <a:r>
              <a:rPr lang="en-US" sz="1200" dirty="0"/>
              <a:t>   or …</a:t>
            </a:r>
          </a:p>
        </p:txBody>
      </p:sp>
    </p:spTree>
    <p:extLst>
      <p:ext uri="{BB962C8B-B14F-4D97-AF65-F5344CB8AC3E}">
        <p14:creationId xmlns:p14="http://schemas.microsoft.com/office/powerpoint/2010/main" val="91659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92" grpId="0" animBg="1"/>
      <p:bldP spid="675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67E9-2FCA-FB42-97D3-06C1E18801AA}" type="slidenum">
              <a:rPr lang="en-US"/>
              <a:pPr/>
              <a:t>14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Traversal is Recursive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If the binary tree is empty then</a:t>
            </a:r>
            <a:br>
              <a:rPr lang="en-US"/>
            </a:br>
            <a:r>
              <a:rPr lang="en-US"/>
              <a:t>do nothing</a:t>
            </a:r>
          </a:p>
          <a:p>
            <a:pPr>
              <a:buFontTx/>
              <a:buNone/>
            </a:pPr>
            <a:r>
              <a:rPr lang="en-US"/>
              <a:t>Else </a:t>
            </a:r>
            <a:br>
              <a:rPr lang="en-US"/>
            </a:br>
            <a:r>
              <a:rPr lang="en-US"/>
              <a:t>N: Visit the root, process data</a:t>
            </a:r>
            <a:br>
              <a:rPr lang="en-US"/>
            </a:br>
            <a:r>
              <a:rPr lang="en-US"/>
              <a:t>L: Traverse the left subtree</a:t>
            </a:r>
            <a:br>
              <a:rPr lang="en-US"/>
            </a:br>
            <a:r>
              <a:rPr lang="en-US"/>
              <a:t>R: Traverse the right subtree</a:t>
            </a: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0" y="685800"/>
            <a:ext cx="9144000" cy="2057400"/>
            <a:chOff x="0" y="720"/>
            <a:chExt cx="5760" cy="1296"/>
          </a:xfrm>
        </p:grpSpPr>
        <p:sp>
          <p:nvSpPr>
            <p:cNvPr id="68613" name="Text Box 5"/>
            <p:cNvSpPr txBox="1">
              <a:spLocks noChangeArrowheads="1"/>
            </p:cNvSpPr>
            <p:nvPr/>
          </p:nvSpPr>
          <p:spPr bwMode="auto">
            <a:xfrm>
              <a:off x="4416" y="1728"/>
              <a:ext cx="13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The "anchor"</a:t>
              </a:r>
            </a:p>
          </p:txBody>
        </p:sp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0" y="720"/>
              <a:ext cx="427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 flipH="1" flipV="1">
              <a:off x="3792" y="1680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16" name="Group 8"/>
          <p:cNvGrpSpPr>
            <a:grpSpLocks/>
          </p:cNvGrpSpPr>
          <p:nvPr/>
        </p:nvGrpSpPr>
        <p:grpSpPr bwMode="auto">
          <a:xfrm>
            <a:off x="4953000" y="2590800"/>
            <a:ext cx="2743200" cy="2819400"/>
            <a:chOff x="3408" y="2064"/>
            <a:chExt cx="1728" cy="1776"/>
          </a:xfrm>
        </p:grpSpPr>
        <p:sp>
          <p:nvSpPr>
            <p:cNvPr id="68617" name="AutoShape 9"/>
            <p:cNvSpPr>
              <a:spLocks/>
            </p:cNvSpPr>
            <p:nvPr/>
          </p:nvSpPr>
          <p:spPr bwMode="auto">
            <a:xfrm>
              <a:off x="4080" y="2064"/>
              <a:ext cx="240" cy="1008"/>
            </a:xfrm>
            <a:prstGeom prst="rightBrace">
              <a:avLst>
                <a:gd name="adj1" fmla="val 3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Text Box 10"/>
            <p:cNvSpPr txBox="1">
              <a:spLocks noChangeArrowheads="1"/>
            </p:cNvSpPr>
            <p:nvPr/>
          </p:nvSpPr>
          <p:spPr bwMode="auto">
            <a:xfrm>
              <a:off x="3408" y="3552"/>
              <a:ext cx="17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The inductive step</a:t>
              </a:r>
            </a:p>
          </p:txBody>
        </p:sp>
        <p:sp>
          <p:nvSpPr>
            <p:cNvPr id="68619" name="Freeform 11"/>
            <p:cNvSpPr>
              <a:spLocks/>
            </p:cNvSpPr>
            <p:nvPr/>
          </p:nvSpPr>
          <p:spPr bwMode="auto">
            <a:xfrm>
              <a:off x="4416" y="2496"/>
              <a:ext cx="456" cy="960"/>
            </a:xfrm>
            <a:custGeom>
              <a:avLst/>
              <a:gdLst>
                <a:gd name="T0" fmla="*/ 0 w 456"/>
                <a:gd name="T1" fmla="*/ 96 h 960"/>
                <a:gd name="T2" fmla="*/ 432 w 456"/>
                <a:gd name="T3" fmla="*/ 144 h 960"/>
                <a:gd name="T4" fmla="*/ 144 w 456"/>
                <a:gd name="T5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6" h="960">
                  <a:moveTo>
                    <a:pt x="0" y="96"/>
                  </a:moveTo>
                  <a:cubicBezTo>
                    <a:pt x="204" y="48"/>
                    <a:pt x="408" y="0"/>
                    <a:pt x="432" y="144"/>
                  </a:cubicBezTo>
                  <a:cubicBezTo>
                    <a:pt x="456" y="288"/>
                    <a:pt x="300" y="624"/>
                    <a:pt x="144" y="9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C64F-78C4-0E4E-B310-BB59C16A2986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Search Tree (BST)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Data Elements</a:t>
            </a:r>
          </a:p>
          <a:p>
            <a:pPr lvl="1"/>
            <a:r>
              <a:rPr lang="en-US" dirty="0"/>
              <a:t>binary tree</a:t>
            </a:r>
          </a:p>
          <a:p>
            <a:pPr lvl="1"/>
            <a:r>
              <a:rPr lang="en-US" dirty="0"/>
              <a:t>each node x,</a:t>
            </a:r>
          </a:p>
          <a:p>
            <a:pPr lvl="2"/>
            <a:r>
              <a:rPr lang="en-US" dirty="0"/>
              <a:t>value in left child of x ≤</a:t>
            </a:r>
            <a:r>
              <a:rPr lang="en-US" dirty="0">
                <a:latin typeface="Tahoma" charset="0"/>
              </a:rPr>
              <a:t> value in x </a:t>
            </a:r>
            <a:r>
              <a:rPr lang="en-US" dirty="0"/>
              <a:t>≤ </a:t>
            </a:r>
            <a:r>
              <a:rPr lang="en-US" dirty="0">
                <a:latin typeface="Tahoma" charset="0"/>
              </a:rPr>
              <a:t>in right child of x</a:t>
            </a:r>
          </a:p>
          <a:p>
            <a:r>
              <a:rPr lang="en-US" dirty="0">
                <a:latin typeface="Arial"/>
                <a:cs typeface="Arial"/>
              </a:rPr>
              <a:t>Basic operations</a:t>
            </a:r>
          </a:p>
          <a:p>
            <a:pPr lvl="1"/>
            <a:r>
              <a:rPr lang="en-US" dirty="0">
                <a:latin typeface="Arial"/>
                <a:cs typeface="Arial"/>
              </a:rPr>
              <a:t>Construct an empty BST</a:t>
            </a:r>
          </a:p>
          <a:p>
            <a:pPr lvl="1"/>
            <a:r>
              <a:rPr lang="en-US" dirty="0">
                <a:latin typeface="Arial"/>
                <a:cs typeface="Arial"/>
              </a:rPr>
              <a:t>Determine if BST is empty</a:t>
            </a:r>
          </a:p>
          <a:p>
            <a:pPr lvl="1"/>
            <a:r>
              <a:rPr lang="en-US" dirty="0">
                <a:latin typeface="Arial"/>
                <a:cs typeface="Arial"/>
              </a:rPr>
              <a:t>Search BST for given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4B4C-1E23-2E4C-A4A1-B8693632A1C5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A609-D20E-EC41-AED5-A6D6257C51C8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7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B64E-E1B2-FB40-91E1-1DF93F800A5E}" type="slidenum">
              <a:rPr lang="en-US"/>
              <a:pPr/>
              <a:t>16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Binary Search Tree (BST)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Basic operations (continued)</a:t>
            </a:r>
          </a:p>
          <a:p>
            <a:pPr lvl="1"/>
            <a:r>
              <a:rPr lang="en-US" dirty="0">
                <a:latin typeface="Arial"/>
                <a:cs typeface="Arial"/>
              </a:rPr>
              <a:t>Insert a new item in the BST</a:t>
            </a:r>
          </a:p>
          <a:p>
            <a:pPr lvl="2"/>
            <a:r>
              <a:rPr lang="en-US" dirty="0">
                <a:latin typeface="Arial"/>
                <a:cs typeface="Arial"/>
              </a:rPr>
              <a:t>Maintain the BST property</a:t>
            </a:r>
          </a:p>
          <a:p>
            <a:pPr lvl="1"/>
            <a:r>
              <a:rPr lang="en-US" dirty="0">
                <a:latin typeface="Arial"/>
                <a:cs typeface="Arial"/>
              </a:rPr>
              <a:t>Delete an item from the BST</a:t>
            </a:r>
          </a:p>
          <a:p>
            <a:pPr lvl="2"/>
            <a:r>
              <a:rPr lang="en-US" dirty="0">
                <a:latin typeface="Arial"/>
                <a:cs typeface="Arial"/>
              </a:rPr>
              <a:t>Maintain the BST property</a:t>
            </a:r>
          </a:p>
          <a:p>
            <a:pPr lvl="1"/>
            <a:r>
              <a:rPr lang="en-US" dirty="0">
                <a:latin typeface="Arial"/>
                <a:cs typeface="Arial"/>
              </a:rPr>
              <a:t>Traverse the BST</a:t>
            </a:r>
          </a:p>
          <a:p>
            <a:pPr lvl="2"/>
            <a:r>
              <a:rPr lang="en-US" dirty="0">
                <a:latin typeface="Arial"/>
                <a:cs typeface="Arial"/>
              </a:rPr>
              <a:t>Visit each node exactly once</a:t>
            </a:r>
          </a:p>
          <a:p>
            <a:pPr lvl="2"/>
            <a:r>
              <a:rPr lang="en-US" dirty="0">
                <a:latin typeface="Arial"/>
                <a:cs typeface="Arial"/>
              </a:rPr>
              <a:t>The </a:t>
            </a:r>
            <a:r>
              <a:rPr lang="en-US" i="1" dirty="0" err="1">
                <a:latin typeface="Arial"/>
                <a:cs typeface="Arial"/>
              </a:rPr>
              <a:t>inorder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i="1" dirty="0">
                <a:latin typeface="Arial"/>
                <a:cs typeface="Arial"/>
              </a:rPr>
              <a:t>traversal</a:t>
            </a:r>
            <a:r>
              <a:rPr lang="en-US" dirty="0">
                <a:latin typeface="Arial"/>
                <a:cs typeface="Arial"/>
              </a:rPr>
              <a:t> must visit the values in the nodes in ascending order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FD2C-4553-AF44-BF4B-D735F94C0D7A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361A-E728-2349-BD34-E9DB89D79D8E}" type="slidenum">
              <a:rPr lang="en-US"/>
              <a:pPr/>
              <a:t>17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 Searches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Search begins at root</a:t>
            </a:r>
          </a:p>
          <a:p>
            <a:pPr lvl="1"/>
            <a:r>
              <a:rPr lang="en-US" sz="2400" dirty="0"/>
              <a:t>If that is desired item, done</a:t>
            </a:r>
          </a:p>
          <a:p>
            <a:r>
              <a:rPr lang="en-US" sz="2800" dirty="0"/>
              <a:t>If item is </a:t>
            </a:r>
            <a:r>
              <a:rPr lang="en-US" sz="2800" u="sng" dirty="0"/>
              <a:t>less</a:t>
            </a:r>
            <a:r>
              <a:rPr lang="en-US" sz="2800" dirty="0"/>
              <a:t>, move down</a:t>
            </a:r>
            <a:br>
              <a:rPr lang="en-US" sz="2800" dirty="0"/>
            </a:br>
            <a:r>
              <a:rPr lang="en-US" sz="2800" u="sng" dirty="0"/>
              <a:t>left</a:t>
            </a:r>
            <a:r>
              <a:rPr lang="en-US" sz="2800" dirty="0"/>
              <a:t> </a:t>
            </a:r>
            <a:r>
              <a:rPr lang="en-US" sz="2800" dirty="0" err="1"/>
              <a:t>subtree</a:t>
            </a:r>
            <a:endParaRPr lang="en-US" sz="2800" dirty="0"/>
          </a:p>
          <a:p>
            <a:r>
              <a:rPr lang="en-US" sz="2800" dirty="0"/>
              <a:t>If item searched for is </a:t>
            </a:r>
            <a:r>
              <a:rPr lang="en-US" sz="2800" u="sng" dirty="0"/>
              <a:t>greater</a:t>
            </a:r>
            <a:r>
              <a:rPr lang="en-US" sz="2800" dirty="0"/>
              <a:t>, move down </a:t>
            </a:r>
            <a:r>
              <a:rPr lang="en-US" sz="2800" u="sng" dirty="0"/>
              <a:t>right</a:t>
            </a:r>
            <a:r>
              <a:rPr lang="en-US" sz="2800" dirty="0"/>
              <a:t> </a:t>
            </a:r>
            <a:r>
              <a:rPr lang="en-US" sz="2800" dirty="0" err="1"/>
              <a:t>subtree</a:t>
            </a:r>
            <a:endParaRPr lang="en-US" sz="2800" dirty="0"/>
          </a:p>
          <a:p>
            <a:r>
              <a:rPr lang="en-US" sz="2800" dirty="0"/>
              <a:t>If item is not found, we </a:t>
            </a:r>
            <a:br>
              <a:rPr lang="en-US" sz="2800" dirty="0"/>
            </a:br>
            <a:r>
              <a:rPr lang="en-US" sz="2800" dirty="0"/>
              <a:t>will run into an empty </a:t>
            </a:r>
            <a:r>
              <a:rPr lang="en-US" sz="2800" dirty="0" err="1"/>
              <a:t>subtree</a:t>
            </a:r>
            <a:endParaRPr lang="en-US" sz="2800" dirty="0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681037"/>
            <a:ext cx="3235325" cy="21621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Line 6"/>
          <p:cNvSpPr>
            <a:spLocks noChangeShapeType="1"/>
          </p:cNvSpPr>
          <p:nvPr/>
        </p:nvSpPr>
        <p:spPr bwMode="auto">
          <a:xfrm flipV="1">
            <a:off x="4900613" y="1273175"/>
            <a:ext cx="2039937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68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91000"/>
            <a:ext cx="2176462" cy="13716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814" name="Group 14"/>
          <p:cNvGrpSpPr>
            <a:grpSpLocks/>
          </p:cNvGrpSpPr>
          <p:nvPr/>
        </p:nvGrpSpPr>
        <p:grpSpPr bwMode="auto">
          <a:xfrm>
            <a:off x="2978150" y="1577975"/>
            <a:ext cx="4243388" cy="1470025"/>
            <a:chOff x="1876" y="1285"/>
            <a:chExt cx="2673" cy="926"/>
          </a:xfrm>
        </p:grpSpPr>
        <p:sp>
          <p:nvSpPr>
            <p:cNvPr id="76805" name="AutoShape 5"/>
            <p:cNvSpPr>
              <a:spLocks noChangeArrowheads="1"/>
            </p:cNvSpPr>
            <p:nvPr/>
          </p:nvSpPr>
          <p:spPr bwMode="auto">
            <a:xfrm>
              <a:off x="3668" y="1285"/>
              <a:ext cx="881" cy="65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30000"/>
                  </a:schemeClr>
                </a:gs>
                <a:gs pos="100000">
                  <a:schemeClr val="accent1">
                    <a:alpha val="28999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3" name="Freeform 13"/>
            <p:cNvSpPr>
              <a:spLocks/>
            </p:cNvSpPr>
            <p:nvPr/>
          </p:nvSpPr>
          <p:spPr bwMode="auto">
            <a:xfrm>
              <a:off x="1876" y="1890"/>
              <a:ext cx="1949" cy="321"/>
            </a:xfrm>
            <a:custGeom>
              <a:avLst/>
              <a:gdLst>
                <a:gd name="T0" fmla="*/ 0 w 1949"/>
                <a:gd name="T1" fmla="*/ 148 h 321"/>
                <a:gd name="T2" fmla="*/ 1550 w 1949"/>
                <a:gd name="T3" fmla="*/ 296 h 321"/>
                <a:gd name="T4" fmla="*/ 1949 w 1949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9" h="321">
                  <a:moveTo>
                    <a:pt x="0" y="148"/>
                  </a:moveTo>
                  <a:cubicBezTo>
                    <a:pt x="612" y="234"/>
                    <a:pt x="1225" y="321"/>
                    <a:pt x="1550" y="296"/>
                  </a:cubicBezTo>
                  <a:cubicBezTo>
                    <a:pt x="1875" y="271"/>
                    <a:pt x="1912" y="135"/>
                    <a:pt x="194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6" name="Group 16"/>
          <p:cNvGrpSpPr>
            <a:grpSpLocks/>
          </p:cNvGrpSpPr>
          <p:nvPr/>
        </p:nvGrpSpPr>
        <p:grpSpPr bwMode="auto">
          <a:xfrm>
            <a:off x="6330950" y="1541462"/>
            <a:ext cx="2425700" cy="1489075"/>
            <a:chOff x="3988" y="1292"/>
            <a:chExt cx="1528" cy="938"/>
          </a:xfrm>
        </p:grpSpPr>
        <p:sp>
          <p:nvSpPr>
            <p:cNvPr id="76807" name="AutoShape 7"/>
            <p:cNvSpPr>
              <a:spLocks noChangeArrowheads="1"/>
            </p:cNvSpPr>
            <p:nvPr/>
          </p:nvSpPr>
          <p:spPr bwMode="auto">
            <a:xfrm>
              <a:off x="4645" y="1292"/>
              <a:ext cx="871" cy="69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30000"/>
                  </a:schemeClr>
                </a:gs>
                <a:gs pos="100000">
                  <a:schemeClr val="accent1">
                    <a:alpha val="28999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5" name="Line 15"/>
            <p:cNvSpPr>
              <a:spLocks noChangeShapeType="1"/>
            </p:cNvSpPr>
            <p:nvPr/>
          </p:nvSpPr>
          <p:spPr bwMode="auto">
            <a:xfrm flipV="1">
              <a:off x="3988" y="1905"/>
              <a:ext cx="753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DF58-22B5-764C-94DB-C6A6879D0A6F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8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BC8A-7B8C-4E42-A170-8E5844EE06F5}" type="slidenum">
              <a:rPr lang="en-US"/>
              <a:pPr/>
              <a:t>18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of Lopsidedness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Tree can be balanced</a:t>
            </a:r>
          </a:p>
          <a:p>
            <a:pPr lvl="1"/>
            <a:r>
              <a:rPr lang="en-US"/>
              <a:t>each node except leaves has exactly 2 child nodes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/>
          <a:stretch>
            <a:fillRect/>
          </a:stretch>
        </p:blipFill>
        <p:spPr bwMode="auto">
          <a:xfrm>
            <a:off x="2733675" y="3175000"/>
            <a:ext cx="4216400" cy="27749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A654-6204-D44D-9E7B-BD6AAB3746D5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89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D914-C4DA-B645-8C68-35F30E1A9C6F}" type="slidenum">
              <a:rPr lang="en-US"/>
              <a:pPr/>
              <a:t>19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of Lopsidedness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Trees can be unbalanced</a:t>
            </a:r>
          </a:p>
          <a:p>
            <a:pPr lvl="1"/>
            <a:r>
              <a:rPr lang="en-US"/>
              <a:t>not all nodes have exactly 2 child nodes</a:t>
            </a:r>
          </a:p>
          <a:p>
            <a:endParaRPr lang="en-US"/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2906713"/>
            <a:ext cx="2428875" cy="33591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A71C-A639-0C4A-9F53-AEE7BF97E988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4 due 5/1</a:t>
            </a:r>
          </a:p>
          <a:p>
            <a:pPr lvl="1"/>
            <a:r>
              <a:rPr lang="en-US" dirty="0"/>
              <a:t>Program 5 due 5/9 (extra credit)</a:t>
            </a:r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Binary 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81A5AF1-4C81-B647-809B-8D7AE1C547CC}" type="datetime1">
              <a:rPr lang="en-US" smtClean="0">
                <a:latin typeface="+mj-lt"/>
              </a:rPr>
              <a:t>4/29/2019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9B1A-8595-7345-BB66-966632AB138A}" type="slidenum">
              <a:rPr lang="en-US"/>
              <a:pPr/>
              <a:t>20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of Lopsidedness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Trees can be totally lopsided</a:t>
            </a:r>
          </a:p>
          <a:p>
            <a:pPr lvl="1"/>
            <a:r>
              <a:rPr lang="en-US"/>
              <a:t>Suppose each node has a right child only</a:t>
            </a:r>
          </a:p>
          <a:p>
            <a:pPr lvl="1"/>
            <a:r>
              <a:rPr lang="en-US"/>
              <a:t>Degenerates into a linked list</a:t>
            </a:r>
          </a:p>
          <a:p>
            <a:endParaRPr lang="en-US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3271838"/>
            <a:ext cx="3408363" cy="29749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368925" y="3821113"/>
            <a:ext cx="2651125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Processing time affected by "shape" of tree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6157-C6C9-2747-A725-649840AB6873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23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to lopsidedness problem: balance tree as you insert/remove data</a:t>
            </a:r>
          </a:p>
          <a:p>
            <a:pPr lvl="1"/>
            <a:r>
              <a:rPr lang="en-US" dirty="0"/>
              <a:t>AVL trees</a:t>
            </a:r>
          </a:p>
          <a:p>
            <a:pPr lvl="1"/>
            <a:r>
              <a:rPr lang="en-US" dirty="0"/>
              <a:t>Red/black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CC09-6BF3-0347-A29B-4860928134ED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74F-8B3C-DB42-942C-70230611FC26}" type="slidenum">
              <a:rPr lang="en-US"/>
              <a:pPr/>
              <a:t>22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A </a:t>
            </a:r>
            <a:r>
              <a:rPr lang="en-US" b="1"/>
              <a:t>heap</a:t>
            </a:r>
            <a:r>
              <a:rPr lang="en-US"/>
              <a:t> is a binary tree with properties: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It is complete</a:t>
            </a:r>
          </a:p>
          <a:p>
            <a:pPr marL="990600" lvl="1" indent="-533400">
              <a:buFontTx/>
              <a:buChar char="•"/>
            </a:pPr>
            <a:r>
              <a:rPr lang="en-US"/>
              <a:t>Each level of tree completely filled</a:t>
            </a:r>
          </a:p>
          <a:p>
            <a:pPr marL="990600" lvl="1" indent="-533400">
              <a:buFontTx/>
              <a:buChar char="•"/>
            </a:pPr>
            <a:r>
              <a:rPr lang="en-US"/>
              <a:t>Except possibly bottom level (nodes in left most positions)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It satisfies </a:t>
            </a:r>
            <a:r>
              <a:rPr lang="en-US" i="1"/>
              <a:t>heap-order property</a:t>
            </a:r>
            <a:endParaRPr lang="en-US"/>
          </a:p>
          <a:p>
            <a:pPr marL="990600" lvl="1" indent="-533400">
              <a:buFontTx/>
              <a:buChar char="•"/>
            </a:pPr>
            <a:r>
              <a:rPr lang="en-US"/>
              <a:t>Data in each node &gt;= data in children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38F7-20FB-694F-B51D-184966B055E8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7ECF-CD8E-A74B-B740-F36D83BEC8D2}" type="slidenum">
              <a:rPr lang="en-US"/>
              <a:pPr/>
              <a:t>23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1"/>
            <a:ext cx="8229600" cy="2133599"/>
          </a:xfrm>
        </p:spPr>
        <p:txBody>
          <a:bodyPr/>
          <a:lstStyle/>
          <a:p>
            <a:r>
              <a:rPr lang="en-US" dirty="0"/>
              <a:t>Which of the following are heaps?</a:t>
            </a:r>
          </a:p>
          <a:p>
            <a:pPr lvl="1"/>
            <a:r>
              <a:rPr lang="en-US" dirty="0"/>
              <a:t>Only A</a:t>
            </a:r>
          </a:p>
          <a:p>
            <a:pPr lvl="1"/>
            <a:r>
              <a:rPr lang="en-US" dirty="0"/>
              <a:t>B isn’t complete—left subtree missing node</a:t>
            </a:r>
          </a:p>
          <a:p>
            <a:pPr lvl="1"/>
            <a:r>
              <a:rPr lang="en-US" dirty="0"/>
              <a:t>C doesn’t satisfy heap-order property—6 &lt; 8</a:t>
            </a:r>
          </a:p>
          <a:p>
            <a:pPr lvl="1"/>
            <a:endParaRPr lang="en-US" dirty="0"/>
          </a:p>
        </p:txBody>
      </p:sp>
      <p:pic>
        <p:nvPicPr>
          <p:cNvPr id="59426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195638"/>
            <a:ext cx="8459787" cy="218281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1536700" y="5653088"/>
            <a:ext cx="105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A</a:t>
            </a:r>
          </a:p>
        </p:txBody>
      </p: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4430713" y="5630863"/>
            <a:ext cx="105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B</a:t>
            </a:r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6959600" y="5607050"/>
            <a:ext cx="105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6AB9-62FE-4645-943E-6227231C4370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6999-144C-7644-881E-CDAC73C67C77}" type="slidenum">
              <a:rPr lang="en-US"/>
              <a:pPr/>
              <a:t>24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Heap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an array or vector</a:t>
            </a:r>
          </a:p>
          <a:p>
            <a:r>
              <a:rPr lang="en-US"/>
              <a:t>Number the nodes from top to bottom</a:t>
            </a:r>
          </a:p>
          <a:p>
            <a:pPr lvl="1"/>
            <a:r>
              <a:rPr lang="en-US"/>
              <a:t>Number nodes on each row from left to right</a:t>
            </a:r>
          </a:p>
          <a:p>
            <a:r>
              <a:rPr lang="en-US"/>
              <a:t>Store data in i</a:t>
            </a:r>
            <a:r>
              <a:rPr lang="en-US" baseline="30000"/>
              <a:t>th</a:t>
            </a:r>
            <a:r>
              <a:rPr lang="en-US"/>
              <a:t> node in i</a:t>
            </a:r>
            <a:r>
              <a:rPr lang="en-US" baseline="30000"/>
              <a:t>th</a:t>
            </a:r>
            <a:r>
              <a:rPr lang="en-US"/>
              <a:t> location of array (vector)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3895725"/>
            <a:ext cx="3544888" cy="235902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1479-8DAE-E04D-A579-BD2355085404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16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50E-3BD2-3F4E-82FF-25F3E43FC1DD}" type="slidenum">
              <a:rPr lang="en-US"/>
              <a:pPr/>
              <a:t>25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Heap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dirty="0"/>
              <a:t>Note the placement of the nodes in the array</a:t>
            </a:r>
          </a:p>
          <a:p>
            <a:r>
              <a:rPr lang="en-US" sz="2800" dirty="0">
                <a:latin typeface="Arial"/>
                <a:cs typeface="Arial"/>
              </a:rPr>
              <a:t>Entry 0 in array kept empty to allow space in array to copy element for sorting</a:t>
            </a: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028950"/>
            <a:ext cx="7777163" cy="27511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230C-A15D-914E-84FB-CFFCEAFDFBE0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7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Heap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array implementation </a:t>
            </a:r>
            <a:r>
              <a:rPr lang="en-US" u="sng" dirty="0"/>
              <a:t>children</a:t>
            </a:r>
            <a:r>
              <a:rPr lang="en-US" dirty="0"/>
              <a:t> of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baseline="30000" dirty="0" err="1">
                <a:solidFill>
                  <a:srgbClr val="6666FF"/>
                </a:solidFill>
                <a:latin typeface="Courier New" charset="0"/>
              </a:rPr>
              <a:t>th</a:t>
            </a:r>
            <a:r>
              <a:rPr lang="en-US" dirty="0">
                <a:solidFill>
                  <a:srgbClr val="6666FF"/>
                </a:solidFill>
              </a:rPr>
              <a:t> </a:t>
            </a:r>
            <a:r>
              <a:rPr lang="en-US" dirty="0"/>
              <a:t>node are at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[2*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]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		     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[2*i+1]</a:t>
            </a:r>
          </a:p>
          <a:p>
            <a:r>
              <a:rPr lang="en-US" u="sng" dirty="0"/>
              <a:t>Parent</a:t>
            </a:r>
            <a:r>
              <a:rPr lang="en-US" dirty="0"/>
              <a:t> of the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baseline="30000" dirty="0" err="1">
                <a:solidFill>
                  <a:srgbClr val="6666FF"/>
                </a:solidFill>
                <a:latin typeface="Courier New" charset="0"/>
              </a:rPr>
              <a:t>th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/>
              <a:t>node is at</a:t>
            </a:r>
            <a:r>
              <a:rPr lang="en-US" dirty="0">
                <a:latin typeface="Courier New" charset="0"/>
              </a:rPr>
              <a:t> 					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/2]</a:t>
            </a:r>
          </a:p>
          <a:p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602B-AECC-E14F-8DC0-DF0A833E34DB}" type="slidenum">
              <a:rPr lang="en-US"/>
              <a:pPr/>
              <a:t>26</a:t>
            </a:fld>
            <a:endParaRPr lang="en-US"/>
          </a:p>
        </p:txBody>
      </p:sp>
      <p:pic>
        <p:nvPicPr>
          <p:cNvPr id="6248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3" b="8873"/>
          <a:stretch>
            <a:fillRect/>
          </a:stretch>
        </p:blipFill>
        <p:spPr bwMode="auto">
          <a:xfrm>
            <a:off x="1160463" y="3962400"/>
            <a:ext cx="7153275" cy="17938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89" name="Group 25"/>
          <p:cNvGrpSpPr>
            <a:grpSpLocks/>
          </p:cNvGrpSpPr>
          <p:nvPr/>
        </p:nvGrpSpPr>
        <p:grpSpPr bwMode="auto">
          <a:xfrm>
            <a:off x="4579938" y="4422775"/>
            <a:ext cx="720725" cy="306388"/>
            <a:chOff x="2885" y="3038"/>
            <a:chExt cx="454" cy="193"/>
          </a:xfrm>
        </p:grpSpPr>
        <p:sp>
          <p:nvSpPr>
            <p:cNvPr id="62486" name="Freeform 22"/>
            <p:cNvSpPr>
              <a:spLocks/>
            </p:cNvSpPr>
            <p:nvPr/>
          </p:nvSpPr>
          <p:spPr bwMode="auto">
            <a:xfrm>
              <a:off x="2885" y="3038"/>
              <a:ext cx="346" cy="193"/>
            </a:xfrm>
            <a:custGeom>
              <a:avLst/>
              <a:gdLst>
                <a:gd name="T0" fmla="*/ 1 w 346"/>
                <a:gd name="T1" fmla="*/ 193 h 193"/>
                <a:gd name="T2" fmla="*/ 4 w 346"/>
                <a:gd name="T3" fmla="*/ 139 h 193"/>
                <a:gd name="T4" fmla="*/ 28 w 346"/>
                <a:gd name="T5" fmla="*/ 76 h 193"/>
                <a:gd name="T6" fmla="*/ 67 w 346"/>
                <a:gd name="T7" fmla="*/ 34 h 193"/>
                <a:gd name="T8" fmla="*/ 115 w 346"/>
                <a:gd name="T9" fmla="*/ 7 h 193"/>
                <a:gd name="T10" fmla="*/ 175 w 346"/>
                <a:gd name="T11" fmla="*/ 1 h 193"/>
                <a:gd name="T12" fmla="*/ 259 w 346"/>
                <a:gd name="T13" fmla="*/ 4 h 193"/>
                <a:gd name="T14" fmla="*/ 346 w 346"/>
                <a:gd name="T15" fmla="*/ 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" h="193">
                  <a:moveTo>
                    <a:pt x="1" y="193"/>
                  </a:moveTo>
                  <a:cubicBezTo>
                    <a:pt x="0" y="175"/>
                    <a:pt x="0" y="158"/>
                    <a:pt x="4" y="139"/>
                  </a:cubicBezTo>
                  <a:cubicBezTo>
                    <a:pt x="8" y="120"/>
                    <a:pt x="18" y="93"/>
                    <a:pt x="28" y="76"/>
                  </a:cubicBezTo>
                  <a:cubicBezTo>
                    <a:pt x="38" y="59"/>
                    <a:pt x="53" y="45"/>
                    <a:pt x="67" y="34"/>
                  </a:cubicBezTo>
                  <a:cubicBezTo>
                    <a:pt x="81" y="23"/>
                    <a:pt x="97" y="12"/>
                    <a:pt x="115" y="7"/>
                  </a:cubicBezTo>
                  <a:cubicBezTo>
                    <a:pt x="133" y="2"/>
                    <a:pt x="151" y="2"/>
                    <a:pt x="175" y="1"/>
                  </a:cubicBezTo>
                  <a:cubicBezTo>
                    <a:pt x="199" y="0"/>
                    <a:pt x="231" y="4"/>
                    <a:pt x="259" y="4"/>
                  </a:cubicBezTo>
                  <a:cubicBezTo>
                    <a:pt x="287" y="4"/>
                    <a:pt x="316" y="4"/>
                    <a:pt x="346" y="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 flipH="1">
              <a:off x="3171" y="3042"/>
              <a:ext cx="6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8" name="Line 24"/>
            <p:cNvSpPr>
              <a:spLocks noChangeShapeType="1"/>
            </p:cNvSpPr>
            <p:nvPr/>
          </p:nvSpPr>
          <p:spPr bwMode="auto">
            <a:xfrm>
              <a:off x="3234" y="3042"/>
              <a:ext cx="105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93" name="Group 29"/>
          <p:cNvGrpSpPr>
            <a:grpSpLocks/>
          </p:cNvGrpSpPr>
          <p:nvPr/>
        </p:nvGrpSpPr>
        <p:grpSpPr bwMode="auto">
          <a:xfrm>
            <a:off x="4967288" y="4202113"/>
            <a:ext cx="1114425" cy="527050"/>
            <a:chOff x="3129" y="2899"/>
            <a:chExt cx="702" cy="332"/>
          </a:xfrm>
        </p:grpSpPr>
        <p:sp>
          <p:nvSpPr>
            <p:cNvPr id="62490" name="Freeform 26"/>
            <p:cNvSpPr>
              <a:spLocks/>
            </p:cNvSpPr>
            <p:nvPr/>
          </p:nvSpPr>
          <p:spPr bwMode="auto">
            <a:xfrm>
              <a:off x="3129" y="2899"/>
              <a:ext cx="582" cy="332"/>
            </a:xfrm>
            <a:custGeom>
              <a:avLst/>
              <a:gdLst>
                <a:gd name="T0" fmla="*/ 0 w 582"/>
                <a:gd name="T1" fmla="*/ 332 h 332"/>
                <a:gd name="T2" fmla="*/ 39 w 582"/>
                <a:gd name="T3" fmla="*/ 155 h 332"/>
                <a:gd name="T4" fmla="*/ 81 w 582"/>
                <a:gd name="T5" fmla="*/ 89 h 332"/>
                <a:gd name="T6" fmla="*/ 123 w 582"/>
                <a:gd name="T7" fmla="*/ 47 h 332"/>
                <a:gd name="T8" fmla="*/ 177 w 582"/>
                <a:gd name="T9" fmla="*/ 17 h 332"/>
                <a:gd name="T10" fmla="*/ 264 w 582"/>
                <a:gd name="T11" fmla="*/ 2 h 332"/>
                <a:gd name="T12" fmla="*/ 399 w 582"/>
                <a:gd name="T13" fmla="*/ 5 h 332"/>
                <a:gd name="T14" fmla="*/ 582 w 582"/>
                <a:gd name="T15" fmla="*/ 1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332">
                  <a:moveTo>
                    <a:pt x="0" y="332"/>
                  </a:moveTo>
                  <a:cubicBezTo>
                    <a:pt x="12" y="264"/>
                    <a:pt x="25" y="196"/>
                    <a:pt x="39" y="155"/>
                  </a:cubicBezTo>
                  <a:cubicBezTo>
                    <a:pt x="53" y="114"/>
                    <a:pt x="67" y="107"/>
                    <a:pt x="81" y="89"/>
                  </a:cubicBezTo>
                  <a:cubicBezTo>
                    <a:pt x="95" y="71"/>
                    <a:pt x="107" y="59"/>
                    <a:pt x="123" y="47"/>
                  </a:cubicBezTo>
                  <a:cubicBezTo>
                    <a:pt x="139" y="35"/>
                    <a:pt x="154" y="24"/>
                    <a:pt x="177" y="17"/>
                  </a:cubicBezTo>
                  <a:cubicBezTo>
                    <a:pt x="200" y="10"/>
                    <a:pt x="227" y="4"/>
                    <a:pt x="264" y="2"/>
                  </a:cubicBezTo>
                  <a:cubicBezTo>
                    <a:pt x="301" y="0"/>
                    <a:pt x="346" y="3"/>
                    <a:pt x="399" y="5"/>
                  </a:cubicBezTo>
                  <a:cubicBezTo>
                    <a:pt x="452" y="7"/>
                    <a:pt x="517" y="10"/>
                    <a:pt x="582" y="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1" name="Line 27"/>
            <p:cNvSpPr>
              <a:spLocks noChangeShapeType="1"/>
            </p:cNvSpPr>
            <p:nvPr/>
          </p:nvSpPr>
          <p:spPr bwMode="auto">
            <a:xfrm flipH="1">
              <a:off x="3612" y="2904"/>
              <a:ext cx="99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2" name="Line 28"/>
            <p:cNvSpPr>
              <a:spLocks noChangeShapeType="1"/>
            </p:cNvSpPr>
            <p:nvPr/>
          </p:nvSpPr>
          <p:spPr bwMode="auto">
            <a:xfrm>
              <a:off x="3711" y="2913"/>
              <a:ext cx="12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94" name="Group 30"/>
          <p:cNvGrpSpPr>
            <a:grpSpLocks/>
          </p:cNvGrpSpPr>
          <p:nvPr/>
        </p:nvGrpSpPr>
        <p:grpSpPr bwMode="auto">
          <a:xfrm>
            <a:off x="5386388" y="4183063"/>
            <a:ext cx="1466850" cy="527050"/>
            <a:chOff x="3129" y="2899"/>
            <a:chExt cx="702" cy="332"/>
          </a:xfrm>
        </p:grpSpPr>
        <p:sp>
          <p:nvSpPr>
            <p:cNvPr id="62495" name="Freeform 31"/>
            <p:cNvSpPr>
              <a:spLocks/>
            </p:cNvSpPr>
            <p:nvPr/>
          </p:nvSpPr>
          <p:spPr bwMode="auto">
            <a:xfrm>
              <a:off x="3129" y="2899"/>
              <a:ext cx="582" cy="332"/>
            </a:xfrm>
            <a:custGeom>
              <a:avLst/>
              <a:gdLst>
                <a:gd name="T0" fmla="*/ 0 w 582"/>
                <a:gd name="T1" fmla="*/ 332 h 332"/>
                <a:gd name="T2" fmla="*/ 39 w 582"/>
                <a:gd name="T3" fmla="*/ 155 h 332"/>
                <a:gd name="T4" fmla="*/ 81 w 582"/>
                <a:gd name="T5" fmla="*/ 89 h 332"/>
                <a:gd name="T6" fmla="*/ 123 w 582"/>
                <a:gd name="T7" fmla="*/ 47 h 332"/>
                <a:gd name="T8" fmla="*/ 177 w 582"/>
                <a:gd name="T9" fmla="*/ 17 h 332"/>
                <a:gd name="T10" fmla="*/ 264 w 582"/>
                <a:gd name="T11" fmla="*/ 2 h 332"/>
                <a:gd name="T12" fmla="*/ 399 w 582"/>
                <a:gd name="T13" fmla="*/ 5 h 332"/>
                <a:gd name="T14" fmla="*/ 582 w 582"/>
                <a:gd name="T15" fmla="*/ 1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332">
                  <a:moveTo>
                    <a:pt x="0" y="332"/>
                  </a:moveTo>
                  <a:cubicBezTo>
                    <a:pt x="12" y="264"/>
                    <a:pt x="25" y="196"/>
                    <a:pt x="39" y="155"/>
                  </a:cubicBezTo>
                  <a:cubicBezTo>
                    <a:pt x="53" y="114"/>
                    <a:pt x="67" y="107"/>
                    <a:pt x="81" y="89"/>
                  </a:cubicBezTo>
                  <a:cubicBezTo>
                    <a:pt x="95" y="71"/>
                    <a:pt x="107" y="59"/>
                    <a:pt x="123" y="47"/>
                  </a:cubicBezTo>
                  <a:cubicBezTo>
                    <a:pt x="139" y="35"/>
                    <a:pt x="154" y="24"/>
                    <a:pt x="177" y="17"/>
                  </a:cubicBezTo>
                  <a:cubicBezTo>
                    <a:pt x="200" y="10"/>
                    <a:pt x="227" y="4"/>
                    <a:pt x="264" y="2"/>
                  </a:cubicBezTo>
                  <a:cubicBezTo>
                    <a:pt x="301" y="0"/>
                    <a:pt x="346" y="3"/>
                    <a:pt x="399" y="5"/>
                  </a:cubicBezTo>
                  <a:cubicBezTo>
                    <a:pt x="452" y="7"/>
                    <a:pt x="517" y="10"/>
                    <a:pt x="582" y="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6" name="Line 32"/>
            <p:cNvSpPr>
              <a:spLocks noChangeShapeType="1"/>
            </p:cNvSpPr>
            <p:nvPr/>
          </p:nvSpPr>
          <p:spPr bwMode="auto">
            <a:xfrm flipH="1">
              <a:off x="3612" y="2904"/>
              <a:ext cx="99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7" name="Line 33"/>
            <p:cNvSpPr>
              <a:spLocks noChangeShapeType="1"/>
            </p:cNvSpPr>
            <p:nvPr/>
          </p:nvSpPr>
          <p:spPr bwMode="auto">
            <a:xfrm>
              <a:off x="3711" y="2913"/>
              <a:ext cx="12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640F-1E57-1545-B210-1CD8AE881642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0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DF1D-342F-0945-A408-0BF11DC4748E}" type="slidenum">
              <a:rPr lang="en-US"/>
              <a:pPr/>
              <a:t>27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Heap Operations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Constructor</a:t>
            </a:r>
          </a:p>
          <a:p>
            <a:pPr lvl="1"/>
            <a:r>
              <a:rPr lang="en-US"/>
              <a:t>Set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mySize</a:t>
            </a:r>
            <a:r>
              <a:rPr lang="en-US"/>
              <a:t> to 0, allocate array </a:t>
            </a:r>
          </a:p>
          <a:p>
            <a:r>
              <a:rPr lang="en-US"/>
              <a:t>Empty</a:t>
            </a:r>
          </a:p>
          <a:p>
            <a:pPr lvl="1"/>
            <a:r>
              <a:rPr lang="en-US"/>
              <a:t>Check value of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mySize</a:t>
            </a:r>
          </a:p>
          <a:p>
            <a:r>
              <a:rPr lang="en-US"/>
              <a:t>Retrieve max item</a:t>
            </a:r>
          </a:p>
          <a:p>
            <a:pPr lvl="1"/>
            <a:r>
              <a:rPr lang="en-US"/>
              <a:t>Return root of the binary tree,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myArray[1]</a:t>
            </a:r>
          </a:p>
          <a:p>
            <a:pPr>
              <a:buFontTx/>
              <a:buNone/>
            </a:pPr>
            <a:endParaRPr lang="en-US" sz="2800" b="1">
              <a:solidFill>
                <a:srgbClr val="6666FF"/>
              </a:solidFill>
              <a:latin typeface="Courier New" charset="0"/>
            </a:endParaRP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4" b="9544"/>
          <a:stretch>
            <a:fillRect/>
          </a:stretch>
        </p:blipFill>
        <p:spPr bwMode="auto">
          <a:xfrm>
            <a:off x="1338263" y="4876800"/>
            <a:ext cx="5935662" cy="14636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Freeform 7"/>
          <p:cNvSpPr>
            <a:spLocks/>
          </p:cNvSpPr>
          <p:nvPr/>
        </p:nvSpPr>
        <p:spPr bwMode="auto">
          <a:xfrm>
            <a:off x="4243388" y="4852988"/>
            <a:ext cx="1947862" cy="515937"/>
          </a:xfrm>
          <a:custGeom>
            <a:avLst/>
            <a:gdLst>
              <a:gd name="T0" fmla="*/ 1197 w 1197"/>
              <a:gd name="T1" fmla="*/ 0 h 413"/>
              <a:gd name="T2" fmla="*/ 369 w 1197"/>
              <a:gd name="T3" fmla="*/ 88 h 413"/>
              <a:gd name="T4" fmla="*/ 0 w 1197"/>
              <a:gd name="T5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7" h="413">
                <a:moveTo>
                  <a:pt x="1197" y="0"/>
                </a:moveTo>
                <a:cubicBezTo>
                  <a:pt x="882" y="9"/>
                  <a:pt x="568" y="19"/>
                  <a:pt x="369" y="88"/>
                </a:cubicBezTo>
                <a:cubicBezTo>
                  <a:pt x="170" y="157"/>
                  <a:pt x="85" y="285"/>
                  <a:pt x="0" y="4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F11-0C6C-414B-907B-D80D5C102E38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99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DB-BC7E-3641-8D7B-82675F863DA2}" type="slidenum">
              <a:rPr lang="en-US"/>
              <a:pPr/>
              <a:t>28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Heap Operations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max item</a:t>
            </a:r>
          </a:p>
          <a:p>
            <a:pPr lvl="1"/>
            <a:r>
              <a:rPr lang="en-US" dirty="0"/>
              <a:t>Max item is the root, replace with last node in tree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Then interchange root with larger of two children</a:t>
            </a:r>
          </a:p>
          <a:p>
            <a:pPr lvl="1"/>
            <a:r>
              <a:rPr lang="en-US" dirty="0"/>
              <a:t>Continue this with the resulting sub-tree(s)</a:t>
            </a:r>
          </a:p>
        </p:txBody>
      </p:sp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2451100" y="2790825"/>
            <a:ext cx="6083300" cy="1882775"/>
            <a:chOff x="1544" y="1758"/>
            <a:chExt cx="3832" cy="1186"/>
          </a:xfrm>
        </p:grpSpPr>
        <p:pic>
          <p:nvPicPr>
            <p:cNvPr id="7168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" y="1879"/>
              <a:ext cx="3310" cy="1065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3929" y="1758"/>
              <a:ext cx="1447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Result called a semiheap</a:t>
              </a:r>
            </a:p>
          </p:txBody>
        </p:sp>
      </p:grpSp>
      <p:pic>
        <p:nvPicPr>
          <p:cNvPr id="716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3000375"/>
            <a:ext cx="5324475" cy="167481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8" name="AutoShape 8"/>
          <p:cNvSpPr>
            <a:spLocks noChangeArrowheads="1"/>
          </p:cNvSpPr>
          <p:nvPr/>
        </p:nvSpPr>
        <p:spPr bwMode="auto">
          <a:xfrm rot="-2570522">
            <a:off x="2574925" y="3328988"/>
            <a:ext cx="1406525" cy="6334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69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970213"/>
            <a:ext cx="6211888" cy="17160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2297113" y="3609975"/>
            <a:ext cx="1406525" cy="9858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3EFB-ED6D-E04A-AFEE-8D9CB864EF57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7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 animBg="1"/>
      <p:bldP spid="71688" grpId="1" animBg="1"/>
      <p:bldP spid="7169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Percolate Down Algorithm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1. Set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c = 2 * r	// r = current node,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					// c = left child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2. While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r &lt;= n</a:t>
            </a:r>
            <a:r>
              <a:rPr lang="en-US" sz="2800" dirty="0"/>
              <a:t> do following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a. If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c &lt; n</a:t>
            </a:r>
            <a:r>
              <a:rPr lang="en-US" sz="2800" dirty="0"/>
              <a:t> and </a:t>
            </a:r>
            <a:r>
              <a:rPr lang="en-US" sz="24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400" b="1" dirty="0">
                <a:solidFill>
                  <a:srgbClr val="6666FF"/>
                </a:solidFill>
                <a:latin typeface="Courier New" charset="0"/>
              </a:rPr>
              <a:t>[c] &lt; </a:t>
            </a:r>
            <a:r>
              <a:rPr lang="en-US" sz="24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400" b="1" dirty="0">
                <a:solidFill>
                  <a:srgbClr val="6666FF"/>
                </a:solidFill>
                <a:latin typeface="Courier New" charset="0"/>
              </a:rPr>
              <a:t>[c + 1]</a:t>
            </a:r>
            <a:br>
              <a:rPr lang="en-US" sz="2400" b="1" dirty="0">
                <a:solidFill>
                  <a:srgbClr val="6666FF"/>
                </a:solidFill>
                <a:latin typeface="Courier New" charset="0"/>
              </a:rPr>
            </a:br>
            <a:r>
              <a:rPr lang="en-US" sz="2800" dirty="0"/>
              <a:t>	Increment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c</a:t>
            </a:r>
            <a:r>
              <a:rPr lang="en-US" sz="2800" dirty="0"/>
              <a:t> by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1</a:t>
            </a:r>
            <a:br>
              <a:rPr lang="en-US" sz="2800" dirty="0"/>
            </a:br>
            <a:r>
              <a:rPr lang="en-US" sz="2800" dirty="0"/>
              <a:t>b. If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[r] &lt;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[c]</a:t>
            </a:r>
            <a:br>
              <a:rPr lang="en-US" sz="2800" b="1" dirty="0">
                <a:solidFill>
                  <a:srgbClr val="6666FF"/>
                </a:solidFill>
                <a:latin typeface="Courier New" charset="0"/>
              </a:rPr>
            </a:br>
            <a:r>
              <a:rPr lang="en-US" sz="2800" dirty="0"/>
              <a:t>	</a:t>
            </a:r>
            <a:r>
              <a:rPr lang="en-US" sz="2800" dirty="0" err="1"/>
              <a:t>i</a:t>
            </a:r>
            <a:r>
              <a:rPr lang="en-US" sz="2800" dirty="0"/>
              <a:t>. Swap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[r]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[c]</a:t>
            </a:r>
            <a:br>
              <a:rPr lang="en-US" sz="2800" b="1" dirty="0">
                <a:solidFill>
                  <a:srgbClr val="6666FF"/>
                </a:solidFill>
                <a:latin typeface="Courier New" charset="0"/>
              </a:rPr>
            </a:br>
            <a:r>
              <a:rPr lang="en-US" sz="2800" dirty="0"/>
              <a:t>	ii. set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r = c</a:t>
            </a:r>
            <a:br>
              <a:rPr lang="en-US" sz="2800" dirty="0"/>
            </a:br>
            <a:r>
              <a:rPr lang="en-US" sz="2800" dirty="0"/>
              <a:t>	iii. Set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c = 2 * c</a:t>
            </a:r>
            <a:br>
              <a:rPr lang="en-US" sz="2800" b="1" dirty="0">
                <a:solidFill>
                  <a:srgbClr val="6666FF"/>
                </a:solidFill>
                <a:latin typeface="Courier New" charset="0"/>
              </a:rPr>
            </a:br>
            <a:r>
              <a:rPr lang="en-US" sz="2800" dirty="0"/>
              <a:t>else</a:t>
            </a:r>
            <a:br>
              <a:rPr lang="en-US" sz="2800" dirty="0"/>
            </a:br>
            <a:r>
              <a:rPr lang="en-US" sz="2800" dirty="0"/>
              <a:t>    Terminate repetition</a:t>
            </a:r>
            <a:br>
              <a:rPr lang="en-US" sz="2800" dirty="0"/>
            </a:br>
            <a:r>
              <a:rPr lang="en-US" sz="2800" dirty="0"/>
              <a:t>End while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8758-787C-F848-A82C-D44F7E16AD2F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39C1-6EA4-994F-B9FF-740025163257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data structures efficiently use space</a:t>
            </a:r>
          </a:p>
          <a:p>
            <a:pPr lvl="1"/>
            <a:r>
              <a:rPr lang="en-US" dirty="0"/>
              <a:t>Easier to dynamically grow/shrink than array-based structures</a:t>
            </a:r>
          </a:p>
          <a:p>
            <a:r>
              <a:rPr lang="en-US" dirty="0"/>
              <a:t>Array-based structures are easier to search efficiently</a:t>
            </a:r>
          </a:p>
          <a:p>
            <a:pPr lvl="1"/>
            <a:r>
              <a:rPr lang="en-US" dirty="0"/>
              <a:t>Linked lists require linear search</a:t>
            </a:r>
          </a:p>
          <a:p>
            <a:pPr lvl="1"/>
            <a:r>
              <a:rPr lang="en-US" dirty="0"/>
              <a:t>Arrays (if sorted) can use binary search</a:t>
            </a:r>
          </a:p>
          <a:p>
            <a:r>
              <a:rPr lang="en-US" dirty="0"/>
              <a:t>Trees: linked structures that can be searched in binary manner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7D6-6DC3-8644-A4A9-5D26750A76B7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1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8EF7-FB91-CD4D-A2FF-D682635E6428}" type="slidenum">
              <a:rPr lang="en-US"/>
              <a:pPr/>
              <a:t>30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Heap Operations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 an item</a:t>
            </a:r>
          </a:p>
          <a:p>
            <a:pPr lvl="1"/>
            <a:r>
              <a:rPr lang="en-US" dirty="0"/>
              <a:t>Amounts to a percolate </a:t>
            </a:r>
            <a:r>
              <a:rPr lang="en-US" u="sng" dirty="0"/>
              <a:t>up</a:t>
            </a:r>
            <a:r>
              <a:rPr lang="en-US" dirty="0"/>
              <a:t> routine</a:t>
            </a:r>
          </a:p>
          <a:p>
            <a:pPr lvl="1"/>
            <a:r>
              <a:rPr lang="en-US" dirty="0"/>
              <a:t>Place new item at end of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r>
              <a:rPr lang="en-US" dirty="0"/>
              <a:t>Interchange with parent so long as it is greater than its parent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933700"/>
            <a:ext cx="5592762" cy="17145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960688"/>
            <a:ext cx="5638800" cy="17541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5040313" y="2667000"/>
            <a:ext cx="10080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81F5-B468-A24D-952E-E33294A90C92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684B-A4C0-0A4D-AFC3-362A91D85DCC}" type="slidenum">
              <a:rPr lang="en-US"/>
              <a:pPr/>
              <a:t>31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a list of numbers in an array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Stored in a complete binary tree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Convert to a heap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Begin at last node not a leaf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Apply percolate down to this subtree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Continue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995488"/>
            <a:ext cx="4448175" cy="157956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98663"/>
            <a:ext cx="4462463" cy="16541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1981200"/>
            <a:ext cx="4806950" cy="17224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D70A-A3C4-CB49-ADD9-8721B3394939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416D-D8F4-FE40-8E89-9A030F9967FF}" type="slidenum">
              <a:rPr lang="en-US"/>
              <a:pPr/>
              <a:t>32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 for converting a complete binary tree to a heap – called "heapify"</a:t>
            </a:r>
            <a:br>
              <a:rPr lang="en-US"/>
            </a:br>
            <a:r>
              <a:rPr lang="en-US"/>
              <a:t>For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r = n/2</a:t>
            </a:r>
            <a:r>
              <a:rPr lang="en-US"/>
              <a:t> down to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1</a:t>
            </a:r>
            <a:r>
              <a:rPr lang="en-US"/>
              <a:t>:</a:t>
            </a:r>
            <a:br>
              <a:rPr lang="en-US"/>
            </a:br>
            <a:r>
              <a:rPr lang="en-US"/>
              <a:t>	Apply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percolate_down</a:t>
            </a:r>
            <a:r>
              <a:rPr lang="en-US"/>
              <a:t> to the subtree</a:t>
            </a:r>
            <a:br>
              <a:rPr lang="en-US"/>
            </a:br>
            <a:r>
              <a:rPr lang="en-US"/>
              <a:t>	in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myArray[r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]</a:t>
            </a:r>
            <a:r>
              <a:rPr lang="en-US"/>
              <a:t> , …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myArray[n]</a:t>
            </a:r>
            <a:br>
              <a:rPr lang="en-US" sz="2800" b="1">
                <a:solidFill>
                  <a:srgbClr val="6666FF"/>
                </a:solidFill>
                <a:latin typeface="Courier New" charset="0"/>
              </a:rPr>
            </a:br>
            <a:r>
              <a:rPr lang="en-US"/>
              <a:t>End for</a:t>
            </a:r>
          </a:p>
          <a:p>
            <a:r>
              <a:rPr lang="en-US"/>
              <a:t>Puts largest element at root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19D4-5C63-ED4C-A703-53F007960381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47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swap element 1 (root of tree) with last element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puts largest element in correct location</a:t>
            </a:r>
          </a:p>
          <a:p>
            <a:r>
              <a:rPr lang="en-US" dirty="0"/>
              <a:t>Use percolate down on remaining </a:t>
            </a:r>
            <a:r>
              <a:rPr lang="en-US" dirty="0" err="1"/>
              <a:t>sublist</a:t>
            </a:r>
            <a:endParaRPr lang="en-US" dirty="0"/>
          </a:p>
          <a:p>
            <a:pPr lvl="1"/>
            <a:r>
              <a:rPr lang="en-US" dirty="0"/>
              <a:t>Converts from semi-heap to heap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5FE3-E5DA-E541-96FE-3F0558197829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E90E-3060-8847-8E8D-182E3738CA5B}" type="slidenum">
              <a:rPr lang="en-US"/>
              <a:pPr/>
              <a:t>33</a:t>
            </a:fld>
            <a:endParaRPr lang="en-US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676400"/>
            <a:ext cx="4487863" cy="14668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4648200"/>
            <a:ext cx="3997325" cy="13477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697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AF6A-4F2A-2542-B9D3-8724B90C22E7}" type="slidenum">
              <a:rPr lang="en-US"/>
              <a:pPr/>
              <a:t>34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Again swap root with rightmost leaf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Continue this process with shrinking sublist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1676400"/>
            <a:ext cx="4760913" cy="168751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4191000"/>
            <a:ext cx="4343400" cy="14922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1095-0CC2-EE45-B2B7-2FAE9DEF1E96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8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B4F5D-2737-3346-A149-A0DC81070D55}" type="slidenum">
              <a:rPr lang="en-US"/>
              <a:pPr/>
              <a:t>35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 Algorithm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1. Consider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</a:t>
            </a:r>
            <a:r>
              <a:rPr lang="en-US" sz="2800"/>
              <a:t> as a complete binary tree, use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heapify</a:t>
            </a:r>
            <a:r>
              <a:rPr lang="en-US" sz="2800"/>
              <a:t> to convert this tree to a heap</a:t>
            </a:r>
          </a:p>
          <a:p>
            <a:pPr>
              <a:buFontTx/>
              <a:buNone/>
            </a:pPr>
            <a:r>
              <a:rPr lang="en-US" sz="2800"/>
              <a:t>2. for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i = n</a:t>
            </a:r>
            <a:r>
              <a:rPr lang="en-US" sz="2800"/>
              <a:t> down to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2</a:t>
            </a:r>
            <a:r>
              <a:rPr lang="en-US" sz="2800"/>
              <a:t>:</a:t>
            </a:r>
            <a:br>
              <a:rPr lang="en-US" sz="2800"/>
            </a:br>
            <a:r>
              <a:rPr lang="en-US" sz="2800"/>
              <a:t>a. Interchange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x[1]</a:t>
            </a:r>
            <a:r>
              <a:rPr lang="en-US" sz="2800"/>
              <a:t> and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x[i] </a:t>
            </a:r>
            <a:br>
              <a:rPr lang="en-US" sz="2800" b="1">
                <a:solidFill>
                  <a:srgbClr val="6666FF"/>
                </a:solidFill>
                <a:latin typeface="Courier New" charset="0"/>
              </a:rPr>
            </a:br>
            <a:r>
              <a:rPr lang="en-US" sz="2800"/>
              <a:t>    (puts largest element at end)</a:t>
            </a:r>
            <a:br>
              <a:rPr lang="en-US" sz="2800"/>
            </a:br>
            <a:r>
              <a:rPr lang="en-US" sz="2800"/>
              <a:t>b. Apply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percolate_down</a:t>
            </a:r>
            <a:r>
              <a:rPr lang="en-US" sz="2800"/>
              <a:t> to convert binary</a:t>
            </a:r>
            <a:br>
              <a:rPr lang="en-US" sz="2800"/>
            </a:br>
            <a:r>
              <a:rPr lang="en-US" sz="2800"/>
              <a:t>    tree corresponding to sublist in </a:t>
            </a:r>
            <a:br>
              <a:rPr lang="en-US" sz="2800"/>
            </a:br>
            <a:r>
              <a:rPr lang="en-US" sz="2800"/>
              <a:t>   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x[1] .. x[i-1]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2A1B-F8A0-2044-B8DC-248EB3AA854F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0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More on binary trees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4 due 5/1</a:t>
            </a:r>
          </a:p>
          <a:p>
            <a:pPr lvl="1"/>
            <a:r>
              <a:rPr lang="en-US" dirty="0"/>
              <a:t>Program 5 </a:t>
            </a:r>
            <a:r>
              <a:rPr lang="en-US"/>
              <a:t>due 5/9 </a:t>
            </a:r>
            <a:r>
              <a:rPr lang="en-US" dirty="0"/>
              <a:t>(extra credit)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2F33BAB-DAA8-804D-AC31-3554C247EBE9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28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slides provided with the course textbook:</a:t>
            </a:r>
          </a:p>
          <a:p>
            <a:pPr lvl="1"/>
            <a:r>
              <a:rPr lang="en-US" dirty="0"/>
              <a:t>Larry </a:t>
            </a:r>
            <a:r>
              <a:rPr lang="en-US" dirty="0" err="1"/>
              <a:t>Nyhoff</a:t>
            </a:r>
            <a:r>
              <a:rPr lang="en-US" dirty="0"/>
              <a:t>, </a:t>
            </a:r>
            <a:r>
              <a:rPr lang="en-US" i="1" dirty="0"/>
              <a:t>ADTs, Data Structures, and Problem Solving with C++</a:t>
            </a:r>
            <a:r>
              <a:rPr lang="en-US" dirty="0"/>
              <a:t>, 2nd edition, 2005, Pearson/Prentice Hall. ISBN: 0-13-140909-3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8D00-DD3C-3A40-B230-C8D2BFB8B524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28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D4D6-1CA3-2B4E-BEEB-A001AF68C412}" type="slidenum">
              <a:rPr lang="en-US"/>
              <a:pPr/>
              <a:t>4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/>
              <a:t>Consider the following ordered list of integers</a:t>
            </a:r>
          </a:p>
          <a:p>
            <a:pPr marL="609600" indent="-609600"/>
            <a:endParaRPr lang="en-US" sz="2800"/>
          </a:p>
          <a:p>
            <a:pPr marL="609600" indent="-609600"/>
            <a:endParaRPr lang="en-US" sz="2800"/>
          </a:p>
          <a:p>
            <a:pPr marL="609600" indent="-609600"/>
            <a:endParaRPr lang="en-US" sz="2800"/>
          </a:p>
          <a:p>
            <a:pPr marL="609600" indent="-609600">
              <a:buFontTx/>
              <a:buAutoNum type="arabicPeriod"/>
            </a:pPr>
            <a:endParaRPr lang="en-US" sz="2800"/>
          </a:p>
          <a:p>
            <a:pPr marL="609600" indent="-609600">
              <a:buFontTx/>
              <a:buAutoNum type="arabicPeriod"/>
            </a:pPr>
            <a:r>
              <a:rPr lang="en-US" sz="2800"/>
              <a:t>Examine middle element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Examine left, right sublist (maintain pointers)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(Recursively) examine left, right sublists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1409700" y="2838450"/>
            <a:ext cx="6096000" cy="742950"/>
            <a:chOff x="924" y="1848"/>
            <a:chExt cx="3840" cy="468"/>
          </a:xfrm>
        </p:grpSpPr>
        <p:grpSp>
          <p:nvGrpSpPr>
            <p:cNvPr id="58373" name="Group 5"/>
            <p:cNvGrpSpPr>
              <a:grpSpLocks/>
            </p:cNvGrpSpPr>
            <p:nvPr/>
          </p:nvGrpSpPr>
          <p:grpSpPr bwMode="auto">
            <a:xfrm>
              <a:off x="924" y="1912"/>
              <a:ext cx="3840" cy="364"/>
              <a:chOff x="924" y="1912"/>
              <a:chExt cx="3840" cy="364"/>
            </a:xfrm>
          </p:grpSpPr>
          <p:sp>
            <p:nvSpPr>
              <p:cNvPr id="58374" name="Rectangle 6"/>
              <p:cNvSpPr>
                <a:spLocks noChangeArrowheads="1"/>
              </p:cNvSpPr>
              <p:nvPr/>
            </p:nvSpPr>
            <p:spPr bwMode="auto">
              <a:xfrm>
                <a:off x="4215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/>
                  <a:t>80</a:t>
                </a:r>
              </a:p>
            </p:txBody>
          </p:sp>
          <p:sp>
            <p:nvSpPr>
              <p:cNvPr id="58375" name="Rectangle 7"/>
              <p:cNvSpPr>
                <a:spLocks noChangeArrowheads="1"/>
              </p:cNvSpPr>
              <p:nvPr/>
            </p:nvSpPr>
            <p:spPr bwMode="auto">
              <a:xfrm>
                <a:off x="3667" y="1912"/>
                <a:ext cx="548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/>
                  <a:t>66</a:t>
                </a:r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3118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/>
                  <a:t>62</a:t>
                </a:r>
              </a:p>
            </p:txBody>
          </p:sp>
          <p:sp>
            <p:nvSpPr>
              <p:cNvPr id="58377" name="Rectangle 9"/>
              <p:cNvSpPr>
                <a:spLocks noChangeArrowheads="1"/>
              </p:cNvSpPr>
              <p:nvPr/>
            </p:nvSpPr>
            <p:spPr bwMode="auto">
              <a:xfrm>
                <a:off x="2570" y="1912"/>
                <a:ext cx="548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/>
                  <a:t>49</a:t>
                </a:r>
              </a:p>
            </p:txBody>
          </p:sp>
          <p:sp>
            <p:nvSpPr>
              <p:cNvPr id="58378" name="Rectangle 10"/>
              <p:cNvSpPr>
                <a:spLocks noChangeArrowheads="1"/>
              </p:cNvSpPr>
              <p:nvPr/>
            </p:nvSpPr>
            <p:spPr bwMode="auto">
              <a:xfrm>
                <a:off x="2021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/>
                  <a:t>35</a:t>
                </a:r>
              </a:p>
            </p:txBody>
          </p:sp>
          <p:sp>
            <p:nvSpPr>
              <p:cNvPr id="58379" name="Rectangle 11"/>
              <p:cNvSpPr>
                <a:spLocks noChangeArrowheads="1"/>
              </p:cNvSpPr>
              <p:nvPr/>
            </p:nvSpPr>
            <p:spPr bwMode="auto">
              <a:xfrm>
                <a:off x="1473" y="1912"/>
                <a:ext cx="548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/>
                  <a:t>28</a:t>
                </a:r>
              </a:p>
            </p:txBody>
          </p:sp>
          <p:sp>
            <p:nvSpPr>
              <p:cNvPr id="58380" name="Rectangle 12"/>
              <p:cNvSpPr>
                <a:spLocks noChangeArrowheads="1"/>
              </p:cNvSpPr>
              <p:nvPr/>
            </p:nvSpPr>
            <p:spPr bwMode="auto">
              <a:xfrm>
                <a:off x="924" y="1912"/>
                <a:ext cx="549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/>
                  <a:t>13</a:t>
                </a:r>
              </a:p>
            </p:txBody>
          </p:sp>
          <p:sp>
            <p:nvSpPr>
              <p:cNvPr id="58381" name="Line 13"/>
              <p:cNvSpPr>
                <a:spLocks noChangeShapeType="1"/>
              </p:cNvSpPr>
              <p:nvPr/>
            </p:nvSpPr>
            <p:spPr bwMode="auto">
              <a:xfrm>
                <a:off x="924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2" name="Line 14"/>
              <p:cNvSpPr>
                <a:spLocks noChangeShapeType="1"/>
              </p:cNvSpPr>
              <p:nvPr/>
            </p:nvSpPr>
            <p:spPr bwMode="auto">
              <a:xfrm>
                <a:off x="924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3" name="Line 15"/>
              <p:cNvSpPr>
                <a:spLocks noChangeShapeType="1"/>
              </p:cNvSpPr>
              <p:nvPr/>
            </p:nvSpPr>
            <p:spPr bwMode="auto">
              <a:xfrm>
                <a:off x="924" y="1912"/>
                <a:ext cx="0" cy="364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4" name="Line 16"/>
              <p:cNvSpPr>
                <a:spLocks noChangeShapeType="1"/>
              </p:cNvSpPr>
              <p:nvPr/>
            </p:nvSpPr>
            <p:spPr bwMode="auto">
              <a:xfrm>
                <a:off x="4764" y="1912"/>
                <a:ext cx="0" cy="364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5" name="Line 17"/>
              <p:cNvSpPr>
                <a:spLocks noChangeShapeType="1"/>
              </p:cNvSpPr>
              <p:nvPr/>
            </p:nvSpPr>
            <p:spPr bwMode="auto">
              <a:xfrm>
                <a:off x="1473" y="1912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6" name="Line 18"/>
              <p:cNvSpPr>
                <a:spLocks noChangeShapeType="1"/>
              </p:cNvSpPr>
              <p:nvPr/>
            </p:nvSpPr>
            <p:spPr bwMode="auto">
              <a:xfrm>
                <a:off x="1473" y="2276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7" name="Line 19"/>
              <p:cNvSpPr>
                <a:spLocks noChangeShapeType="1"/>
              </p:cNvSpPr>
              <p:nvPr/>
            </p:nvSpPr>
            <p:spPr bwMode="auto">
              <a:xfrm>
                <a:off x="2021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8" name="Line 20"/>
              <p:cNvSpPr>
                <a:spLocks noChangeShapeType="1"/>
              </p:cNvSpPr>
              <p:nvPr/>
            </p:nvSpPr>
            <p:spPr bwMode="auto">
              <a:xfrm>
                <a:off x="2021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9" name="Line 21"/>
              <p:cNvSpPr>
                <a:spLocks noChangeShapeType="1"/>
              </p:cNvSpPr>
              <p:nvPr/>
            </p:nvSpPr>
            <p:spPr bwMode="auto">
              <a:xfrm>
                <a:off x="2570" y="1912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0" name="Line 22"/>
              <p:cNvSpPr>
                <a:spLocks noChangeShapeType="1"/>
              </p:cNvSpPr>
              <p:nvPr/>
            </p:nvSpPr>
            <p:spPr bwMode="auto">
              <a:xfrm>
                <a:off x="2570" y="2276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1" name="Line 23"/>
              <p:cNvSpPr>
                <a:spLocks noChangeShapeType="1"/>
              </p:cNvSpPr>
              <p:nvPr/>
            </p:nvSpPr>
            <p:spPr bwMode="auto">
              <a:xfrm>
                <a:off x="3118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2" name="Line 24"/>
              <p:cNvSpPr>
                <a:spLocks noChangeShapeType="1"/>
              </p:cNvSpPr>
              <p:nvPr/>
            </p:nvSpPr>
            <p:spPr bwMode="auto">
              <a:xfrm>
                <a:off x="3118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3" name="Line 25"/>
              <p:cNvSpPr>
                <a:spLocks noChangeShapeType="1"/>
              </p:cNvSpPr>
              <p:nvPr/>
            </p:nvSpPr>
            <p:spPr bwMode="auto">
              <a:xfrm>
                <a:off x="3667" y="1912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4" name="Line 26"/>
              <p:cNvSpPr>
                <a:spLocks noChangeShapeType="1"/>
              </p:cNvSpPr>
              <p:nvPr/>
            </p:nvSpPr>
            <p:spPr bwMode="auto">
              <a:xfrm>
                <a:off x="3667" y="2276"/>
                <a:ext cx="54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5" name="Line 27"/>
              <p:cNvSpPr>
                <a:spLocks noChangeShapeType="1"/>
              </p:cNvSpPr>
              <p:nvPr/>
            </p:nvSpPr>
            <p:spPr bwMode="auto">
              <a:xfrm>
                <a:off x="4215" y="1912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6" name="Line 28"/>
              <p:cNvSpPr>
                <a:spLocks noChangeShapeType="1"/>
              </p:cNvSpPr>
              <p:nvPr/>
            </p:nvSpPr>
            <p:spPr bwMode="auto">
              <a:xfrm>
                <a:off x="4215" y="2276"/>
                <a:ext cx="549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397" name="Oval 29"/>
            <p:cNvSpPr>
              <a:spLocks noChangeArrowheads="1"/>
            </p:cNvSpPr>
            <p:nvPr/>
          </p:nvSpPr>
          <p:spPr bwMode="auto">
            <a:xfrm>
              <a:off x="972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8" name="Oval 30"/>
            <p:cNvSpPr>
              <a:spLocks noChangeArrowheads="1"/>
            </p:cNvSpPr>
            <p:nvPr/>
          </p:nvSpPr>
          <p:spPr bwMode="auto">
            <a:xfrm>
              <a:off x="1512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9" name="Oval 31"/>
            <p:cNvSpPr>
              <a:spLocks noChangeArrowheads="1"/>
            </p:cNvSpPr>
            <p:nvPr/>
          </p:nvSpPr>
          <p:spPr bwMode="auto">
            <a:xfrm>
              <a:off x="2052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0" name="Oval 32"/>
            <p:cNvSpPr>
              <a:spLocks noChangeArrowheads="1"/>
            </p:cNvSpPr>
            <p:nvPr/>
          </p:nvSpPr>
          <p:spPr bwMode="auto">
            <a:xfrm>
              <a:off x="2604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1" name="Oval 33"/>
            <p:cNvSpPr>
              <a:spLocks noChangeArrowheads="1"/>
            </p:cNvSpPr>
            <p:nvPr/>
          </p:nvSpPr>
          <p:spPr bwMode="auto">
            <a:xfrm>
              <a:off x="3156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2" name="Oval 34"/>
            <p:cNvSpPr>
              <a:spLocks noChangeArrowheads="1"/>
            </p:cNvSpPr>
            <p:nvPr/>
          </p:nvSpPr>
          <p:spPr bwMode="auto">
            <a:xfrm>
              <a:off x="3708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3" name="Oval 35"/>
            <p:cNvSpPr>
              <a:spLocks noChangeArrowheads="1"/>
            </p:cNvSpPr>
            <p:nvPr/>
          </p:nvSpPr>
          <p:spPr bwMode="auto">
            <a:xfrm>
              <a:off x="4260" y="1848"/>
              <a:ext cx="468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404" name="Line 36"/>
          <p:cNvSpPr>
            <a:spLocks noChangeShapeType="1"/>
          </p:cNvSpPr>
          <p:nvPr/>
        </p:nvSpPr>
        <p:spPr bwMode="auto">
          <a:xfrm>
            <a:off x="4457700" y="234315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405" name="Group 37"/>
          <p:cNvGrpSpPr>
            <a:grpSpLocks/>
          </p:cNvGrpSpPr>
          <p:nvPr/>
        </p:nvGrpSpPr>
        <p:grpSpPr bwMode="auto">
          <a:xfrm>
            <a:off x="2914650" y="2466975"/>
            <a:ext cx="3067050" cy="1130300"/>
            <a:chOff x="1836" y="1554"/>
            <a:chExt cx="1932" cy="712"/>
          </a:xfrm>
        </p:grpSpPr>
        <p:sp>
          <p:nvSpPr>
            <p:cNvPr id="58406" name="Freeform 38"/>
            <p:cNvSpPr>
              <a:spLocks/>
            </p:cNvSpPr>
            <p:nvPr/>
          </p:nvSpPr>
          <p:spPr bwMode="auto">
            <a:xfrm>
              <a:off x="1836" y="1554"/>
              <a:ext cx="876" cy="700"/>
            </a:xfrm>
            <a:custGeom>
              <a:avLst/>
              <a:gdLst>
                <a:gd name="T0" fmla="*/ 876 w 876"/>
                <a:gd name="T1" fmla="*/ 666 h 700"/>
                <a:gd name="T2" fmla="*/ 720 w 876"/>
                <a:gd name="T3" fmla="*/ 678 h 700"/>
                <a:gd name="T4" fmla="*/ 672 w 876"/>
                <a:gd name="T5" fmla="*/ 534 h 700"/>
                <a:gd name="T6" fmla="*/ 708 w 876"/>
                <a:gd name="T7" fmla="*/ 174 h 700"/>
                <a:gd name="T8" fmla="*/ 564 w 876"/>
                <a:gd name="T9" fmla="*/ 54 h 700"/>
                <a:gd name="T10" fmla="*/ 180 w 876"/>
                <a:gd name="T11" fmla="*/ 30 h 700"/>
                <a:gd name="T12" fmla="*/ 0 w 876"/>
                <a:gd name="T13" fmla="*/ 23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6" h="700">
                  <a:moveTo>
                    <a:pt x="876" y="666"/>
                  </a:moveTo>
                  <a:cubicBezTo>
                    <a:pt x="815" y="683"/>
                    <a:pt x="754" y="700"/>
                    <a:pt x="720" y="678"/>
                  </a:cubicBezTo>
                  <a:cubicBezTo>
                    <a:pt x="686" y="656"/>
                    <a:pt x="674" y="618"/>
                    <a:pt x="672" y="534"/>
                  </a:cubicBezTo>
                  <a:cubicBezTo>
                    <a:pt x="670" y="450"/>
                    <a:pt x="726" y="254"/>
                    <a:pt x="708" y="174"/>
                  </a:cubicBezTo>
                  <a:cubicBezTo>
                    <a:pt x="690" y="94"/>
                    <a:pt x="652" y="78"/>
                    <a:pt x="564" y="54"/>
                  </a:cubicBezTo>
                  <a:cubicBezTo>
                    <a:pt x="476" y="30"/>
                    <a:pt x="274" y="0"/>
                    <a:pt x="180" y="30"/>
                  </a:cubicBezTo>
                  <a:cubicBezTo>
                    <a:pt x="86" y="60"/>
                    <a:pt x="43" y="147"/>
                    <a:pt x="0" y="2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7" name="Freeform 39"/>
            <p:cNvSpPr>
              <a:spLocks/>
            </p:cNvSpPr>
            <p:nvPr/>
          </p:nvSpPr>
          <p:spPr bwMode="auto">
            <a:xfrm flipH="1">
              <a:off x="2892" y="1566"/>
              <a:ext cx="876" cy="700"/>
            </a:xfrm>
            <a:custGeom>
              <a:avLst/>
              <a:gdLst>
                <a:gd name="T0" fmla="*/ 876 w 876"/>
                <a:gd name="T1" fmla="*/ 666 h 700"/>
                <a:gd name="T2" fmla="*/ 720 w 876"/>
                <a:gd name="T3" fmla="*/ 678 h 700"/>
                <a:gd name="T4" fmla="*/ 672 w 876"/>
                <a:gd name="T5" fmla="*/ 534 h 700"/>
                <a:gd name="T6" fmla="*/ 708 w 876"/>
                <a:gd name="T7" fmla="*/ 174 h 700"/>
                <a:gd name="T8" fmla="*/ 564 w 876"/>
                <a:gd name="T9" fmla="*/ 54 h 700"/>
                <a:gd name="T10" fmla="*/ 180 w 876"/>
                <a:gd name="T11" fmla="*/ 30 h 700"/>
                <a:gd name="T12" fmla="*/ 0 w 876"/>
                <a:gd name="T13" fmla="*/ 23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6" h="700">
                  <a:moveTo>
                    <a:pt x="876" y="666"/>
                  </a:moveTo>
                  <a:cubicBezTo>
                    <a:pt x="815" y="683"/>
                    <a:pt x="754" y="700"/>
                    <a:pt x="720" y="678"/>
                  </a:cubicBezTo>
                  <a:cubicBezTo>
                    <a:pt x="686" y="656"/>
                    <a:pt x="674" y="618"/>
                    <a:pt x="672" y="534"/>
                  </a:cubicBezTo>
                  <a:cubicBezTo>
                    <a:pt x="670" y="450"/>
                    <a:pt x="726" y="254"/>
                    <a:pt x="708" y="174"/>
                  </a:cubicBezTo>
                  <a:cubicBezTo>
                    <a:pt x="690" y="94"/>
                    <a:pt x="652" y="78"/>
                    <a:pt x="564" y="54"/>
                  </a:cubicBezTo>
                  <a:cubicBezTo>
                    <a:pt x="476" y="30"/>
                    <a:pt x="274" y="0"/>
                    <a:pt x="180" y="30"/>
                  </a:cubicBezTo>
                  <a:cubicBezTo>
                    <a:pt x="86" y="60"/>
                    <a:pt x="43" y="147"/>
                    <a:pt x="0" y="2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08" name="Group 40"/>
          <p:cNvGrpSpPr>
            <a:grpSpLocks/>
          </p:cNvGrpSpPr>
          <p:nvPr/>
        </p:nvGrpSpPr>
        <p:grpSpPr bwMode="auto">
          <a:xfrm>
            <a:off x="1981200" y="2724150"/>
            <a:ext cx="4991100" cy="904875"/>
            <a:chOff x="1248" y="1716"/>
            <a:chExt cx="3144" cy="570"/>
          </a:xfrm>
        </p:grpSpPr>
        <p:sp>
          <p:nvSpPr>
            <p:cNvPr id="58409" name="Freeform 41"/>
            <p:cNvSpPr>
              <a:spLocks/>
            </p:cNvSpPr>
            <p:nvPr/>
          </p:nvSpPr>
          <p:spPr bwMode="auto">
            <a:xfrm>
              <a:off x="1824" y="1716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0" name="Freeform 42"/>
            <p:cNvSpPr>
              <a:spLocks/>
            </p:cNvSpPr>
            <p:nvPr/>
          </p:nvSpPr>
          <p:spPr bwMode="auto">
            <a:xfrm>
              <a:off x="4032" y="1716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1" name="Freeform 43"/>
            <p:cNvSpPr>
              <a:spLocks/>
            </p:cNvSpPr>
            <p:nvPr/>
          </p:nvSpPr>
          <p:spPr bwMode="auto">
            <a:xfrm flipH="1">
              <a:off x="1248" y="1716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2" name="Freeform 44"/>
            <p:cNvSpPr>
              <a:spLocks/>
            </p:cNvSpPr>
            <p:nvPr/>
          </p:nvSpPr>
          <p:spPr bwMode="auto">
            <a:xfrm flipH="1">
              <a:off x="3432" y="1728"/>
              <a:ext cx="360" cy="558"/>
            </a:xfrm>
            <a:custGeom>
              <a:avLst/>
              <a:gdLst>
                <a:gd name="T0" fmla="*/ 0 w 360"/>
                <a:gd name="T1" fmla="*/ 516 h 558"/>
                <a:gd name="T2" fmla="*/ 96 w 360"/>
                <a:gd name="T3" fmla="*/ 528 h 558"/>
                <a:gd name="T4" fmla="*/ 144 w 360"/>
                <a:gd name="T5" fmla="*/ 336 h 558"/>
                <a:gd name="T6" fmla="*/ 144 w 360"/>
                <a:gd name="T7" fmla="*/ 168 h 558"/>
                <a:gd name="T8" fmla="*/ 168 w 360"/>
                <a:gd name="T9" fmla="*/ 24 h 558"/>
                <a:gd name="T10" fmla="*/ 300 w 360"/>
                <a:gd name="T11" fmla="*/ 24 h 558"/>
                <a:gd name="T12" fmla="*/ 360 w 360"/>
                <a:gd name="T13" fmla="*/ 7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558">
                  <a:moveTo>
                    <a:pt x="0" y="516"/>
                  </a:moveTo>
                  <a:cubicBezTo>
                    <a:pt x="36" y="537"/>
                    <a:pt x="72" y="558"/>
                    <a:pt x="96" y="528"/>
                  </a:cubicBezTo>
                  <a:cubicBezTo>
                    <a:pt x="120" y="498"/>
                    <a:pt x="136" y="396"/>
                    <a:pt x="144" y="336"/>
                  </a:cubicBezTo>
                  <a:cubicBezTo>
                    <a:pt x="152" y="276"/>
                    <a:pt x="140" y="220"/>
                    <a:pt x="144" y="168"/>
                  </a:cubicBezTo>
                  <a:cubicBezTo>
                    <a:pt x="148" y="116"/>
                    <a:pt x="142" y="48"/>
                    <a:pt x="168" y="24"/>
                  </a:cubicBezTo>
                  <a:cubicBezTo>
                    <a:pt x="194" y="0"/>
                    <a:pt x="268" y="16"/>
                    <a:pt x="300" y="24"/>
                  </a:cubicBezTo>
                  <a:cubicBezTo>
                    <a:pt x="332" y="32"/>
                    <a:pt x="346" y="52"/>
                    <a:pt x="360" y="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DAD6-5107-4049-83B3-2404EC49020C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CB46-2915-184D-9072-2AF3C0F1BCA2}" type="slidenum">
              <a:rPr lang="en-US"/>
              <a:pPr/>
              <a:t>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Redraw the previous structure so that it has a treelike shape – a </a:t>
            </a:r>
            <a:r>
              <a:rPr lang="en-US" u="sng"/>
              <a:t>binary tree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1409700" y="2940050"/>
            <a:ext cx="8715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409700" y="3517900"/>
            <a:ext cx="8715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1409700" y="294005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7505700" y="294005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2281238" y="294005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2281238" y="351790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151188" y="2940050"/>
            <a:ext cx="8715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151188" y="3517900"/>
            <a:ext cx="8715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4022725" y="294005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4022725" y="351790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4892675" y="2940050"/>
            <a:ext cx="8715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4892675" y="3517900"/>
            <a:ext cx="8715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5764213" y="294005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5764213" y="3517900"/>
            <a:ext cx="8699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6634163" y="2940050"/>
            <a:ext cx="8715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6634163" y="3517900"/>
            <a:ext cx="87153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9433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"/>
          <a:stretch>
            <a:fillRect/>
          </a:stretch>
        </p:blipFill>
        <p:spPr bwMode="auto">
          <a:xfrm>
            <a:off x="2549525" y="3046413"/>
            <a:ext cx="4202113" cy="276701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76EE-7DE2-574C-B513-9778B719E492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02DA-7ECC-AB4F-81D9-55AFBDFFFBE3}" type="slidenum">
              <a:rPr lang="en-US"/>
              <a:pPr/>
              <a:t>6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data structure which consists of </a:t>
            </a:r>
          </a:p>
          <a:p>
            <a:pPr lvl="1">
              <a:lnSpc>
                <a:spcPct val="90000"/>
              </a:lnSpc>
            </a:pPr>
            <a:r>
              <a:rPr lang="en-US"/>
              <a:t>a finite set of elements called </a:t>
            </a:r>
            <a:r>
              <a:rPr lang="en-US" u="sng"/>
              <a:t>nodes</a:t>
            </a:r>
            <a:r>
              <a:rPr lang="en-US"/>
              <a:t> or vertices</a:t>
            </a:r>
          </a:p>
          <a:p>
            <a:pPr lvl="1">
              <a:lnSpc>
                <a:spcPct val="90000"/>
              </a:lnSpc>
            </a:pPr>
            <a:r>
              <a:rPr lang="en-US"/>
              <a:t>a finite set of </a:t>
            </a:r>
            <a:r>
              <a:rPr lang="en-US" u="sng"/>
              <a:t>directed arcs</a:t>
            </a:r>
            <a:r>
              <a:rPr lang="en-US"/>
              <a:t> which connect the nodes</a:t>
            </a:r>
          </a:p>
          <a:p>
            <a:pPr>
              <a:lnSpc>
                <a:spcPct val="90000"/>
              </a:lnSpc>
            </a:pPr>
            <a:r>
              <a:rPr lang="en-US"/>
              <a:t>If the tree is nonempty</a:t>
            </a:r>
          </a:p>
          <a:p>
            <a:pPr lvl="1">
              <a:lnSpc>
                <a:spcPct val="90000"/>
              </a:lnSpc>
            </a:pPr>
            <a:r>
              <a:rPr lang="en-US"/>
              <a:t>one of the nodes (the </a:t>
            </a:r>
            <a:r>
              <a:rPr lang="en-US" u="sng"/>
              <a:t>root</a:t>
            </a:r>
            <a:r>
              <a:rPr lang="en-US"/>
              <a:t>) has no incoming arc</a:t>
            </a:r>
          </a:p>
          <a:p>
            <a:pPr lvl="1">
              <a:lnSpc>
                <a:spcPct val="90000"/>
              </a:lnSpc>
            </a:pPr>
            <a:r>
              <a:rPr lang="en-US"/>
              <a:t>every other node can be reached by following a unique sequence of consecutive arcs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E5B-EAC8-8E4A-8F36-83DF03C8AD42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5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6028-3D6F-1343-B503-EEFD63F6096F}" type="slidenum">
              <a:rPr lang="en-US"/>
              <a:pPr/>
              <a:t>7</a:t>
            </a:fld>
            <a:endParaRPr lang="en-US"/>
          </a:p>
        </p:txBody>
      </p:sp>
      <p:pic>
        <p:nvPicPr>
          <p:cNvPr id="61479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422525"/>
            <a:ext cx="2727325" cy="24765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Tree terminology</a:t>
            </a:r>
          </a:p>
        </p:txBody>
      </p:sp>
      <p:grpSp>
        <p:nvGrpSpPr>
          <p:cNvPr id="61468" name="Group 28"/>
          <p:cNvGrpSpPr>
            <a:grpSpLocks/>
          </p:cNvGrpSpPr>
          <p:nvPr/>
        </p:nvGrpSpPr>
        <p:grpSpPr bwMode="auto">
          <a:xfrm>
            <a:off x="4491038" y="1870075"/>
            <a:ext cx="2171700" cy="800100"/>
            <a:chOff x="2976" y="1080"/>
            <a:chExt cx="1368" cy="504"/>
          </a:xfrm>
        </p:grpSpPr>
        <p:sp>
          <p:nvSpPr>
            <p:cNvPr id="61469" name="Text Box 29"/>
            <p:cNvSpPr txBox="1">
              <a:spLocks noChangeArrowheads="1"/>
            </p:cNvSpPr>
            <p:nvPr/>
          </p:nvSpPr>
          <p:spPr bwMode="auto">
            <a:xfrm>
              <a:off x="3228" y="1080"/>
              <a:ext cx="1116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Root node</a:t>
              </a:r>
            </a:p>
          </p:txBody>
        </p:sp>
        <p:sp>
          <p:nvSpPr>
            <p:cNvPr id="61470" name="Line 30"/>
            <p:cNvSpPr>
              <a:spLocks noChangeShapeType="1"/>
            </p:cNvSpPr>
            <p:nvPr/>
          </p:nvSpPr>
          <p:spPr bwMode="auto">
            <a:xfrm flipH="1">
              <a:off x="2976" y="1320"/>
              <a:ext cx="42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81" name="Group 41"/>
          <p:cNvGrpSpPr>
            <a:grpSpLocks/>
          </p:cNvGrpSpPr>
          <p:nvPr/>
        </p:nvGrpSpPr>
        <p:grpSpPr bwMode="auto">
          <a:xfrm>
            <a:off x="2055813" y="4144963"/>
            <a:ext cx="2459037" cy="2003425"/>
            <a:chOff x="1295" y="2611"/>
            <a:chExt cx="1549" cy="1262"/>
          </a:xfrm>
        </p:grpSpPr>
        <p:sp>
          <p:nvSpPr>
            <p:cNvPr id="61475" name="Text Box 35"/>
            <p:cNvSpPr txBox="1">
              <a:spLocks noChangeArrowheads="1"/>
            </p:cNvSpPr>
            <p:nvPr/>
          </p:nvSpPr>
          <p:spPr bwMode="auto">
            <a:xfrm>
              <a:off x="1295" y="3642"/>
              <a:ext cx="144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Leaf nodes</a:t>
              </a:r>
            </a:p>
          </p:txBody>
        </p:sp>
        <p:sp>
          <p:nvSpPr>
            <p:cNvPr id="61476" name="Line 36"/>
            <p:cNvSpPr>
              <a:spLocks noChangeShapeType="1"/>
            </p:cNvSpPr>
            <p:nvPr/>
          </p:nvSpPr>
          <p:spPr bwMode="auto">
            <a:xfrm flipH="1" flipV="1">
              <a:off x="1973" y="3039"/>
              <a:ext cx="353" cy="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7" name="Line 37"/>
            <p:cNvSpPr>
              <a:spLocks noChangeShapeType="1"/>
            </p:cNvSpPr>
            <p:nvPr/>
          </p:nvSpPr>
          <p:spPr bwMode="auto">
            <a:xfrm flipV="1">
              <a:off x="2338" y="3036"/>
              <a:ext cx="9" cy="6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Line 38"/>
            <p:cNvSpPr>
              <a:spLocks noChangeShapeType="1"/>
            </p:cNvSpPr>
            <p:nvPr/>
          </p:nvSpPr>
          <p:spPr bwMode="auto">
            <a:xfrm flipV="1">
              <a:off x="2363" y="2611"/>
              <a:ext cx="481" cy="1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82" name="Group 42"/>
          <p:cNvGrpSpPr>
            <a:grpSpLocks/>
          </p:cNvGrpSpPr>
          <p:nvPr/>
        </p:nvGrpSpPr>
        <p:grpSpPr bwMode="auto">
          <a:xfrm>
            <a:off x="4305300" y="3695700"/>
            <a:ext cx="3886200" cy="2341563"/>
            <a:chOff x="2712" y="2328"/>
            <a:chExt cx="2448" cy="1475"/>
          </a:xfrm>
        </p:grpSpPr>
        <p:sp>
          <p:nvSpPr>
            <p:cNvPr id="61472" name="Oval 32"/>
            <p:cNvSpPr>
              <a:spLocks noChangeArrowheads="1"/>
            </p:cNvSpPr>
            <p:nvPr/>
          </p:nvSpPr>
          <p:spPr bwMode="auto">
            <a:xfrm>
              <a:off x="2712" y="2328"/>
              <a:ext cx="956" cy="4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3" name="Text Box 33"/>
            <p:cNvSpPr txBox="1">
              <a:spLocks noChangeArrowheads="1"/>
            </p:cNvSpPr>
            <p:nvPr/>
          </p:nvSpPr>
          <p:spPr bwMode="auto">
            <a:xfrm>
              <a:off x="2988" y="3312"/>
              <a:ext cx="2172" cy="4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Children of the parent (3)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Siblings to each other</a:t>
              </a:r>
            </a:p>
          </p:txBody>
        </p:sp>
        <p:sp>
          <p:nvSpPr>
            <p:cNvPr id="61480" name="Line 40"/>
            <p:cNvSpPr>
              <a:spLocks noChangeShapeType="1"/>
            </p:cNvSpPr>
            <p:nvPr/>
          </p:nvSpPr>
          <p:spPr bwMode="auto">
            <a:xfrm flipH="1" flipV="1">
              <a:off x="3358" y="2733"/>
              <a:ext cx="27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9AA4-8B20-4A47-A8FE-F94C4230B12E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240-49FF-7E48-8B0D-D264EC5CF1CE}" type="slidenum">
              <a:rPr lang="en-US"/>
              <a:pPr/>
              <a:t>8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Each node has at most two children</a:t>
            </a:r>
          </a:p>
          <a:p>
            <a:pPr>
              <a:lnSpc>
                <a:spcPct val="90000"/>
              </a:lnSpc>
            </a:pPr>
            <a:r>
              <a:rPr lang="en-US" dirty="0"/>
              <a:t>Useful in modeling processes where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comparison or experiment has exactly two possible outcomes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test is performed repeatedly</a:t>
            </a:r>
          </a:p>
          <a:p>
            <a:pPr>
              <a:lnSpc>
                <a:spcPct val="90000"/>
              </a:lnSpc>
            </a:pPr>
            <a:r>
              <a:rPr lang="en-US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Multiple coin tosses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Decision trees where each decision is yes/no (example: guessing game)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A0BE-C601-3147-A753-11E7A12E6765}" type="datetime1">
              <a:rPr lang="en-US" smtClean="0"/>
              <a:t>4/29/2019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Linked Representation of Binary Trees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space more efficiently</a:t>
            </a:r>
          </a:p>
          <a:p>
            <a:r>
              <a:rPr lang="en-US"/>
              <a:t>Provides additional flexibility</a:t>
            </a:r>
          </a:p>
          <a:p>
            <a:r>
              <a:rPr lang="en-US"/>
              <a:t>Each node has two links</a:t>
            </a:r>
          </a:p>
          <a:p>
            <a:pPr lvl="1"/>
            <a:r>
              <a:rPr lang="en-US"/>
              <a:t>one to the left child of the node</a:t>
            </a:r>
          </a:p>
          <a:p>
            <a:pPr lvl="1"/>
            <a:r>
              <a:rPr lang="en-US"/>
              <a:t>one to the right child of the node</a:t>
            </a:r>
          </a:p>
          <a:p>
            <a:pPr lvl="1"/>
            <a:r>
              <a:rPr lang="en-US"/>
              <a:t>if no child node exists for a node, the link is set to NULL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9F75-1FEE-F54B-A322-02F9B7FAFF17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28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3A44-5113-D448-8D0E-D9EB9861BB00}" type="slidenum">
              <a:rPr lang="en-US"/>
              <a:pPr/>
              <a:t>9</a:t>
            </a:fld>
            <a:endParaRPr lang="en-US"/>
          </a:p>
        </p:txBody>
      </p:sp>
      <p:pic>
        <p:nvPicPr>
          <p:cNvPr id="65562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05000"/>
            <a:ext cx="2370138" cy="16287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3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95800"/>
            <a:ext cx="1951038" cy="123666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92063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18724</TotalTime>
  <Words>1436</Words>
  <Application>Microsoft Office PowerPoint</Application>
  <PresentationFormat>On-screen Show (4:3)</PresentationFormat>
  <Paragraphs>358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Courier New</vt:lpstr>
      <vt:lpstr>Garamond</vt:lpstr>
      <vt:lpstr>Tahoma</vt:lpstr>
      <vt:lpstr>Wingdings</vt:lpstr>
      <vt:lpstr>Edge</vt:lpstr>
      <vt:lpstr>EECE.3220 Data Structures</vt:lpstr>
      <vt:lpstr>Lecture outline</vt:lpstr>
      <vt:lpstr>Justifying trees</vt:lpstr>
      <vt:lpstr>Binary Search Tree</vt:lpstr>
      <vt:lpstr>Binary Search Tree</vt:lpstr>
      <vt:lpstr>Trees</vt:lpstr>
      <vt:lpstr>Trees</vt:lpstr>
      <vt:lpstr>Binary Trees</vt:lpstr>
      <vt:lpstr>Linked Representation of Binary Trees</vt:lpstr>
      <vt:lpstr>Linked  Representation of Binary Trees</vt:lpstr>
      <vt:lpstr>Recursion</vt:lpstr>
      <vt:lpstr>Common recursive uses</vt:lpstr>
      <vt:lpstr>Binary Trees as Recursive Data Structures</vt:lpstr>
      <vt:lpstr>Tree Traversal is Recursive</vt:lpstr>
      <vt:lpstr>ADT Binary Search Tree (BST)</vt:lpstr>
      <vt:lpstr>ADT Binary Search Tree (BST)</vt:lpstr>
      <vt:lpstr>BST Searches</vt:lpstr>
      <vt:lpstr>Problem of Lopsidedness</vt:lpstr>
      <vt:lpstr>Problem of Lopsidedness</vt:lpstr>
      <vt:lpstr>Problem of Lopsidedness</vt:lpstr>
      <vt:lpstr>Balanced trees</vt:lpstr>
      <vt:lpstr>Heaps</vt:lpstr>
      <vt:lpstr>Heaps</vt:lpstr>
      <vt:lpstr>Implementing a Heap</vt:lpstr>
      <vt:lpstr>Implementing a Heap</vt:lpstr>
      <vt:lpstr>Implementing a Heap</vt:lpstr>
      <vt:lpstr>Basic Heap Operations</vt:lpstr>
      <vt:lpstr>Basic Heap Operations</vt:lpstr>
      <vt:lpstr>Percolate Down Algorithm</vt:lpstr>
      <vt:lpstr>Basic Heap Operations</vt:lpstr>
      <vt:lpstr>Heapsort</vt:lpstr>
      <vt:lpstr>Heapsort</vt:lpstr>
      <vt:lpstr>Heapsort</vt:lpstr>
      <vt:lpstr>Heapsort</vt:lpstr>
      <vt:lpstr>Heapsort Algorithm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4337</cp:revision>
  <dcterms:created xsi:type="dcterms:W3CDTF">2006-04-03T05:03:01Z</dcterms:created>
  <dcterms:modified xsi:type="dcterms:W3CDTF">2019-04-29T14:50:47Z</dcterms:modified>
</cp:coreProperties>
</file>