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62" r:id="rId4"/>
    <p:sldId id="263" r:id="rId5"/>
    <p:sldId id="328" r:id="rId6"/>
    <p:sldId id="264" r:id="rId7"/>
    <p:sldId id="428" r:id="rId8"/>
    <p:sldId id="346" r:id="rId9"/>
    <p:sldId id="347" r:id="rId10"/>
    <p:sldId id="290" r:id="rId11"/>
    <p:sldId id="267" r:id="rId12"/>
    <p:sldId id="329" r:id="rId13"/>
    <p:sldId id="388" r:id="rId14"/>
    <p:sldId id="389" r:id="rId15"/>
    <p:sldId id="386" r:id="rId16"/>
    <p:sldId id="387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385" r:id="rId5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49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86319-132D-CD43-B63A-E2B7D58DA71D}" type="datetime1">
              <a:rPr lang="en-US" smtClean="0"/>
              <a:t>5/21/18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81677-5898-A748-B5AB-346D9FE98CED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A9825-583D-D84A-81C3-A35E57E4A85D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DB9CB-A3F6-6B40-91FA-069273C5FB9D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BA9DF-ABF0-3E4E-B871-FB0F09E7162A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F9E51-E633-6347-BE5F-8391AB50F5A8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5DB5D-6B96-364F-A793-8CC2636C58D2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7082-0C90-EF40-9ACE-15EEFBEFF8D1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FB666-2600-9E4D-A022-82B62332F54D}" type="datetime1">
              <a:rPr lang="en-US" smtClean="0"/>
              <a:t>5/21/18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DFB33-B893-2245-8F3D-9A233702741C}" type="datetime1">
              <a:rPr lang="en-US" smtClean="0"/>
              <a:t>5/21/18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97411-5091-3A4E-8740-0AC89849F5C2}" type="datetime1">
              <a:rPr lang="en-US" smtClean="0"/>
              <a:t>5/21/18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21697-7CE7-0342-9CD3-88E4D4DB5554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2CC99-71D8-3E41-80E4-7354F3A2D306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0DADEEF-CCEE-354D-B736-35F4D93922D9}" type="datetime1">
              <a:rPr lang="en-US" smtClean="0"/>
              <a:t>5/21/18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</a:t>
            </a:r>
            <a:r>
              <a:rPr lang="en-US" dirty="0" smtClean="0">
                <a:latin typeface="Arial" charset="0"/>
              </a:rPr>
              <a:t>structure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in C: data types, constants, and 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5618BF-ED48-F74B-8ED2-4934307E4019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50</a:t>
            </a:r>
            <a:r>
              <a:rPr lang="en-US" dirty="0" smtClean="0">
                <a:latin typeface="Arial" charset="0"/>
              </a:rPr>
              <a:t>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No programs will be </a:t>
            </a:r>
            <a:r>
              <a:rPr lang="en-US" dirty="0" smtClean="0">
                <a:latin typeface="Arial" charset="0"/>
              </a:rPr>
              <a:t>dropped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Textbook activities</a:t>
            </a:r>
            <a:r>
              <a:rPr lang="en-US" dirty="0" smtClean="0">
                <a:latin typeface="Arial" charset="0"/>
              </a:rPr>
              <a:t>: 10%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Participation activities: 5%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Challenge activities: 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Lowest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Highest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Monday, June 4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Monday, June </a:t>
            </a:r>
            <a:r>
              <a:rPr lang="en-US" dirty="0" smtClean="0">
                <a:latin typeface="Arial" charset="0"/>
              </a:rPr>
              <a:t>18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>July 2 in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May consider alternate scheduling—stay tuned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CD1D1F-2A02-3D4B-93B9-DFCF810CB90B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E70C1-6143-B448-B6FE-A08948B363E3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CB0C59-9528-F449-B59D-FF19DFD3A68D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73663A-183A-B946-B23F-D091591E859A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CC65D-4B22-E149-8CE0-F0289B91C019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F8818E-DE10-5F4C-9FF9-1B9D2296F453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254BC-29F7-7E46-92E3-1B0AEAC5FDB5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048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571A8F-F9F1-794B-AE8D-47AD0B22DB00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40411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4704B1-345E-2E47-93B7-779CC9733FC4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4114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1304925" y="1354138"/>
            <a:ext cx="4867275" cy="398462"/>
          </a:xfrm>
          <a:prstGeom prst="borderCallout1">
            <a:avLst>
              <a:gd name="adj1" fmla="val 28685"/>
              <a:gd name="adj2" fmla="val -1565"/>
              <a:gd name="adj3" fmla="val 713148"/>
              <a:gd name="adj4" fmla="val -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# indicates pre-processor directive</a:t>
            </a:r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2057400" y="1905000"/>
            <a:ext cx="4867275" cy="381000"/>
          </a:xfrm>
          <a:prstGeom prst="borderCallout1">
            <a:avLst>
              <a:gd name="adj1" fmla="val 30000"/>
              <a:gd name="adj2" fmla="val -1565"/>
              <a:gd name="adj3" fmla="val 587917"/>
              <a:gd name="adj4" fmla="val -1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include</a:t>
            </a:r>
            <a:r>
              <a:rPr lang="en-US"/>
              <a:t> is the directive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3709988" y="2514600"/>
            <a:ext cx="5129212" cy="1447800"/>
          </a:xfrm>
          <a:prstGeom prst="borderCallout1">
            <a:avLst>
              <a:gd name="adj1" fmla="val 7894"/>
              <a:gd name="adj2" fmla="val -1486"/>
              <a:gd name="adj3" fmla="val 111731"/>
              <a:gd name="adj4" fmla="val -14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stdio.h </a:t>
            </a:r>
            <a:r>
              <a:rPr lang="en-US"/>
              <a:t>is the name of the file to "insert" into our program.  The &lt;&gt; means it is part of the C development system</a:t>
            </a:r>
          </a:p>
        </p:txBody>
      </p:sp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C93B43-FC78-2F45-909A-AE9FBB96257A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34767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1F0EE7-2809-0D42-93A2-027ACEABCA19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7"/>
          <p:cNvSpPr>
            <a:spLocks/>
          </p:cNvSpPr>
          <p:nvPr/>
        </p:nvSpPr>
        <p:spPr bwMode="auto">
          <a:xfrm>
            <a:off x="2362200" y="1219200"/>
            <a:ext cx="6172200" cy="1371600"/>
          </a:xfrm>
          <a:prstGeom prst="borderCallout1">
            <a:avLst>
              <a:gd name="adj1" fmla="val 9407"/>
              <a:gd name="adj2" fmla="val -42"/>
              <a:gd name="adj3" fmla="val 209259"/>
              <a:gd name="adj4" fmla="val -115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main</a:t>
            </a:r>
            <a:r>
              <a:rPr lang="en-US"/>
              <a:t> is the name of the primary (or main) procedure.  All ANSI C programs must have a main routine named </a:t>
            </a:r>
            <a:r>
              <a:rPr lang="en-US">
                <a:latin typeface="Courier New" charset="0"/>
              </a:rPr>
              <a:t>main</a:t>
            </a:r>
          </a:p>
        </p:txBody>
      </p:sp>
      <p:sp>
        <p:nvSpPr>
          <p:cNvPr id="22533" name="AutoShape 8"/>
          <p:cNvSpPr>
            <a:spLocks/>
          </p:cNvSpPr>
          <p:nvPr/>
        </p:nvSpPr>
        <p:spPr bwMode="auto">
          <a:xfrm>
            <a:off x="2971800" y="2678113"/>
            <a:ext cx="5810250" cy="1131887"/>
          </a:xfrm>
          <a:prstGeom prst="borderCallout1">
            <a:avLst>
              <a:gd name="adj1" fmla="val 10097"/>
              <a:gd name="adj2" fmla="val -296"/>
              <a:gd name="adj3" fmla="val 131120"/>
              <a:gd name="adj4" fmla="val -12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() indicates that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/>
              <a:t> is the name of a procedure.  All procedure references must be followed with ()</a:t>
            </a:r>
          </a:p>
        </p:txBody>
      </p:sp>
      <p:sp>
        <p:nvSpPr>
          <p:cNvPr id="2253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EB7614-0F43-564A-BBD7-74F8B09B83C3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145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Announcements/notes</a:t>
            </a:r>
          </a:p>
          <a:p>
            <a:pPr lvl="1"/>
            <a:r>
              <a:rPr lang="en-US" dirty="0" smtClean="0"/>
              <a:t>Program 1 due Thursday, </a:t>
            </a:r>
            <a:r>
              <a:rPr lang="en-US" dirty="0" smtClean="0"/>
              <a:t>5/24</a:t>
            </a:r>
            <a:endParaRPr lang="en-US" dirty="0" smtClean="0"/>
          </a:p>
          <a:p>
            <a:pPr lvl="2"/>
            <a:r>
              <a:rPr lang="en-US" dirty="0" smtClean="0"/>
              <a:t>10 points: </a:t>
            </a:r>
            <a:r>
              <a:rPr lang="en-US" dirty="0" smtClean="0"/>
              <a:t>register for access to the course textbook</a:t>
            </a:r>
            <a:endParaRPr lang="en-US" dirty="0" smtClean="0"/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</a:t>
            </a:r>
            <a:r>
              <a:rPr lang="en-US" dirty="0" smtClean="0"/>
              <a:t>program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Course overview</a:t>
            </a:r>
          </a:p>
          <a:p>
            <a:pPr lvl="1"/>
            <a:r>
              <a:rPr lang="en-US" dirty="0" smtClean="0"/>
              <a:t>Introduction to C programming</a:t>
            </a:r>
          </a:p>
          <a:p>
            <a:pPr lvl="2"/>
            <a:r>
              <a:rPr lang="en-US" dirty="0" smtClean="0"/>
              <a:t>Program development cycle</a:t>
            </a:r>
          </a:p>
          <a:p>
            <a:pPr lvl="2"/>
            <a:r>
              <a:rPr lang="en-US" dirty="0" smtClean="0"/>
              <a:t>Basic program structure</a:t>
            </a:r>
          </a:p>
          <a:p>
            <a:pPr lvl="1"/>
            <a:r>
              <a:rPr lang="en-US" dirty="0" smtClean="0"/>
              <a:t>Data in C</a:t>
            </a:r>
          </a:p>
          <a:p>
            <a:pPr lvl="2"/>
            <a:r>
              <a:rPr lang="en-US" dirty="0" smtClean="0"/>
              <a:t>Data types, constants, and variables</a:t>
            </a:r>
          </a:p>
          <a:p>
            <a:pPr lvl="1"/>
            <a:r>
              <a:rPr lang="en-US" dirty="0" err="1" smtClean="0"/>
              <a:t>zyDE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07E778A-4F84-1445-A0BA-94D2002939E4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235DBE-279F-D54E-8E54-40F88190DAF4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1828800" y="1524000"/>
            <a:ext cx="6477000" cy="1524000"/>
          </a:xfrm>
          <a:prstGeom prst="borderCallout1">
            <a:avLst>
              <a:gd name="adj1" fmla="val 10000"/>
              <a:gd name="adj2" fmla="val -1176"/>
              <a:gd name="adj3" fmla="val 219722"/>
              <a:gd name="adj4" fmla="val -13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{ } </a:t>
            </a:r>
            <a:r>
              <a:rPr lang="en-US"/>
              <a:t>enclose a "block".  A block is zero or more C statements. Note that code inside a block is typically indented for readability—knowing what code is inside the current block is quite useful.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69DFD7-AF78-294E-BC5F-E5A6487A2677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4507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EF0792-6BA2-2E4A-A4C2-F9E52456190C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2413000" y="1219200"/>
            <a:ext cx="6477000" cy="1143000"/>
          </a:xfrm>
          <a:prstGeom prst="borderCallout1">
            <a:avLst>
              <a:gd name="adj1" fmla="val 10000"/>
              <a:gd name="adj2" fmla="val -1176"/>
              <a:gd name="adj3" fmla="val 294028"/>
              <a:gd name="adj4" fmla="val -73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printf() </a:t>
            </a:r>
            <a:r>
              <a:rPr lang="en-US"/>
              <a:t>is a "built-in" function (which is actually defined in</a:t>
            </a:r>
            <a:r>
              <a:rPr lang="en-US">
                <a:latin typeface="Courier New" charset="0"/>
              </a:rPr>
              <a:t> stdio.h</a:t>
            </a:r>
            <a:r>
              <a:rPr lang="en-US"/>
              <a:t>).</a:t>
            </a:r>
            <a:r>
              <a:rPr lang="en-US">
                <a:latin typeface="Courier New" charset="0"/>
              </a:rPr>
              <a:t>  </a:t>
            </a:r>
            <a:endParaRPr lang="en-US"/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4903788" y="2590800"/>
            <a:ext cx="3478212" cy="1916113"/>
          </a:xfrm>
          <a:prstGeom prst="borderCallout1">
            <a:avLst>
              <a:gd name="adj1" fmla="val 5963"/>
              <a:gd name="adj2" fmla="val -2190"/>
              <a:gd name="adj3" fmla="val 103727"/>
              <a:gd name="adj4" fmla="val -23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"</a:t>
            </a:r>
            <a:r>
              <a:rPr lang="en-US">
                <a:latin typeface="Courier New" charset="0"/>
              </a:rPr>
              <a:t>Hello World!</a:t>
            </a:r>
            <a:r>
              <a:rPr lang="en-US"/>
              <a:t>" is the string to print.</a:t>
            </a:r>
            <a:br>
              <a:rPr lang="en-US"/>
            </a:br>
            <a:r>
              <a:rPr lang="en-US"/>
              <a:t> More formally, this is called the control string or control specifier.</a:t>
            </a:r>
          </a:p>
        </p:txBody>
      </p:sp>
      <p:sp>
        <p:nvSpPr>
          <p:cNvPr id="24582" name="AutoShape 7"/>
          <p:cNvSpPr>
            <a:spLocks/>
          </p:cNvSpPr>
          <p:nvPr/>
        </p:nvSpPr>
        <p:spPr bwMode="auto">
          <a:xfrm>
            <a:off x="1524000" y="5181600"/>
            <a:ext cx="6324600" cy="8382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06880"/>
              <a:gd name="adj5" fmla="val -11389"/>
              <a:gd name="adj6" fmla="val 106880"/>
              <a:gd name="adj7" fmla="val -51824"/>
              <a:gd name="adj8" fmla="val 57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Every statement must end with a ";". Preprocessing directives do not end with a ";" (but must end with a return).</a:t>
            </a:r>
          </a:p>
        </p:txBody>
      </p:sp>
      <p:sp>
        <p:nvSpPr>
          <p:cNvPr id="24583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B6364C-5635-E547-B51E-12728AF7BC09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7673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31EEA9-59D3-B741-A1DF-0ADFFEBCB1AF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5604" name="AutoShape 6"/>
          <p:cNvSpPr>
            <a:spLocks/>
          </p:cNvSpPr>
          <p:nvPr/>
        </p:nvSpPr>
        <p:spPr bwMode="auto">
          <a:xfrm>
            <a:off x="762000" y="12954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92542"/>
              <a:gd name="adj8" fmla="val 62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\n</a:t>
            </a:r>
            <a:r>
              <a:rPr lang="en-US"/>
              <a:t> is an escape character used by the </a:t>
            </a:r>
            <a:r>
              <a:rPr lang="en-US">
                <a:latin typeface="Courier New" charset="0"/>
                <a:cs typeface="Courier New" charset="0"/>
              </a:rPr>
              <a:t>printf</a:t>
            </a:r>
            <a:r>
              <a:rPr lang="en-US"/>
              <a:t> function; inserting this character in the control string causes a “newline” to be printed—it’s as if you hit the “Enter” key </a:t>
            </a:r>
          </a:p>
        </p:txBody>
      </p:sp>
      <p:sp>
        <p:nvSpPr>
          <p:cNvPr id="2560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B89DF2-A39A-1F49-B675-8884B0ADA5B6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9463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7F1A92-2B37-A344-AA23-BA476BCD9871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8" name="AutoShape 6"/>
          <p:cNvSpPr>
            <a:spLocks/>
          </p:cNvSpPr>
          <p:nvPr/>
        </p:nvSpPr>
        <p:spPr bwMode="auto">
          <a:xfrm>
            <a:off x="762000" y="12192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51250"/>
              <a:gd name="adj8" fmla="val 55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int</a:t>
            </a:r>
            <a:r>
              <a:rPr lang="en-US"/>
              <a:t> tells the compiler our </a:t>
            </a:r>
            <a:r>
              <a:rPr lang="en-US">
                <a:latin typeface="Courier New" charset="0"/>
              </a:rPr>
              <a:t>main()</a:t>
            </a:r>
            <a:r>
              <a:rPr lang="en-US"/>
              <a:t> program will return an integer to the operating system; the </a:t>
            </a:r>
            <a:r>
              <a:rPr lang="en-US">
                <a:latin typeface="Courier New" charset="0"/>
              </a:rPr>
              <a:t>return</a:t>
            </a:r>
            <a:r>
              <a:rPr lang="en-US"/>
              <a:t> tells what integer value to return. This keyword could be void, indicating that the program returns nothing to the OS.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CC2EA-BA5D-9B46-AAA4-7F8BF90C5D9B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0205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B8C689-8741-3845-9712-158A79992BAA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#1 of first program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2514600"/>
            <a:ext cx="6781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printf("there");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printf("World!");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765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AB80F-5454-2146-BDF1-3C24F1CA340B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865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07E49C-2276-914D-A1A9-C09759268130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#2 of first program</a:t>
            </a:r>
          </a:p>
        </p:txBody>
      </p:sp>
      <p:sp>
        <p:nvSpPr>
          <p:cNvPr id="28675" name="Text Box 1027"/>
          <p:cNvSpPr txBox="1">
            <a:spLocks noChangeArrowheads="1"/>
          </p:cNvSpPr>
          <p:nvPr/>
        </p:nvSpPr>
        <p:spPr bwMode="auto">
          <a:xfrm>
            <a:off x="685800" y="2514600"/>
            <a:ext cx="6781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printf("there\n");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1A3CAF-847D-E140-8913-12CC2ABA4A95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2027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82D95E-2172-9141-B0B0-8A39C32E7267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#3 of first program</a:t>
            </a:r>
          </a:p>
        </p:txBody>
      </p:sp>
      <p:sp>
        <p:nvSpPr>
          <p:cNvPr id="29699" name="Text Box 1027"/>
          <p:cNvSpPr txBox="1">
            <a:spLocks noChangeArrowheads="1"/>
          </p:cNvSpPr>
          <p:nvPr/>
        </p:nvSpPr>
        <p:spPr bwMode="auto">
          <a:xfrm>
            <a:off x="685800" y="25146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printf("Hello\nthere\nWorld!\n");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3715F-1EC0-6B49-B09B-D926B9F53719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964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FD4C02-4A1A-934A-BA47-7D0E4A3A2FA8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#4 of first program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2514600"/>
            <a:ext cx="8382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main(){printf ("Hello\nthere\nWorld!\n");return 0;}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Note while this is syntactically correct, it leaves much to be desired in terms of readability.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42D518-B142-DB4C-9195-39234ADBE458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9055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 readability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Readability wouldn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altLang="ja-JP" sz="2800">
                <a:latin typeface="Arial" charset="0"/>
              </a:rPr>
              <a:t>t matter if: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Entire code project written by one person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All code was in same file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Same person is the only one to use the code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Code was used only for a short period of time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More typically: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Projects are split—multiple programmers and files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Code usually reused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Multiple users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Used/adapted (hopefully) over long period of time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You may reuse code ... but forget what you originally wrote!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Bottom line: code needs to be readable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2FED70-80C7-8440-B186-FD55BE761643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295BDB-221A-1841-8EAE-369FE7436BFA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 allows you to add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comments</a:t>
            </a:r>
            <a:r>
              <a:rPr lang="en-US" sz="2600">
                <a:latin typeface="Arial" charset="0"/>
              </a:rPr>
              <a:t> to your code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Single line comments: start with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Multi-line comments: start with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/*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Arial" charset="0"/>
              </a:rPr>
              <a:t>				       end with 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*/</a:t>
            </a:r>
            <a:endParaRPr lang="en-US" sz="2200" b="1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 uses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Multi-line comment at start of program with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Author</a:t>
            </a:r>
            <a:r>
              <a:rPr lang="ja-JP" altLang="en-US" sz="1900">
                <a:latin typeface="Arial" charset="0"/>
                <a:cs typeface="Courier New" charset="0"/>
              </a:rPr>
              <a:t>’</a:t>
            </a:r>
            <a:r>
              <a:rPr lang="en-US" altLang="ja-JP" sz="1900">
                <a:latin typeface="Arial" charset="0"/>
                <a:cs typeface="Courier New" charset="0"/>
              </a:rPr>
              <a:t>s name (&amp; other info if appropriate)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Date started/modified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File name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Description of overall file functionality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For individual code sections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Single/multi-line comment for major section of code performing single function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Single line comment for single line of code if that line alone is important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41E909-3287-2341-8F10-62F738AA89D9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BFB5C7-E1B6-C846-A7C4-561F714DA0D2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times, instructor info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 err="1" smtClean="0">
                <a:latin typeface="Arial" charset="0"/>
              </a:rPr>
              <a:t>MWTh</a:t>
            </a:r>
            <a:r>
              <a:rPr lang="en-US" dirty="0" smtClean="0">
                <a:latin typeface="Arial" charset="0"/>
              </a:rPr>
              <a:t> 8-10:20</a:t>
            </a:r>
            <a:r>
              <a:rPr lang="en-US" dirty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>Ball 323</a:t>
            </a: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 smtClean="0">
                <a:latin typeface="Arial" charset="0"/>
              </a:rPr>
              <a:t>: 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301A </a:t>
            </a:r>
            <a:r>
              <a:rPr lang="en-US" dirty="0" smtClean="0">
                <a:latin typeface="Arial" charset="0"/>
              </a:rPr>
              <a:t>Ball Hall 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</a:t>
            </a:r>
            <a:r>
              <a:rPr lang="en-US" u="sng" dirty="0" smtClean="0">
                <a:latin typeface="Arial" charset="0"/>
              </a:rPr>
              <a:t>hours: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MWTh</a:t>
            </a:r>
            <a:r>
              <a:rPr lang="en-US" dirty="0" smtClean="0">
                <a:latin typeface="Arial" charset="0"/>
              </a:rPr>
              <a:t> 10:30-11:30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Also available </a:t>
            </a:r>
            <a:r>
              <a:rPr lang="en-US" dirty="0">
                <a:latin typeface="Arial" charset="0"/>
              </a:rPr>
              <a:t>by appointment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FCFA38-7942-E546-9087-623674A8F744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/*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16.216 ECE Application Programming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Instructor: M. Geiger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</a:t>
            </a:r>
            <a:fld id="{3EB41D98-459E-AB4B-9815-CF232E0B9D82}" type="datetime1">
              <a:rPr lang="en-US" sz="1900">
                <a:latin typeface="Courier New" charset="0"/>
              </a:rPr>
              <a:pPr>
                <a:lnSpc>
                  <a:spcPct val="80000"/>
                </a:lnSpc>
                <a:buFont typeface="Wingdings" charset="0"/>
                <a:buNone/>
              </a:pPr>
              <a:t>5/21/18</a:t>
            </a:fld>
            <a:r>
              <a:rPr lang="en-US" sz="190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hello.c: Intro program to demonstrate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  basic C program structure and output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#include &lt;stdio.h&gt;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// Main program: prints basic string and exits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printf("Hello World!\n");		// Comment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6CF79B-52E4-4047-9B3E-919A619FC9A4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82597E-3D4F-EB43-BA52-DAEE0AE78787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492ECF-0977-EA41-A666-EF0DC42DDF40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B2C5A2-B809-A249-BB11-3BB95DA31EC6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D8C41B-F42D-4943-9B80-637533488D54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E5ECAA-5175-A748-BA0A-05B79F2A8EAF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2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595AA4-600F-6D47-9459-FC49063862F0}" type="slidenum">
              <a:rPr lang="en-US" sz="1200">
                <a:latin typeface="Garamond" charset="0"/>
              </a:rPr>
              <a:pPr eaLnBrk="1" hangingPunct="1"/>
              <a:t>33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132D60-6622-AE42-BE98-33EC6315CE04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58D0C1-DBA6-4840-8F44-527197358086}" type="slidenum">
              <a:rPr lang="en-US" sz="1200">
                <a:latin typeface="Garamond" charset="0"/>
              </a:rPr>
              <a:pPr eaLnBrk="1" hangingPunct="1"/>
              <a:t>34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2EC61A-9F5F-0945-BC41-A270FE8795B7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C8B555-EB29-2141-92C2-6F2510944E26}" type="slidenum">
              <a:rPr lang="en-US" sz="1200">
                <a:latin typeface="Garamond" charset="0"/>
              </a:rPr>
              <a:pPr eaLnBrk="1" hangingPunct="1"/>
              <a:t>35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7F6ED-16D0-8C4F-8F6D-801AD1A8FBAC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4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AE0AA6-E46E-3F43-A8A2-AD00C2D5FA67}" type="slidenum">
              <a:rPr lang="en-US" sz="1200">
                <a:latin typeface="Garamond" charset="0"/>
              </a:rPr>
              <a:pPr eaLnBrk="1" hangingPunct="1"/>
              <a:t>36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750CC0-ECFB-BF43-B3B6-28D749F6FEC8}" type="datetime1">
              <a:rPr lang="en-US" sz="1200" smtClean="0">
                <a:latin typeface="Garamond" charset="0"/>
              </a:rPr>
              <a:t>5/21/18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1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B4E827-7944-6B46-B6C9-CA9E43843721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6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DD82A-9951-1246-9D40-903CCDAD1A59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3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015323-8829-2945-8A63-BFCE46845F2E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9D67FE-E90C-7847-946D-33817CA0F324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Required Textbook: </a:t>
            </a:r>
            <a:r>
              <a:rPr lang="en-US" i="1" dirty="0" smtClean="0">
                <a:ea typeface="+mn-ea"/>
              </a:rPr>
              <a:t>Programming in C with </a:t>
            </a:r>
            <a:r>
              <a:rPr lang="en-US" i="1" dirty="0" err="1" smtClean="0">
                <a:ea typeface="+mn-ea"/>
              </a:rPr>
              <a:t>zyLabs</a:t>
            </a:r>
            <a:r>
              <a:rPr lang="en-US" i="1" dirty="0" smtClean="0">
                <a:ea typeface="+mn-ea"/>
              </a:rPr>
              <a:t>, </a:t>
            </a:r>
            <a:r>
              <a:rPr lang="en-US" dirty="0" smtClean="0">
                <a:ea typeface="+mn-ea"/>
              </a:rPr>
              <a:t>EECE.2160, Summer 2018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Electronic textbook I’m using for first time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Free (this term only) for students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10% of grade assigned to exercises from text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access text: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Sign in or create account @ </a:t>
            </a:r>
            <a:r>
              <a:rPr lang="en-US" dirty="0" err="1">
                <a:ea typeface="+mn-ea"/>
              </a:rPr>
              <a:t>learn.zybooks.com</a:t>
            </a:r>
            <a:endParaRPr lang="en-US" dirty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Enter </a:t>
            </a:r>
            <a:r>
              <a:rPr lang="en-US" dirty="0" err="1">
                <a:ea typeface="+mn-ea"/>
              </a:rPr>
              <a:t>zyBook</a:t>
            </a:r>
            <a:r>
              <a:rPr lang="en-US" dirty="0">
                <a:ea typeface="+mn-ea"/>
              </a:rPr>
              <a:t> code: UMLEECE2160GeigerSummer2018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Subscribe (free this term; lasts until 7/15/18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CBB6C4-20D5-014C-8B1F-320D18A1CCC5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9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DA09D4-AF15-2146-8134-52508730A3CC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5E9E2D-5123-584E-BDFB-FB16B33AB9DF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4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E8C339-37CF-0C4F-9BE1-BF602A28E977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226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44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FC7FF7-A105-724C-9F22-BFFA777D892C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45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451E1-15D4-5C4D-AEE9-4E0DDF53EDB8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46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5FD0A-7DC2-9F4E-8550-7C7515C1C89E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3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47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17F2E6-507F-D14C-94BC-F6D8A0892767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48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13BB5C-95F3-5D4E-B793-3D3BD63AEB50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49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64F54E-FF6E-A34A-ACCB-AB8E10F25C78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/eece2160/sum18/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/eece2160/sum18/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E7D2F2-34D0-DE40-A2D4-3702C67E7C97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9FBC5C-AD8B-A049-8E0E-AA6754D15FD7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50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84B436-596F-404D-A92A-8E0B8F9D9A86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51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Input with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/>
              <a:t>Program 1 due Thursday, 5/24</a:t>
            </a:r>
          </a:p>
          <a:p>
            <a:pPr lvl="2"/>
            <a:r>
              <a:rPr lang="en-US" dirty="0"/>
              <a:t>10 points: register for access to the course textbook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/>
              <a:t>30 points: complete simple C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15E3F2-2636-E145-94F3-C287B7D85B1D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D51FC0B-0FAA-4F4F-A4FE-C1005B1EA6D9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not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9E51-E633-6347-BE5F-8391AB50F5A8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through textbook IDE</a:t>
            </a:r>
            <a:endParaRPr lang="en-US" sz="2800" dirty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Penalty </a:t>
            </a:r>
            <a:r>
              <a:rPr lang="en-US" sz="2800" dirty="0">
                <a:latin typeface="Arial" charset="0"/>
              </a:rPr>
              <a:t>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</a:t>
            </a:r>
            <a:r>
              <a:rPr lang="en-US" sz="2400" dirty="0" smtClean="0">
                <a:latin typeface="Arial" charset="0"/>
              </a:rPr>
              <a:t>grading</a:t>
            </a:r>
          </a:p>
          <a:p>
            <a:r>
              <a:rPr lang="en-US" sz="2800" dirty="0" smtClean="0">
                <a:latin typeface="Arial" charset="0"/>
              </a:rPr>
              <a:t>PLEASE NOTE: With new grading system, I reserve right to modify grading guidelines on assignment-by-assignment basis</a:t>
            </a: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C46707-3565-074F-AA21-CD195896BB82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 dirty="0">
                <a:latin typeface="Arial" charset="0"/>
              </a:rPr>
              <a:t>Each regrade after the first: 1 day late penalty</a:t>
            </a:r>
          </a:p>
          <a:p>
            <a:r>
              <a:rPr lang="en-US" sz="2800" dirty="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 dirty="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 dirty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 dirty="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In other words,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don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t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turn in a virtually empty file just to avoid late penalties—it won</a:t>
            </a:r>
            <a:r>
              <a:rPr lang="ja-JP" altLang="en-US" sz="2400" b="1" dirty="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F22694-0937-7540-8A01-B3C18039E7C3}" type="datetime1">
              <a:rPr lang="en-US" smtClean="0">
                <a:latin typeface="Garamond" charset="0"/>
              </a:rPr>
              <a:t>5/21/18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6057</TotalTime>
  <Words>2611</Words>
  <Application>Microsoft Macintosh PowerPoint</Application>
  <PresentationFormat>On-screen Show (4:3)</PresentationFormat>
  <Paragraphs>663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Courier New</vt:lpstr>
      <vt:lpstr>Garamond</vt:lpstr>
      <vt:lpstr>ＭＳ Ｐゴシック</vt:lpstr>
      <vt:lpstr>Symbol</vt:lpstr>
      <vt:lpstr>Times New Roman</vt:lpstr>
      <vt:lpstr>Wingdings</vt:lpstr>
      <vt:lpstr>Arial</vt:lpstr>
      <vt:lpstr>Edge</vt:lpstr>
      <vt:lpstr>EECE.2160 ECE Application Programming</vt:lpstr>
      <vt:lpstr>Lecture outline</vt:lpstr>
      <vt:lpstr>Course meeting times, instructor info</vt:lpstr>
      <vt:lpstr>Course materials</vt:lpstr>
      <vt:lpstr>Additional course materials</vt:lpstr>
      <vt:lpstr>Academic honesty</vt:lpstr>
      <vt:lpstr>Course “rules”</vt:lpstr>
      <vt:lpstr>Programming assignments</vt:lpstr>
      <vt:lpstr>Programming assignments: regrades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Variations #1 of first program</vt:lpstr>
      <vt:lpstr>Variations #2 of first program</vt:lpstr>
      <vt:lpstr>Variations #3 of first program</vt:lpstr>
      <vt:lpstr>Variations #4 of first program</vt:lpstr>
      <vt:lpstr>Code readability</vt:lpstr>
      <vt:lpstr>Comments</vt:lpstr>
      <vt:lpstr>Comment example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1654</cp:revision>
  <dcterms:created xsi:type="dcterms:W3CDTF">2006-04-03T05:03:01Z</dcterms:created>
  <dcterms:modified xsi:type="dcterms:W3CDTF">2018-05-21T04:12:07Z</dcterms:modified>
</cp:coreProperties>
</file>