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518" r:id="rId4"/>
    <p:sldId id="525" r:id="rId5"/>
    <p:sldId id="526" r:id="rId6"/>
    <p:sldId id="527" r:id="rId7"/>
    <p:sldId id="528" r:id="rId8"/>
    <p:sldId id="529" r:id="rId9"/>
    <p:sldId id="530" r:id="rId10"/>
    <p:sldId id="548" r:id="rId11"/>
    <p:sldId id="532" r:id="rId12"/>
    <p:sldId id="558" r:id="rId13"/>
    <p:sldId id="533" r:id="rId14"/>
    <p:sldId id="559" r:id="rId15"/>
    <p:sldId id="549" r:id="rId16"/>
    <p:sldId id="534" r:id="rId17"/>
    <p:sldId id="550" r:id="rId18"/>
    <p:sldId id="535" r:id="rId19"/>
    <p:sldId id="560" r:id="rId20"/>
    <p:sldId id="536" r:id="rId21"/>
    <p:sldId id="538" r:id="rId22"/>
    <p:sldId id="561" r:id="rId23"/>
    <p:sldId id="539" r:id="rId24"/>
    <p:sldId id="540" r:id="rId25"/>
    <p:sldId id="551" r:id="rId26"/>
    <p:sldId id="552" r:id="rId27"/>
    <p:sldId id="542" r:id="rId28"/>
    <p:sldId id="543" r:id="rId29"/>
    <p:sldId id="554" r:id="rId30"/>
    <p:sldId id="553" r:id="rId31"/>
    <p:sldId id="556" r:id="rId32"/>
    <p:sldId id="557" r:id="rId33"/>
    <p:sldId id="562" r:id="rId34"/>
    <p:sldId id="563" r:id="rId35"/>
    <p:sldId id="564" r:id="rId36"/>
    <p:sldId id="555" r:id="rId37"/>
    <p:sldId id="546" r:id="rId38"/>
    <p:sldId id="385" r:id="rId39"/>
    <p:sldId id="547" r:id="rId4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careful: optimal </a:t>
            </a:r>
            <a:r>
              <a:rPr lang="en-US" dirty="0" err="1" smtClean="0"/>
              <a:t>wrt</a:t>
            </a:r>
            <a:r>
              <a:rPr lang="en-US" baseline="0" dirty="0" smtClean="0"/>
              <a:t> average response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Recall: only preemptive schedulers.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16859FC-7B55-EF4D-B27D-9815E7CB931F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see why SJF improves average response time – it runs short jobs first.</a:t>
            </a:r>
            <a:r>
              <a:rPr lang="en-US" baseline="0" dirty="0" smtClean="0"/>
              <a:t>  Effect on the short jobs is huge; effect on the long job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806E86-BCF1-7342-B15D-5F87FF95B66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E4A44-45A9-884B-B108-713AA4A8DE4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E1A1B7-0EAA-814A-8DA0-EA39471DA62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96BD40-2DEF-184F-9B7D-F2A08AC471D4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combine best of both worlds?  RR approximates SJF by moving long tasks to the end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Approximation</a:t>
            </a:r>
            <a:r>
              <a:rPr lang="en-US" baseline="0" dirty="0" smtClean="0"/>
              <a:t> depends on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DAE87-85B2-D849-95B3-552452D6496D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00EE8E-0DFD-4344-997D-1C9DEC408D37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of hands!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What’s the worst case for RR?</a:t>
            </a:r>
            <a:r>
              <a:rPr lang="en-US" baseline="0" dirty="0" smtClean="0"/>
              <a:t>  Same sized jobs – then you are time-slicing for no purpose.  Worse, this is nearly </a:t>
            </a:r>
            <a:r>
              <a:rPr lang="en-US" baseline="0" dirty="0" err="1" smtClean="0"/>
              <a:t>pessimal</a:t>
            </a:r>
            <a:r>
              <a:rPr lang="en-US" baseline="0" dirty="0" smtClean="0"/>
              <a:t> for average response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0F6266-DE95-8740-A247-A50727A36B3D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598E7B1-8520-BE40-B59C-E8B1A74E0E26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06D09-CF90-EE45-BC0B-DBADF41B3352}" type="datetime1">
              <a:rPr lang="en-US" smtClean="0"/>
              <a:t>3/5/18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D220D-F8D5-B545-8A9A-72ED4E50FAC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2F160-0403-EF49-BF29-788C294C88FA}" type="datetime1">
              <a:rPr lang="en-US" smtClean="0"/>
              <a:t>3/5/18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4B42E-4457-B643-98D1-62567BAC0381}" type="datetime1">
              <a:rPr lang="en-US" smtClean="0"/>
              <a:t>3/5/18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9F71C-0D0B-4A40-951A-99F38E975BC9}" type="datetime1">
              <a:rPr lang="en-US" smtClean="0"/>
              <a:t>3/5/18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496C6-6EDF-584B-A0CE-E2E51466D9C7}" type="datetime1">
              <a:rPr lang="en-US" smtClean="0"/>
              <a:t>3/5/18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F696B-CA27-4B45-B4BF-1DF667E28C91}" type="datetime1">
              <a:rPr lang="en-US" smtClean="0"/>
              <a:t>3/5/18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10F4C-E596-504B-9216-922C8AD27383}" type="datetime1">
              <a:rPr lang="en-US" smtClean="0"/>
              <a:t>3/5/18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7ECAA-E7AB-C842-AED7-F676E73DF7F3}" type="datetime1">
              <a:rPr lang="en-US" smtClean="0"/>
              <a:t>3/5/18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C6016-F42E-AD4A-A363-60A115607498}" type="datetime1">
              <a:rPr lang="en-US" smtClean="0"/>
              <a:t>3/5/18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E28D2-A69D-044F-8B7A-7B660D10E7DB}" type="datetime1">
              <a:rPr lang="en-US" smtClean="0"/>
              <a:t>3/5/18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246E4-7FE6-9645-8073-2CBA02F017E0}" type="datetime1">
              <a:rPr lang="en-US" smtClean="0"/>
              <a:t>3/5/18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EBF4A-08B0-5640-A3F9-B25DF7F4E8DF}" type="datetime1">
              <a:rPr lang="en-US" smtClean="0"/>
              <a:t>3/5/18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1280E3D-B541-D748-B4C5-FC536A036174}" type="datetime1">
              <a:rPr lang="en-US" smtClean="0"/>
              <a:t>3/5/18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11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Scheduling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S PGothic" charset="0"/>
              </a:rPr>
              <a:t>First-Come, First-Served (FCFS)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first-in, first-out (FIFO)</a:t>
            </a:r>
          </a:p>
          <a:p>
            <a:r>
              <a:rPr lang="en-US" dirty="0" smtClean="0"/>
              <a:t>Schedule tasks in the order they arrive</a:t>
            </a:r>
          </a:p>
          <a:p>
            <a:pPr lvl="1"/>
            <a:r>
              <a:rPr lang="en-US" dirty="0" smtClean="0"/>
              <a:t>Continue running them until they complete or give up the processor—no preemptions</a:t>
            </a:r>
          </a:p>
          <a:p>
            <a:pPr lvl="1"/>
            <a:r>
              <a:rPr lang="en-US" dirty="0" smtClean="0"/>
              <a:t>Threads can call yield() or block</a:t>
            </a:r>
          </a:p>
          <a:p>
            <a:endParaRPr lang="en-US" dirty="0" smtClean="0"/>
          </a:p>
          <a:p>
            <a:r>
              <a:rPr lang="en-US" dirty="0" smtClean="0"/>
              <a:t>Major benefit: simplest scheduling algorithm</a:t>
            </a:r>
          </a:p>
          <a:p>
            <a:r>
              <a:rPr lang="en-US" dirty="0" smtClean="0"/>
              <a:t>On what workloads is FCFS particularly bad?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79E3-6CDB-4842-8C65-EFDDFA84E01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MS PGothic" charset="0"/>
              </a:rPr>
              <a:t>FCFS Scheduling (continued)</a:t>
            </a:r>
            <a:endParaRPr lang="en-US" sz="4000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</a:t>
            </a:r>
            <a:r>
              <a:rPr lang="en-US" dirty="0" smtClean="0">
                <a:latin typeface="Helvetica" charset="0"/>
                <a:ea typeface="MS PGothic" charset="0"/>
              </a:rPr>
              <a:t>at time 0 in </a:t>
            </a:r>
            <a:r>
              <a:rPr lang="en-US" dirty="0">
                <a:latin typeface="Helvetica" charset="0"/>
                <a:ea typeface="MS PGothic" charset="0"/>
              </a:rPr>
              <a:t>the </a:t>
            </a:r>
            <a:r>
              <a:rPr lang="en-US" dirty="0" smtClean="0">
                <a:latin typeface="Helvetica" charset="0"/>
                <a:ea typeface="MS PGothic" charset="0"/>
              </a:rPr>
              <a:t>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are the average waiting and turnaround times?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FCD-3A2E-5941-8725-05BE043E8467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MS PGothic" charset="0"/>
              </a:rPr>
              <a:t>FCFS Scheduling (continued)</a:t>
            </a:r>
            <a:endParaRPr lang="en-US" sz="4000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</a:t>
            </a:r>
            <a:r>
              <a:rPr lang="en-US" dirty="0" smtClean="0">
                <a:latin typeface="Helvetica" charset="0"/>
                <a:ea typeface="MS PGothic" charset="0"/>
              </a:rPr>
              <a:t>at time 0 in </a:t>
            </a:r>
            <a:r>
              <a:rPr lang="en-US" dirty="0">
                <a:latin typeface="Helvetica" charset="0"/>
                <a:ea typeface="MS PGothic" charset="0"/>
              </a:rPr>
              <a:t>the </a:t>
            </a:r>
            <a:r>
              <a:rPr lang="en-US" dirty="0" smtClean="0">
                <a:latin typeface="Helvetica" charset="0"/>
                <a:ea typeface="MS PGothic" charset="0"/>
              </a:rPr>
              <a:t>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endParaRPr lang="en-US" i="1" baseline="-25000" dirty="0" smtClean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The Gantt Chart for the schedule is:</a:t>
            </a:r>
            <a:br>
              <a:rPr lang="en-US" dirty="0" smtClean="0">
                <a:latin typeface="Helvetica" charset="0"/>
                <a:ea typeface="MS PGothic" charset="0"/>
              </a:rPr>
            </a:br>
            <a:r>
              <a:rPr lang="en-US" sz="1600" dirty="0" smtClean="0">
                <a:latin typeface="Helvetica" charset="0"/>
                <a:ea typeface="MS PGothic" charset="0"/>
              </a:rPr>
              <a:t/>
            </a:r>
            <a:br>
              <a:rPr lang="en-US" sz="1600" dirty="0" smtClean="0">
                <a:latin typeface="Helvetica" charset="0"/>
                <a:ea typeface="MS PGothic" charset="0"/>
              </a:rPr>
            </a:br>
            <a:r>
              <a:rPr lang="en-US" sz="1600" dirty="0" smtClean="0">
                <a:latin typeface="Helvetica" charset="0"/>
                <a:ea typeface="MS PGothic" charset="0"/>
              </a:rPr>
              <a:t/>
            </a:r>
            <a:br>
              <a:rPr lang="en-US" sz="1600" dirty="0" smtClean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r>
              <a:rPr lang="en-US" sz="1600" dirty="0">
                <a:latin typeface="Helvetica" charset="0"/>
                <a:ea typeface="MS PGothic" charset="0"/>
              </a:rPr>
              <a:t/>
            </a:r>
            <a:br>
              <a:rPr lang="en-US" sz="1600" dirty="0">
                <a:latin typeface="Helvetica" charset="0"/>
                <a:ea typeface="MS PGothic" charset="0"/>
              </a:rPr>
            </a:b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Waiting time for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 = 0;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 = 24;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</a:t>
            </a:r>
            <a:r>
              <a:rPr lang="en-US" dirty="0">
                <a:latin typeface="Helvetica" charset="0"/>
                <a:ea typeface="MS PGothic" charset="0"/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time:  (0 + 24 + 27)/3 = </a:t>
            </a:r>
            <a:r>
              <a:rPr lang="en-US" dirty="0" smtClean="0">
                <a:latin typeface="Helvetica" charset="0"/>
                <a:ea typeface="MS PGothic" charset="0"/>
              </a:rPr>
              <a:t>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time: (24 + 27 + 30)/3 = 27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88C7-A338-9248-B290-C95AF8905578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8100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1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</a:t>
            </a:r>
            <a:r>
              <a:rPr lang="en-US" dirty="0" smtClean="0">
                <a:ea typeface="MS PGothic" charset="0"/>
              </a:rPr>
              <a:t>(continued)</a:t>
            </a:r>
            <a:endParaRPr lang="en-US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Suppose that the same processes arrive at time 0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 </a:t>
            </a: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are the average waiting and turnaround times?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3F49-309C-CD4C-BF35-330F3A3BA6B6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</a:t>
            </a:r>
            <a:r>
              <a:rPr lang="en-US" dirty="0" smtClean="0">
                <a:ea typeface="MS PGothic" charset="0"/>
              </a:rPr>
              <a:t>(continued)</a:t>
            </a:r>
            <a:endParaRPr lang="en-US" dirty="0">
              <a:ea typeface="MS PGothic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Suppose that the processes arrive at time 0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 ,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 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The Gantt chart for the schedule is:</a:t>
            </a:r>
            <a:br>
              <a:rPr lang="en-US" altLang="en-US" dirty="0" smtClean="0">
                <a:cs typeface="ＭＳ Ｐゴシック" charset="-128"/>
              </a:rPr>
            </a:b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Waiting time for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 </a:t>
            </a:r>
            <a:r>
              <a:rPr lang="en-US" altLang="en-US" i="1" dirty="0" smtClean="0">
                <a:cs typeface="ＭＳ Ｐゴシック" charset="-128"/>
              </a:rPr>
              <a:t>=</a:t>
            </a:r>
            <a:r>
              <a:rPr lang="en-US" altLang="en-US" dirty="0" smtClean="0">
                <a:cs typeface="ＭＳ Ｐゴシック" charset="-128"/>
              </a:rPr>
              <a:t> 6</a:t>
            </a:r>
            <a:r>
              <a:rPr lang="en-US" altLang="en-US" i="1" dirty="0" smtClean="0">
                <a:cs typeface="ＭＳ Ｐゴシック" charset="-128"/>
              </a:rPr>
              <a:t>;</a:t>
            </a:r>
            <a:r>
              <a:rPr lang="en-US" altLang="en-US" i="1" baseline="-25000" dirty="0" smtClean="0">
                <a:cs typeface="ＭＳ Ｐゴシック" charset="-128"/>
              </a:rPr>
              <a:t>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 = 0</a:t>
            </a:r>
            <a:r>
              <a:rPr lang="en-US" altLang="en-US" i="1" baseline="-25000" dirty="0" smtClean="0">
                <a:cs typeface="ＭＳ Ｐゴシック" charset="-128"/>
              </a:rPr>
              <a:t>;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 </a:t>
            </a:r>
            <a:r>
              <a:rPr lang="en-US" altLang="en-US" i="1" dirty="0" smtClean="0">
                <a:cs typeface="ＭＳ Ｐゴシック" charset="-128"/>
              </a:rPr>
              <a:t>= </a:t>
            </a:r>
            <a:r>
              <a:rPr lang="en-US" altLang="en-US" dirty="0" smtClean="0">
                <a:cs typeface="ＭＳ Ｐゴシック" charset="-128"/>
              </a:rPr>
              <a:t>3</a:t>
            </a:r>
            <a:endParaRPr lang="en-US" altLang="en-US" i="1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time:   (6 + 0 + 3)/3 = 3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dirty="0">
                <a:latin typeface="Helvetica" charset="0"/>
                <a:ea typeface="MS PGothic" charset="0"/>
              </a:rPr>
              <a:t>Average turnaround time: (3 + 6 + 30)/3 = 13</a:t>
            </a:r>
            <a:endParaRPr lang="en-US" altLang="en-US" dirty="0" smtClean="0">
              <a:cs typeface="ＭＳ Ｐゴシック" charset="-128"/>
            </a:endParaRP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Much better than previous case</a:t>
            </a: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dirty="0" smtClean="0">
                <a:cs typeface="ＭＳ Ｐゴシック" charset="-128"/>
              </a:rPr>
              <a:t>- short process behind long process</a:t>
            </a:r>
          </a:p>
          <a:p>
            <a:pPr lvl="2"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lang="en-US" altLang="en-US" dirty="0" smtClean="0"/>
              <a:t>Consider one CPU-bound and many I/O-bound processes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062-4ACF-CF49-9C3E-6ACA9CA22853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0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do the task that has the shortest remaining amount of work to do</a:t>
            </a:r>
          </a:p>
          <a:p>
            <a:endParaRPr lang="en-US" dirty="0" smtClean="0"/>
          </a:p>
          <a:p>
            <a:r>
              <a:rPr lang="en-US" dirty="0" smtClean="0"/>
              <a:t>Suppose we have five tasks arrive one right after each other, but the first one is much longer than the others</a:t>
            </a:r>
          </a:p>
          <a:p>
            <a:pPr lvl="1"/>
            <a:r>
              <a:rPr lang="en-US" dirty="0" smtClean="0"/>
              <a:t>Which completes first in FCFS? Next?</a:t>
            </a:r>
          </a:p>
          <a:p>
            <a:pPr lvl="1"/>
            <a:r>
              <a:rPr lang="en-US" dirty="0" smtClean="0"/>
              <a:t>Which completes first in SJF? Next?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37BF-F702-6549-8288-BC0472F8E288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SJF Scheduling (continued)</a:t>
            </a:r>
            <a:endParaRPr lang="en-US" dirty="0">
              <a:ea typeface="MS PGothic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Use </a:t>
            </a:r>
            <a:r>
              <a:rPr lang="en-US" dirty="0">
                <a:latin typeface="Helvetica" charset="0"/>
                <a:ea typeface="MS PGothic" charset="0"/>
              </a:rPr>
              <a:t>these lengths to schedule the process with the shortest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SJF is </a:t>
            </a:r>
            <a:r>
              <a:rPr lang="en-US" dirty="0" smtClean="0">
                <a:latin typeface="Helvetica" charset="0"/>
                <a:ea typeface="MS PGothic" charset="0"/>
              </a:rPr>
              <a:t>“optimal” </a:t>
            </a:r>
            <a:r>
              <a:rPr lang="en-US" dirty="0">
                <a:latin typeface="Helvetica" charset="0"/>
                <a:ea typeface="MS PGothic" charset="0"/>
              </a:rPr>
              <a:t>– gives minimum average waiting time for a given set of processes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Is SJF optimal by all metrics?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Difficulty: knowing length </a:t>
            </a:r>
            <a:r>
              <a:rPr lang="en-US" dirty="0">
                <a:latin typeface="Helvetica" charset="0"/>
                <a:ea typeface="MS PGothic" charset="0"/>
              </a:rPr>
              <a:t>of the next CPU </a:t>
            </a:r>
            <a:r>
              <a:rPr lang="en-US" dirty="0" smtClean="0">
                <a:latin typeface="Helvetica" charset="0"/>
                <a:ea typeface="MS PGothic" charset="0"/>
              </a:rPr>
              <a:t>burst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B32B-CB26-7644-814E-BB9EE5CB4D4F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vs. SJF</a:t>
            </a:r>
            <a:endParaRPr lang="en-US" dirty="0"/>
          </a:p>
        </p:txBody>
      </p:sp>
      <p:pic>
        <p:nvPicPr>
          <p:cNvPr id="6" name="Content Placeholder 3" descr="ch7-01_badFIFO.pdf"/>
          <p:cNvPicPr>
            <a:picLocks noChangeAspect="1"/>
          </p:cNvPicPr>
          <p:nvPr/>
        </p:nvPicPr>
        <p:blipFill>
          <a:blip r:embed="rId3"/>
          <a:srcRect l="-12941" r="-12941"/>
          <a:stretch>
            <a:fillRect/>
          </a:stretch>
        </p:blipFill>
        <p:spPr>
          <a:xfrm>
            <a:off x="-813825" y="873168"/>
            <a:ext cx="10882275" cy="59848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B5-3260-CF4D-AC13-E480832D6C6B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SJF Example</a:t>
            </a:r>
            <a:endParaRPr lang="en-US" dirty="0">
              <a:ea typeface="MS PGothic" charset="0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u="sng" dirty="0" err="1" smtClean="0">
                <a:latin typeface="Helvetica" charset="0"/>
                <a:ea typeface="MS PGothic" charset="0"/>
              </a:rPr>
              <a:t>Process</a:t>
            </a:r>
            <a:r>
              <a:rPr lang="en-US" u="sng" dirty="0" err="1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  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is the waiting time and turnaround time for each process?</a:t>
            </a:r>
            <a:endParaRPr lang="en-US" i="1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What are the average waiting and turnaround times?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74-2C35-924D-8652-3EDEB7D6A791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SJF Example</a:t>
            </a:r>
            <a:endParaRPr lang="en-US" dirty="0">
              <a:ea typeface="MS PGothic" charset="0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u="sng" dirty="0" err="1" smtClean="0">
                <a:latin typeface="Helvetica" charset="0"/>
                <a:ea typeface="MS PGothic" charset="0"/>
              </a:rPr>
              <a:t>Process</a:t>
            </a:r>
            <a:r>
              <a:rPr lang="en-US" u="sng" dirty="0" err="1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 smtClean="0">
                <a:solidFill>
                  <a:schemeClr val="bg1"/>
                </a:solidFill>
                <a:latin typeface="Helvetica" charset="0"/>
                <a:ea typeface="MS PGothic" charset="0"/>
              </a:rPr>
              <a:t>  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(3 + 16 + 9 + 0) / 4 = </a:t>
            </a:r>
            <a:r>
              <a:rPr lang="en-US" dirty="0" smtClean="0">
                <a:latin typeface="Helvetica" charset="0"/>
                <a:ea typeface="MS PGothic" charset="0"/>
              </a:rPr>
              <a:t>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 = (3 + 9 + 16 + 24) / 4 = 13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AA-5372-4243-BF24-AEC7A7C0791E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8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due </a:t>
            </a:r>
            <a:r>
              <a:rPr lang="en-US" dirty="0"/>
              <a:t>3/</a:t>
            </a:r>
            <a:r>
              <a:rPr lang="en-US" dirty="0" smtClean="0"/>
              <a:t>21 (W after Spring Break)</a:t>
            </a:r>
          </a:p>
          <a:p>
            <a:pPr lvl="1"/>
            <a:r>
              <a:rPr lang="en-US" dirty="0" smtClean="0"/>
              <a:t>Scheduled power outage in Ball Hall 3/12-3/14</a:t>
            </a:r>
          </a:p>
          <a:p>
            <a:pPr lvl="2"/>
            <a:r>
              <a:rPr lang="en-US" dirty="0" smtClean="0"/>
              <a:t>7 AM-2 PM each day (Mon.-Wed. of Spring Break)</a:t>
            </a:r>
          </a:p>
          <a:p>
            <a:pPr lvl="2"/>
            <a:r>
              <a:rPr lang="en-US" dirty="0" smtClean="0"/>
              <a:t>Ball 410 likely inaccessible during these times!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Scheduling metrics</a:t>
            </a:r>
          </a:p>
          <a:p>
            <a:pPr lvl="2"/>
            <a:r>
              <a:rPr lang="en-US" dirty="0" smtClean="0"/>
              <a:t>Scheduling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CA18EB-55F6-C24A-A0BB-4768944EC761}" type="datetime1">
              <a:rPr lang="en-US" smtClean="0">
                <a:latin typeface="Garamond"/>
                <a:cs typeface="Garamond"/>
              </a:rPr>
              <a:t>3/5/18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Can only estimate the length – should be similar to the previous one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Then pick process with shortest predicted next CPU </a:t>
            </a:r>
            <a:r>
              <a:rPr lang="en-US" dirty="0" smtClean="0">
                <a:latin typeface="Helvetica" charset="0"/>
                <a:ea typeface="MS PGothic" charset="0"/>
              </a:rPr>
              <a:t>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Can </a:t>
            </a:r>
            <a:r>
              <a:rPr lang="en-US" dirty="0">
                <a:latin typeface="Helvetica" charset="0"/>
                <a:ea typeface="MS PGothic" charset="0"/>
              </a:rPr>
              <a:t>be done by using the length of previous CPU bursts, using exponential averaging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Commonly, </a:t>
            </a:r>
            <a:r>
              <a:rPr lang="en-US" dirty="0">
                <a:latin typeface="Lucida Grande" charset="0"/>
                <a:ea typeface="MS PGothic" charset="0"/>
              </a:rPr>
              <a:t>α </a:t>
            </a:r>
            <a:r>
              <a:rPr lang="en-US" dirty="0">
                <a:latin typeface="Helvetica" charset="0"/>
                <a:ea typeface="MS PGothic" charset="0"/>
              </a:rPr>
              <a:t>set to ½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Preemptive </a:t>
            </a:r>
            <a:r>
              <a:rPr lang="en-US" dirty="0" smtClean="0">
                <a:latin typeface="Helvetica" charset="0"/>
                <a:ea typeface="MS PGothic" charset="0"/>
              </a:rPr>
              <a:t>version: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shortest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-remaining-time-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first (SRTF) </a:t>
            </a:r>
            <a:r>
              <a:rPr lang="en-US" dirty="0" smtClean="0">
                <a:latin typeface="Helvetica" charset="0"/>
                <a:ea typeface="MS PGothic" charset="0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shortest time to completion first (STCF)</a:t>
            </a: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9724-BB96-264C-AE9C-DA16CD7E724E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8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86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MS PGothic" charset="0"/>
              </a:rPr>
              <a:t>STCF example</a:t>
            </a:r>
            <a:endParaRPr lang="en-US" sz="4000" dirty="0">
              <a:ea typeface="MS PGothic" charset="0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035300" algn="ctr"/>
                <a:tab pos="5140325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        </a:t>
            </a:r>
            <a:r>
              <a:rPr lang="en-US" altLang="en-US" u="sng" dirty="0" err="1" smtClean="0">
                <a:cs typeface="ＭＳ Ｐゴシック" charset="-128"/>
              </a:rPr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 smtClean="0">
                <a:cs typeface="ＭＳ Ｐゴシック" charset="-128"/>
              </a:rPr>
              <a:t>Arrival </a:t>
            </a:r>
            <a:r>
              <a:rPr lang="en-US" altLang="en-US" u="sng" dirty="0" err="1" smtClean="0">
                <a:cs typeface="ＭＳ Ｐゴシック" charset="-128"/>
              </a:rPr>
              <a:t>Time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u="sng" dirty="0" smtClean="0">
                <a:cs typeface="ＭＳ Ｐゴシック" charset="-128"/>
              </a:rPr>
              <a:t>Burst Time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 smtClean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 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4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What are the waiting and turnaround times for each process?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What are the average waiting and turnaround times?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E3D3-9D71-E747-94C3-97C58D91C435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ea typeface="MS PGothic" charset="0"/>
              </a:rPr>
              <a:t>STCF example</a:t>
            </a:r>
            <a:endParaRPr lang="en-US" sz="4000" dirty="0">
              <a:ea typeface="MS PGothic" charset="0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        </a:t>
            </a:r>
            <a:r>
              <a:rPr lang="en-US" altLang="en-US" u="sng" dirty="0" err="1" smtClean="0">
                <a:cs typeface="ＭＳ Ｐゴシック" charset="-128"/>
              </a:rPr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 smtClean="0">
                <a:cs typeface="ＭＳ Ｐゴシック" charset="-128"/>
              </a:rPr>
              <a:t>Arrival </a:t>
            </a:r>
            <a:r>
              <a:rPr lang="en-US" altLang="en-US" u="sng" dirty="0" err="1" smtClean="0">
                <a:cs typeface="ＭＳ Ｐゴシック" charset="-128"/>
              </a:rPr>
              <a:t>Time</a:t>
            </a:r>
            <a:r>
              <a:rPr lang="en-US" altLang="en-US" u="sng" dirty="0" err="1" smtClean="0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u="sng" dirty="0" smtClean="0">
                <a:cs typeface="ＭＳ Ｐゴシック" charset="-128"/>
              </a:rPr>
              <a:t>Burst Time</a:t>
            </a: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 smtClean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2 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 smtClean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 smtClean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		 </a:t>
            </a:r>
            <a:r>
              <a:rPr lang="en-US" altLang="en-US" i="1" dirty="0" smtClean="0">
                <a:cs typeface="ＭＳ Ｐゴシック" charset="-128"/>
              </a:rPr>
              <a:t>P</a:t>
            </a:r>
            <a:r>
              <a:rPr lang="en-US" altLang="en-US" i="1" baseline="-25000" dirty="0" smtClean="0">
                <a:cs typeface="ＭＳ Ｐゴシック" charset="-128"/>
              </a:rPr>
              <a:t>4</a:t>
            </a:r>
            <a:r>
              <a:rPr lang="en-US" altLang="en-US" dirty="0" smtClean="0">
                <a:cs typeface="ＭＳ Ｐゴシック" charset="-128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 smtClean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 smtClean="0">
                <a:cs typeface="ＭＳ Ｐゴシック" charset="-128"/>
              </a:rPr>
              <a:t>Preemptive </a:t>
            </a:r>
            <a:r>
              <a:rPr lang="en-US" altLang="en-US" dirty="0" smtClean="0">
                <a:cs typeface="ＭＳ Ｐゴシック" charset="-128"/>
              </a:rPr>
              <a:t>SJF (STCF) Gantt Chart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waiting time = [(10-1)+(1-1)+(17-2)+(5-3)]/4 = 26/4 = 6.5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>
                <a:cs typeface="ＭＳ Ｐゴシック" charset="-128"/>
              </a:rPr>
              <a:t>Average turnaround time = [17 + (5-1) + (26-2) + (10 – 3)]/4 = 13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54A7-9C85-C245-81B1-57E2547680AB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038600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90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Scheduling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Priority number (integer) associated with process</a:t>
            </a:r>
          </a:p>
          <a:p>
            <a:pPr lvl="1"/>
            <a:r>
              <a:rPr lang="en-US" dirty="0" smtClean="0"/>
              <a:t>Can be preemptive or non-</a:t>
            </a:r>
            <a:r>
              <a:rPr lang="en-US" dirty="0" err="1" smtClean="0"/>
              <a:t>preemtptive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allocated to the process with the highest priority (smallest integer </a:t>
            </a:r>
            <a:r>
              <a:rPr lang="en-US" dirty="0" smtClean="0">
                <a:sym typeface="Symbol" charset="0"/>
              </a:rPr>
              <a:t>= highest priority)</a:t>
            </a:r>
            <a:endParaRPr lang="en-US" dirty="0" smtClean="0"/>
          </a:p>
          <a:p>
            <a:pPr lvl="1"/>
            <a:r>
              <a:rPr lang="en-US" dirty="0" smtClean="0"/>
              <a:t>SJF is priority scheduling where priority is inverse of predicted next CPU burst time</a:t>
            </a:r>
          </a:p>
          <a:p>
            <a:endParaRPr lang="en-US" dirty="0" smtClean="0"/>
          </a:p>
          <a:p>
            <a:r>
              <a:rPr lang="en-US" dirty="0" smtClean="0">
                <a:sym typeface="Symbol" charset="0"/>
              </a:rPr>
              <a:t>Potential problems? Solution?</a:t>
            </a:r>
          </a:p>
          <a:p>
            <a:pPr lvl="1"/>
            <a:r>
              <a:rPr lang="en-US" dirty="0" smtClean="0">
                <a:sym typeface="Symbol" charset="0"/>
              </a:rPr>
              <a:t>Problem: starvation for low-priority jobs</a:t>
            </a:r>
          </a:p>
          <a:p>
            <a:pPr lvl="1"/>
            <a:r>
              <a:rPr lang="en-US" dirty="0" smtClean="0">
                <a:sym typeface="Symbol" charset="0"/>
              </a:rPr>
              <a:t>Solution: aging </a:t>
            </a:r>
            <a:r>
              <a:rPr lang="en-US" dirty="0" smtClean="0">
                <a:sym typeface="Wingdings"/>
              </a:rPr>
              <a:t> priority increases longer job stays in queue</a:t>
            </a:r>
            <a:endParaRPr lang="en-US" dirty="0" smtClean="0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6FA9-C0DB-DD43-A9AA-16232AEC1457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Priority Scheduling Example</a:t>
            </a:r>
            <a:endParaRPr lang="en-US" dirty="0">
              <a:ea typeface="MS PGothic" charset="0"/>
            </a:endParaRPr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	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arri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</a:t>
            </a:r>
            <a:r>
              <a:rPr lang="en-US" u="sng" dirty="0">
                <a:latin typeface="Helvetica" charset="0"/>
                <a:ea typeface="MS PGothic" charset="0"/>
              </a:rPr>
              <a:t>Burst </a:t>
            </a:r>
            <a:r>
              <a:rPr lang="en-US" u="sng" dirty="0" err="1">
                <a:latin typeface="Helvetica" charset="0"/>
                <a:ea typeface="MS PGothic" charset="0"/>
              </a:rPr>
              <a:t>Time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T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Priority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 smtClean="0">
                <a:latin typeface="Helvetica" charset="0"/>
                <a:ea typeface="MS PGothic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1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	4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5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5	</a:t>
            </a:r>
            <a:r>
              <a:rPr lang="en-US" dirty="0">
                <a:latin typeface="Helvetica" charset="0"/>
                <a:ea typeface="MS PGothic" charset="0"/>
              </a:rPr>
              <a:t>5	2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8.2 </a:t>
            </a:r>
            <a:r>
              <a:rPr lang="en-US" dirty="0" err="1" smtClean="0">
                <a:latin typeface="Helvetica" charset="0"/>
                <a:ea typeface="MS PGothic" charset="0"/>
              </a:rPr>
              <a:t>msec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Average turnaround time = 12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749D-D91A-364A-A388-4842571263BA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91000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054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36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10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task gets resource for a fixed period of time (time quantum)</a:t>
            </a:r>
          </a:p>
          <a:p>
            <a:pPr lvl="1"/>
            <a:r>
              <a:rPr lang="en-US" dirty="0" smtClean="0"/>
              <a:t>On order of 10-100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If task doesn’t complete, it goes back in line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processes in ready queue and time quantum is </a:t>
            </a:r>
            <a:r>
              <a:rPr lang="en-US" i="1" dirty="0" smtClean="0"/>
              <a:t>q</a:t>
            </a:r>
            <a:r>
              <a:rPr lang="en-US" dirty="0" smtClean="0"/>
              <a:t>,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&lt;= </a:t>
            </a:r>
            <a:r>
              <a:rPr lang="en-US" i="1" dirty="0" smtClean="0"/>
              <a:t>q</a:t>
            </a:r>
            <a:r>
              <a:rPr lang="en-US" dirty="0" smtClean="0"/>
              <a:t> time units at once.  </a:t>
            </a:r>
          </a:p>
          <a:p>
            <a:pPr lvl="1"/>
            <a:r>
              <a:rPr lang="en-US" dirty="0" smtClean="0"/>
              <a:t>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</a:t>
            </a:r>
            <a:r>
              <a:rPr lang="en-US" dirty="0" smtClean="0"/>
              <a:t> time units.</a:t>
            </a:r>
          </a:p>
          <a:p>
            <a:endParaRPr lang="en-US" dirty="0" smtClean="0"/>
          </a:p>
          <a:p>
            <a:r>
              <a:rPr lang="en-US" dirty="0" smtClean="0"/>
              <a:t>Need to pick a time quantum</a:t>
            </a:r>
          </a:p>
          <a:p>
            <a:pPr lvl="1"/>
            <a:r>
              <a:rPr lang="en-US" dirty="0" smtClean="0"/>
              <a:t>What if time quantum is too long?  </a:t>
            </a:r>
          </a:p>
          <a:p>
            <a:pPr lvl="2"/>
            <a:r>
              <a:rPr lang="en-US" dirty="0" smtClean="0"/>
              <a:t>Degenerates to FCFS</a:t>
            </a:r>
          </a:p>
          <a:p>
            <a:pPr lvl="1"/>
            <a:r>
              <a:rPr lang="en-US" dirty="0" smtClean="0"/>
              <a:t>What if time quantum is too short?  </a:t>
            </a:r>
          </a:p>
          <a:p>
            <a:pPr lvl="2"/>
            <a:r>
              <a:rPr lang="en-US" dirty="0" smtClean="0"/>
              <a:t>Context switching overhead causes delays</a:t>
            </a:r>
          </a:p>
          <a:p>
            <a:pPr lvl="2"/>
            <a:r>
              <a:rPr lang="en-US" dirty="0" smtClean="0"/>
              <a:t>Want tradeoff—quantum long enough to dwarf switching time</a:t>
            </a:r>
          </a:p>
          <a:p>
            <a:r>
              <a:rPr lang="en-US" dirty="0" smtClean="0"/>
              <a:t>How can we impose priority in round robin?</a:t>
            </a:r>
          </a:p>
          <a:p>
            <a:pPr lvl="1"/>
            <a:r>
              <a:rPr lang="en-US" dirty="0" smtClean="0"/>
              <a:t>Add task to ready queue multiple times </a:t>
            </a:r>
            <a:r>
              <a:rPr lang="en-US" dirty="0" smtClean="0">
                <a:sym typeface="Wingdings"/>
              </a:rPr>
              <a:t> multiple quanta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EBD8-F194-D942-AF04-8C76E89FE371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(continued)</a:t>
            </a:r>
            <a:endParaRPr lang="en-US" dirty="0"/>
          </a:p>
        </p:txBody>
      </p:sp>
      <p:pic>
        <p:nvPicPr>
          <p:cNvPr id="5" name="Content Placeholder 4" descr="ch7-02_badFIFORR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711200" y="1019175"/>
            <a:ext cx="10617200" cy="58388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39F0-205C-974A-A962-197D38CB71B1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RR example (quantum = 4)</a:t>
            </a:r>
            <a:endParaRPr lang="en-US" dirty="0">
              <a:ea typeface="MS PGothic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i="1" dirty="0">
                <a:latin typeface="Helvetica" charset="0"/>
                <a:ea typeface="MS PGothic" charset="0"/>
              </a:rPr>
              <a:t>		P</a:t>
            </a:r>
            <a:r>
              <a:rPr lang="en-US" i="1" baseline="-25000" dirty="0">
                <a:latin typeface="Helvetica" charset="0"/>
                <a:ea typeface="MS PGothic" charset="0"/>
              </a:rPr>
              <a:t>1	</a:t>
            </a:r>
            <a:r>
              <a:rPr lang="en-US" dirty="0">
                <a:latin typeface="Helvetica" charset="0"/>
                <a:ea typeface="MS PGothic" charset="0"/>
              </a:rPr>
              <a:t>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</a:t>
            </a:r>
            <a:r>
              <a:rPr lang="en-US" dirty="0">
                <a:latin typeface="Helvetica" charset="0"/>
                <a:ea typeface="MS PGothic" charset="0"/>
              </a:rPr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The Gantt chart is: 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/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Typically, higher average turnaround than SJF, but better </a:t>
            </a:r>
            <a:r>
              <a:rPr lang="en-US" b="1" i="1" dirty="0">
                <a:latin typeface="Helvetica" charset="0"/>
                <a:ea typeface="MS PGothic" charset="0"/>
              </a:rPr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usually 10ms to 100ms, context switch &lt; 10 </a:t>
            </a:r>
            <a:r>
              <a:rPr lang="en-US" dirty="0" err="1">
                <a:latin typeface="Helvetica" charset="0"/>
                <a:ea typeface="MS PGothic" charset="0"/>
              </a:rPr>
              <a:t>usec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2D8E-3C2B-9849-B5AB-A955887A64B0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1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Time Quantum and Context Switch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2B-BA31-AA47-9D3A-5E851A592F88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FCFS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zero-cost time slice, is Round Robin always better than FCFS?</a:t>
            </a:r>
          </a:p>
          <a:p>
            <a:r>
              <a:rPr lang="en-US" dirty="0" smtClean="0"/>
              <a:t>When would FCFS be better?</a:t>
            </a:r>
          </a:p>
          <a:p>
            <a:pPr lvl="1"/>
            <a:r>
              <a:rPr lang="en-US" dirty="0" smtClean="0"/>
              <a:t>Same-sized jobs</a:t>
            </a:r>
          </a:p>
          <a:p>
            <a:pPr lvl="1"/>
            <a:r>
              <a:rPr lang="en-US" dirty="0" smtClean="0"/>
              <a:t>Time-slicing for no reason</a:t>
            </a:r>
          </a:p>
          <a:p>
            <a:pPr lvl="1"/>
            <a:r>
              <a:rPr lang="en-US" dirty="0" smtClean="0"/>
              <a:t>Every single job finishes late!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F4E2-A2BD-334A-9C03-B374337F39B8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0BC7-0934-B347-B661-66E3D3E3EC80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FIFO</a:t>
            </a:r>
            <a:endParaRPr lang="en-US" dirty="0"/>
          </a:p>
        </p:txBody>
      </p:sp>
      <p:pic>
        <p:nvPicPr>
          <p:cNvPr id="5" name="Content Placeholder 4" descr="ch7-03_equalLength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674688" y="1163638"/>
            <a:ext cx="10352088" cy="569436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036-E158-4248-BB77-8B34FAA9CB77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Consider following processes with the </a:t>
            </a:r>
            <a:r>
              <a:rPr lang="en-US" dirty="0"/>
              <a:t>length of the </a:t>
            </a:r>
            <a:r>
              <a:rPr lang="en-US" dirty="0" smtClean="0"/>
              <a:t>CPU burst </a:t>
            </a:r>
            <a:r>
              <a:rPr lang="en-US" dirty="0"/>
              <a:t>time given in milliseconds: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</a:t>
            </a:r>
            <a:r>
              <a:rPr lang="en-US" dirty="0" smtClean="0"/>
              <a:t>	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P1		10		3</a:t>
            </a:r>
          </a:p>
          <a:p>
            <a:pPr marL="0" indent="0">
              <a:buNone/>
            </a:pPr>
            <a:r>
              <a:rPr lang="en-US" dirty="0" smtClean="0"/>
              <a:t>	P2		1		1</a:t>
            </a:r>
          </a:p>
          <a:p>
            <a:pPr marL="0" indent="0">
              <a:buNone/>
            </a:pPr>
            <a:r>
              <a:rPr lang="en-US" dirty="0" smtClean="0"/>
              <a:t>	P3		2		3</a:t>
            </a:r>
          </a:p>
          <a:p>
            <a:pPr marL="0" indent="0">
              <a:buNone/>
            </a:pPr>
            <a:r>
              <a:rPr lang="en-US" dirty="0" smtClean="0"/>
              <a:t>	P4		1		4</a:t>
            </a:r>
          </a:p>
          <a:p>
            <a:pPr marL="0" indent="0">
              <a:buNone/>
            </a:pPr>
            <a:r>
              <a:rPr lang="en-US" dirty="0" smtClean="0"/>
              <a:t>	P5		5		2</a:t>
            </a:r>
          </a:p>
          <a:p>
            <a:r>
              <a:rPr lang="en-US" dirty="0" smtClean="0"/>
              <a:t>Assume processes arrive at same time, in order P1 </a:t>
            </a:r>
            <a:r>
              <a:rPr lang="en-US" dirty="0" smtClean="0">
                <a:sym typeface="Wingdings"/>
              </a:rPr>
              <a:t> P5</a:t>
            </a:r>
          </a:p>
          <a:p>
            <a:r>
              <a:rPr lang="en-US" dirty="0" smtClean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 smtClean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Round Robin (quantum = 1)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4422-1CE8-0B4E-AD22-F0CBA6AADF9A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/>
                <a:gridCol w="1922527"/>
                <a:gridCol w="1922527"/>
                <a:gridCol w="1922527"/>
                <a:gridCol w="192252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FCFS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SJF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entry shows start/end time under given scheduling algorithm</a:t>
            </a:r>
          </a:p>
          <a:p>
            <a:pPr lvl="1"/>
            <a:r>
              <a:rPr lang="en-US" dirty="0" smtClean="0"/>
              <a:t>Start at beginning of given time step, end at end of given time step</a:t>
            </a:r>
          </a:p>
          <a:p>
            <a:pPr lvl="1"/>
            <a:r>
              <a:rPr lang="en-US" dirty="0" smtClean="0"/>
              <a:t>So process with burst time of 1 (i.e., P2, P4) will appear to start and end in same “cycle”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F4-BB06-2742-8DAD-692CD1C8EE72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264764"/>
              </p:ext>
            </p:extLst>
          </p:nvPr>
        </p:nvGraphicFramePr>
        <p:xfrm>
          <a:off x="457200" y="1143000"/>
          <a:ext cx="822960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Burst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Arrival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229600" cy="3159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/>
              </a:rPr>
              <a:t>Now consider processes with different arrival times</a:t>
            </a:r>
          </a:p>
          <a:p>
            <a:pPr lvl="1"/>
            <a:r>
              <a:rPr lang="en-US" dirty="0" smtClean="0">
                <a:sym typeface="Wingdings"/>
              </a:rPr>
              <a:t>Assume all times in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process can start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 after it arrives (e.g., process arriving at time 0 can start at time 1)</a:t>
            </a: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STCF (remember, this scheme is preemptive!)</a:t>
            </a:r>
          </a:p>
          <a:p>
            <a:pPr lvl="1"/>
            <a:r>
              <a:rPr lang="en-US" dirty="0" smtClean="0">
                <a:sym typeface="Wingdings"/>
              </a:rPr>
              <a:t>RR (time quantum: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assume ready queue ordered based on </a:t>
            </a:r>
            <a:r>
              <a:rPr lang="en-US" u="sng" dirty="0" smtClean="0">
                <a:sym typeface="Wingdings"/>
              </a:rPr>
              <a:t>arrival</a:t>
            </a:r>
            <a:r>
              <a:rPr lang="en-US" dirty="0" smtClean="0">
                <a:sym typeface="Wingdings"/>
              </a:rPr>
              <a:t> order)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3A16-155E-364A-8A03-DC4D2EE2B639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1325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FCFS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SJF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STCF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Proc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38B5-081C-9449-AE29-10BF9169E9FB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7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 (2)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707759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/>
                <a:gridCol w="10559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27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1         3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6      11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12      16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17       26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Process (time)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P2 (1-3)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P4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(2-7)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P5 (1-5)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P1 (1-10)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630237"/>
          </a:xfrm>
        </p:spPr>
        <p:txBody>
          <a:bodyPr/>
          <a:lstStyle/>
          <a:p>
            <a:r>
              <a:rPr lang="en-US" dirty="0" smtClean="0"/>
              <a:t>Detailed STCF schedule: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2F0C-BA09-FE41-96FC-712931CD7319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 Placeholder 7"/>
          <p:cNvSpPr txBox="1">
            <a:spLocks/>
          </p:cNvSpPr>
          <p:nvPr/>
        </p:nvSpPr>
        <p:spPr bwMode="auto">
          <a:xfrm>
            <a:off x="457200" y="2590800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Detailed RR schedule:</a:t>
            </a:r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137701"/>
              </p:ext>
            </p:extLst>
          </p:nvPr>
        </p:nvGraphicFramePr>
        <p:xfrm>
          <a:off x="457201" y="3276600"/>
          <a:ext cx="822959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3400"/>
                <a:gridCol w="434788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8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thus far on average wait time/turnaround time</a:t>
            </a:r>
          </a:p>
          <a:p>
            <a:r>
              <a:rPr lang="en-US" dirty="0" smtClean="0"/>
              <a:t>Real-time systems require tasks to meet deadlines</a:t>
            </a:r>
          </a:p>
          <a:p>
            <a:pPr lvl="1"/>
            <a:r>
              <a:rPr lang="en-US" dirty="0" smtClean="0"/>
              <a:t>Video or audio output</a:t>
            </a:r>
          </a:p>
          <a:p>
            <a:pPr lvl="1"/>
            <a:r>
              <a:rPr lang="en-US" dirty="0" smtClean="0"/>
              <a:t>Control of physical systems</a:t>
            </a:r>
          </a:p>
          <a:p>
            <a:r>
              <a:rPr lang="en-US" dirty="0" smtClean="0"/>
              <a:t>Requires worst-case analysis</a:t>
            </a:r>
          </a:p>
          <a:p>
            <a:pPr lvl="1"/>
            <a:r>
              <a:rPr lang="en-US" dirty="0" smtClean="0"/>
              <a:t>How do we schedule for deadlines in life?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EC05-16B0-0647-B6DA-8A69818A6E4A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</a:t>
            </a:r>
            <a:r>
              <a:rPr lang="en-US" dirty="0" smtClean="0">
                <a:latin typeface="Helvetica" charset="0"/>
                <a:ea typeface="MS PGothic" charset="0"/>
              </a:rPr>
              <a:t>assigned </a:t>
            </a:r>
            <a:r>
              <a:rPr lang="en-US" dirty="0">
                <a:latin typeface="Helvetica" charset="0"/>
                <a:ea typeface="MS PGothic" charset="0"/>
              </a:rPr>
              <a:t>according to </a:t>
            </a:r>
            <a:r>
              <a:rPr lang="en-US" dirty="0" smtClean="0">
                <a:latin typeface="Helvetica" charset="0"/>
                <a:ea typeface="MS PGothic" charset="0"/>
              </a:rPr>
              <a:t>deadlines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Optimal: will meet all deadlines if possible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07B8-11B0-6148-ADF6-ABD8FD19A322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Memory management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3/21 (W after Spring Break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Scheduled power outage in Ball Hall 3/12-3/14</a:t>
            </a:r>
          </a:p>
          <a:p>
            <a:pPr lvl="2"/>
            <a:r>
              <a:rPr lang="en-US" dirty="0"/>
              <a:t>7 AM-2 PM each day (Mon.-Wed. of Spring Break)</a:t>
            </a:r>
          </a:p>
          <a:p>
            <a:pPr lvl="2"/>
            <a:r>
              <a:rPr lang="en-US"/>
              <a:t>Ball 410 likely inaccessible during these times!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3B58C5-467B-8147-9E3B-7F1DACF95D52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8B95-4576-FF48-AA62-C8DA1C17B9FC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347E-6E3F-564B-AB98-B9783D24527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25A3-C1BE-C642-BE71-F0D2FC54669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Scheduling basics</a:t>
            </a:r>
            <a:endParaRPr lang="en-US" dirty="0">
              <a:ea typeface="MS PGothic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4419600" cy="49879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Multiprogramming maximizes CPU utilization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execution </a:t>
            </a:r>
            <a:r>
              <a:rPr lang="en-US" dirty="0" smtClean="0">
                <a:latin typeface="Helvetica" charset="0"/>
                <a:ea typeface="MS PGothic" charset="0"/>
              </a:rPr>
              <a:t>is </a:t>
            </a:r>
            <a:r>
              <a:rPr lang="en-US" dirty="0">
                <a:latin typeface="Helvetica" charset="0"/>
                <a:ea typeface="MS PGothic" charset="0"/>
              </a:rPr>
              <a:t>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cycle</a:t>
            </a:r>
            <a:r>
              <a:rPr lang="en-US" dirty="0">
                <a:latin typeface="Helvetica" charset="0"/>
                <a:ea typeface="MS PGothic" charset="0"/>
              </a:rPr>
              <a:t> of CPU execution and I/O wait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CPU burst </a:t>
            </a:r>
            <a:r>
              <a:rPr lang="en-US" dirty="0">
                <a:latin typeface="Helvetica" charset="0"/>
                <a:ea typeface="MS PGothic" charset="0"/>
              </a:rPr>
              <a:t>followed by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I/O 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CPU burst distribution is of main concern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3281-4A78-EE4F-B70F-F4BFD566E677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712787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selects </a:t>
            </a:r>
            <a:r>
              <a:rPr lang="en-US" dirty="0">
                <a:ea typeface="ＭＳ Ｐゴシック" charset="-128"/>
                <a:cs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  <a:cs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 smtClean="0">
                <a:ea typeface="ＭＳ Ｐゴシック" charset="-128"/>
              </a:rPr>
              <a:t>	Switches </a:t>
            </a:r>
            <a:r>
              <a:rPr lang="en-US" dirty="0">
                <a:ea typeface="ＭＳ Ｐゴシック" charset="-128"/>
              </a:rPr>
              <a:t>from waiting to </a:t>
            </a:r>
            <a:r>
              <a:rPr lang="en-US" dirty="0" smtClean="0">
                <a:ea typeface="ＭＳ Ｐゴシック" charset="-128"/>
              </a:rPr>
              <a:t>ready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CC6600"/>
                </a:solidFill>
                <a:ea typeface="ＭＳ Ｐゴシック" charset="-128"/>
              </a:rPr>
              <a:t>4.  </a:t>
            </a: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097-6C61-AD41-B974-A9C1C2FA0F92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context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to user mode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jumping to the proper location in the user program to restart that program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Dispatch latency </a:t>
            </a:r>
            <a:r>
              <a:rPr lang="en-US">
                <a:latin typeface="Helvetica" charset="0"/>
                <a:ea typeface="MS PGothic" charset="0"/>
              </a:rPr>
              <a:t>– time it takes for the dispatcher to stop one process and start another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12E-CC2D-7C4D-9620-463E2B37FC38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852A-A403-084D-B748-83BF496DBECC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12726</TotalTime>
  <Words>2249</Words>
  <Application>Microsoft Macintosh PowerPoint</Application>
  <PresentationFormat>On-screen Show (4:3)</PresentationFormat>
  <Paragraphs>727</Paragraphs>
  <Slides>39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Edge</vt:lpstr>
      <vt:lpstr>Equation</vt:lpstr>
      <vt:lpstr>EECE.4810/EECE.5730 Operating Systems</vt:lpstr>
      <vt:lpstr>Lecture outline</vt:lpstr>
      <vt:lpstr>Review: Deadlock</vt:lpstr>
      <vt:lpstr>Review: Deadlock prevention</vt:lpstr>
      <vt:lpstr>Review: Banker’s Algorithm</vt:lpstr>
      <vt:lpstr>Scheduling basics</vt:lpstr>
      <vt:lpstr>CPU Scheduler</vt:lpstr>
      <vt:lpstr>Dispatcher</vt:lpstr>
      <vt:lpstr>Scheduling Criteria</vt:lpstr>
      <vt:lpstr>First-Come, First-Served (FCFS) Scheduling</vt:lpstr>
      <vt:lpstr>FCFS Scheduling (continued)</vt:lpstr>
      <vt:lpstr>FCFS Scheduling (continued)</vt:lpstr>
      <vt:lpstr>FCFS Scheduling (continued)</vt:lpstr>
      <vt:lpstr>FCFS Scheduling (continued)</vt:lpstr>
      <vt:lpstr>Shortest Job First (SJF)</vt:lpstr>
      <vt:lpstr>SJF Scheduling (continued)</vt:lpstr>
      <vt:lpstr>FIFO vs. SJF</vt:lpstr>
      <vt:lpstr>SJF Example</vt:lpstr>
      <vt:lpstr>SJF Example</vt:lpstr>
      <vt:lpstr>Determining Length of Next CPU Burst</vt:lpstr>
      <vt:lpstr>STCF example</vt:lpstr>
      <vt:lpstr>STCF example</vt:lpstr>
      <vt:lpstr>Priority Scheduling</vt:lpstr>
      <vt:lpstr>Priority Scheduling Example</vt:lpstr>
      <vt:lpstr>Round Robin (RR)</vt:lpstr>
      <vt:lpstr>Round Robin (continued)</vt:lpstr>
      <vt:lpstr>RR example (quantum = 4)</vt:lpstr>
      <vt:lpstr>Time Quantum and Context Switch Time</vt:lpstr>
      <vt:lpstr>Round Robin vs. FCFS</vt:lpstr>
      <vt:lpstr>Round Robin vs. FIFO</vt:lpstr>
      <vt:lpstr>Example</vt:lpstr>
      <vt:lpstr>Solution</vt:lpstr>
      <vt:lpstr>Example 2</vt:lpstr>
      <vt:lpstr>Example solution</vt:lpstr>
      <vt:lpstr>Example solution (2)</vt:lpstr>
      <vt:lpstr>Real-time scheduling</vt:lpstr>
      <vt:lpstr>Earliest Deadline First Scheduling (EDF)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3404</cp:revision>
  <dcterms:created xsi:type="dcterms:W3CDTF">2006-04-03T05:03:01Z</dcterms:created>
  <dcterms:modified xsi:type="dcterms:W3CDTF">2018-03-05T16:23:53Z</dcterms:modified>
</cp:coreProperties>
</file>