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390" r:id="rId5"/>
    <p:sldId id="263" r:id="rId6"/>
    <p:sldId id="328" r:id="rId7"/>
    <p:sldId id="264" r:id="rId8"/>
    <p:sldId id="346" r:id="rId9"/>
    <p:sldId id="347" r:id="rId10"/>
    <p:sldId id="391" r:id="rId11"/>
    <p:sldId id="290" r:id="rId12"/>
    <p:sldId id="267" r:id="rId13"/>
    <p:sldId id="329" r:id="rId14"/>
    <p:sldId id="388" r:id="rId15"/>
    <p:sldId id="389" r:id="rId16"/>
    <p:sldId id="386" r:id="rId17"/>
    <p:sldId id="387" r:id="rId18"/>
    <p:sldId id="385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CF1405-1C00-E54B-92DA-AEFE4FAC7863}" type="slidenum">
              <a:rPr lang="en-US"/>
              <a:pPr/>
              <a:t>12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B22BC-3F13-D041-B7E7-53D345F3D506}" type="datetime1">
              <a:rPr lang="en-US" smtClean="0"/>
              <a:t>1/19/18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50B5AC-4C1F-BC48-8E9E-825342826844}" type="datetime1">
              <a:rPr lang="en-US" smtClean="0"/>
              <a:t>1/19/18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40AB6-D9F1-7F4C-8DDB-13DA33D45B67}" type="datetime1">
              <a:rPr lang="en-US" smtClean="0"/>
              <a:t>1/19/18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A0311-486A-EE4B-8667-B72E790F4B34}" type="datetime1">
              <a:rPr lang="en-US" smtClean="0"/>
              <a:t>1/19/18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49E88-F204-CF48-9256-C1FED9EE3C63}" type="datetime1">
              <a:rPr lang="en-US" smtClean="0"/>
              <a:t>1/19/18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177C3-D81E-3741-A84F-39E996C00AC0}" type="datetime1">
              <a:rPr lang="en-US" smtClean="0"/>
              <a:t>1/19/18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4A921-CD18-F748-876E-9D7B936434CD}" type="datetime1">
              <a:rPr lang="en-US" smtClean="0"/>
              <a:t>1/19/18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C2E33-3B9F-1F4C-86B8-731DA9EDE679}" type="datetime1">
              <a:rPr lang="en-US" smtClean="0"/>
              <a:t>1/19/18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F2A380-89CA-8A4B-8697-6289D3F7530D}" type="datetime1">
              <a:rPr lang="en-US" smtClean="0"/>
              <a:t>1/19/18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2A9CF-B718-1340-B187-248523176641}" type="datetime1">
              <a:rPr lang="en-US" smtClean="0"/>
              <a:t>1/19/18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D3B3E-3CD8-4C4D-AC23-A81D295B31C3}" type="datetime1">
              <a:rPr lang="en-US" smtClean="0"/>
              <a:t>1/19/18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AE07D-08A0-6F42-8722-4AD6DB3DECDF}" type="datetime1">
              <a:rPr lang="en-US" smtClean="0"/>
              <a:t>1/19/18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A613D-EFF1-024E-AEF1-6A01C3079629}" type="datetime1">
              <a:rPr lang="en-US" smtClean="0"/>
              <a:t>1/19/18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0E50D42-73AC-8742-B23A-E48C40F82084}" type="datetime1">
              <a:rPr lang="en-US" smtClean="0"/>
              <a:t>1/19/18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Zhendong_Wang@student.uml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couple of unofficial rules: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call me “Dr. Geiger”</a:t>
            </a:r>
          </a:p>
          <a:p>
            <a:pPr lvl="1"/>
            <a:r>
              <a:rPr lang="en-US" dirty="0" smtClean="0"/>
              <a:t>“Professor Geiger” is okay (although I’m technically not a professor, I’m a lecturer)</a:t>
            </a:r>
          </a:p>
          <a:p>
            <a:pPr lvl="1"/>
            <a:r>
              <a:rPr lang="en-US" dirty="0" smtClean="0"/>
              <a:t>“Michael,” “Mike,” or “Geiger” is </a:t>
            </a:r>
            <a:r>
              <a:rPr lang="en-US" u="sng" dirty="0" smtClean="0"/>
              <a:t>not</a:t>
            </a:r>
            <a:r>
              <a:rPr lang="en-US" dirty="0" smtClean="0"/>
              <a:t> okay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don’t talk when I’m talking</a:t>
            </a:r>
          </a:p>
          <a:p>
            <a:pPr marL="692150" lvl="1" indent="-346075" defTabSz="635000"/>
            <a:r>
              <a:rPr lang="en-US" dirty="0" smtClean="0"/>
              <a:t>Doing so distracts your classmates and me</a:t>
            </a:r>
          </a:p>
          <a:p>
            <a:pPr marL="692150" lvl="1" indent="-346075" defTabSz="635000"/>
            <a:r>
              <a:rPr lang="en-US" dirty="0" smtClean="0"/>
              <a:t>If you have a question, please raise your hand and ask—I </a:t>
            </a:r>
            <a:r>
              <a:rPr lang="en-US" u="sng" dirty="0" smtClean="0"/>
              <a:t>want</a:t>
            </a:r>
            <a:r>
              <a:rPr lang="en-US" dirty="0" smtClean="0"/>
              <a:t> questions during lecture!</a:t>
            </a:r>
            <a:endParaRPr lang="en-US" dirty="0"/>
          </a:p>
          <a:p>
            <a:pPr marL="841375" lvl="1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7120-FCF2-F743-9D52-C4937A807088}" type="datetime1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293785-0979-1547-9313-725E8B87A760}" type="datetime1">
              <a:rPr lang="en-US" smtClean="0">
                <a:latin typeface="Garamond" charset="0"/>
              </a:rPr>
              <a:t>1/19/18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5797D-0B1A-634A-AA1A-3471CE0CA328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Programming assignments</a:t>
            </a:r>
            <a:r>
              <a:rPr lang="en-US" dirty="0">
                <a:latin typeface="Arial" charset="0"/>
              </a:rPr>
              <a:t>: 60%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Minimum of Exam 1/Exam 2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10%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Maximum of Exam 1/Exam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Friday, February 23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Friday, March 30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TBD (during </a:t>
            </a:r>
            <a:r>
              <a:rPr lang="en-US" dirty="0" smtClean="0">
                <a:latin typeface="Arial" charset="0"/>
              </a:rPr>
              <a:t>finals; likely common for both sections)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BFEC7B-87CE-5740-A98A-7FED02254D85}" type="datetime1">
              <a:rPr lang="en-US" smtClean="0">
                <a:latin typeface="Garamond" charset="0"/>
              </a:rPr>
              <a:t>1/19/18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DAB263-DC9A-694C-A4BA-630281DA7D6F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Tentative course outline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 program structure and development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Working with data: data types, variables, operators, expressions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console input/output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Control flow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Functions: basic modular programming, argument passing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Pointers, arrays, and strings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Creating new data types: structures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File &amp; general input/output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Dynamic memory </a:t>
            </a:r>
            <a:r>
              <a:rPr lang="en-US" dirty="0" smtClean="0"/>
              <a:t>allocation</a:t>
            </a: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Bitwise </a:t>
            </a:r>
            <a:r>
              <a:rPr lang="en-US" dirty="0" smtClean="0">
                <a:ea typeface="+mn-ea"/>
              </a:rPr>
              <a:t>operators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exercises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Note on course schedule: several days marked as “PE#”</a:t>
            </a:r>
          </a:p>
          <a:p>
            <a:pPr lvl="1"/>
            <a:r>
              <a:rPr lang="en-US" dirty="0">
                <a:latin typeface="Arial" charset="0"/>
              </a:rPr>
              <a:t>Those classes will contain supervised, in-class programming exercises</a:t>
            </a:r>
          </a:p>
          <a:p>
            <a:pPr lvl="2"/>
            <a:r>
              <a:rPr lang="en-US" dirty="0">
                <a:latin typeface="Arial" charset="0"/>
              </a:rPr>
              <a:t>We’ll write/complete short programs to illustrate previously covered concepts</a:t>
            </a:r>
          </a:p>
          <a:p>
            <a:pPr lvl="1"/>
            <a:r>
              <a:rPr lang="en-US" dirty="0">
                <a:latin typeface="Arial" charset="0"/>
              </a:rPr>
              <a:t>If you have a laptop, </a:t>
            </a:r>
            <a:r>
              <a:rPr lang="en-US" dirty="0" smtClean="0">
                <a:latin typeface="Arial" charset="0"/>
              </a:rPr>
              <a:t>feel free to bring it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9AE60D-72DF-CA4A-8D7A-3212DE442EF5}" type="datetime1">
              <a:rPr lang="en-US" smtClean="0">
                <a:latin typeface="Garamond" charset="0"/>
              </a:rPr>
              <a:t>1/19/18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446EE8-670F-7F4E-9BA9-CAFBC51B1265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General notes/questions about the course:</a:t>
            </a:r>
          </a:p>
          <a:p>
            <a:pPr marL="461963" indent="-461963">
              <a:buFont typeface="Garamond" charset="0"/>
              <a:buAutoNum type="arabicPeriod"/>
            </a:pPr>
            <a:r>
              <a:rPr lang="en-US" dirty="0">
                <a:latin typeface="Arial" charset="0"/>
              </a:rPr>
              <a:t>How many of you have prior programming experience?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do, can improve programming style, efficiency, potentially learn new items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</a:t>
            </a:r>
            <a:r>
              <a:rPr lang="en-US" dirty="0" smtClean="0">
                <a:latin typeface="Arial" charset="0"/>
              </a:rPr>
              <a:t>don’t</a:t>
            </a:r>
            <a:r>
              <a:rPr lang="en-US" dirty="0">
                <a:latin typeface="Arial" charset="0"/>
              </a:rPr>
              <a:t>, course assumes no prior programming experience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Fair warning for all of you: material builds on itself throughout course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Difficulty increases as course goes on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If (when) you get stuck, 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ask for help!!!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DAEAFB-E4A5-1F4F-982F-D38EDF51EFC2}" type="datetime1">
              <a:rPr lang="en-US" smtClean="0">
                <a:latin typeface="Garamond" charset="0"/>
              </a:rPr>
              <a:t>1/19/18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CFC4A-C46D-9448-8746-0F41D22BBB47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225" indent="-514350">
              <a:buFont typeface="Garamond" charset="0"/>
              <a:buAutoNum type="arabicPeriod" startAt="2"/>
            </a:pPr>
            <a:r>
              <a:rPr lang="en-US" dirty="0">
                <a:latin typeface="Arial" charset="0"/>
              </a:rPr>
              <a:t>How many of you are taking this course only because </a:t>
            </a:r>
            <a:r>
              <a:rPr lang="en-US" dirty="0" smtClean="0">
                <a:latin typeface="Arial" charset="0"/>
              </a:rPr>
              <a:t>it’s </a:t>
            </a:r>
            <a:r>
              <a:rPr lang="en-US" dirty="0">
                <a:latin typeface="Arial" charset="0"/>
              </a:rPr>
              <a:t>required?</a:t>
            </a:r>
          </a:p>
          <a:p>
            <a:pPr lvl="1"/>
            <a:r>
              <a:rPr lang="en-US" dirty="0">
                <a:latin typeface="Arial" charset="0"/>
              </a:rPr>
              <a:t>Follow-up: how many of you hope </a:t>
            </a:r>
            <a:r>
              <a:rPr lang="en-US" dirty="0" smtClean="0">
                <a:latin typeface="Arial" charset="0"/>
              </a:rPr>
              <a:t>you’ll </a:t>
            </a:r>
            <a:r>
              <a:rPr lang="en-US" dirty="0">
                <a:latin typeface="Arial" charset="0"/>
              </a:rPr>
              <a:t>never have to program again once </a:t>
            </a:r>
            <a:r>
              <a:rPr lang="en-US" dirty="0" smtClean="0">
                <a:latin typeface="Arial" charset="0"/>
              </a:rPr>
              <a:t>you’re </a:t>
            </a:r>
            <a:r>
              <a:rPr lang="en-US" dirty="0">
                <a:latin typeface="Arial" charset="0"/>
              </a:rPr>
              <a:t>done with the course?</a:t>
            </a:r>
          </a:p>
          <a:p>
            <a:pPr lvl="1"/>
            <a:r>
              <a:rPr lang="en-US" dirty="0">
                <a:latin typeface="Arial" charset="0"/>
              </a:rPr>
              <a:t>Both computer </a:t>
            </a:r>
            <a:r>
              <a:rPr lang="en-US" u="sng" dirty="0">
                <a:latin typeface="Arial" charset="0"/>
              </a:rPr>
              <a:t>and</a:t>
            </a:r>
            <a:r>
              <a:rPr lang="en-US" dirty="0">
                <a:latin typeface="Arial" charset="0"/>
              </a:rPr>
              <a:t> electrical engineers commonly program in industry—some examples:</a:t>
            </a:r>
          </a:p>
          <a:p>
            <a:pPr lvl="2"/>
            <a:r>
              <a:rPr lang="en-US" dirty="0">
                <a:latin typeface="Arial" charset="0"/>
              </a:rPr>
              <a:t>Automation of tasks</a:t>
            </a:r>
          </a:p>
          <a:p>
            <a:pPr lvl="2"/>
            <a:r>
              <a:rPr lang="en-US" dirty="0">
                <a:latin typeface="Arial" charset="0"/>
              </a:rPr>
              <a:t>Circuit simulation</a:t>
            </a:r>
          </a:p>
          <a:p>
            <a:pPr lvl="2"/>
            <a:r>
              <a:rPr lang="en-US" dirty="0">
                <a:latin typeface="Arial" charset="0"/>
              </a:rPr>
              <a:t>Test procedures</a:t>
            </a:r>
          </a:p>
          <a:p>
            <a:pPr lvl="1"/>
            <a:r>
              <a:rPr lang="en-US" dirty="0">
                <a:latin typeface="Arial" charset="0"/>
              </a:rPr>
              <a:t>Programming skills highly sought by employers</a:t>
            </a:r>
          </a:p>
          <a:p>
            <a:pPr marL="530225" indent="-514350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FBC53B-3939-B043-95A6-B6593F8E6C9E}" type="datetime1">
              <a:rPr lang="en-US" smtClean="0">
                <a:latin typeface="Garamond" charset="0"/>
              </a:rPr>
              <a:t>1/19/18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095114-AA98-4944-84C3-DB02AACB507E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... which is a good approach for your assignments, too!</a:t>
            </a:r>
          </a:p>
          <a:p>
            <a:r>
              <a:rPr lang="en-US">
                <a:latin typeface="Arial" charset="0"/>
              </a:rPr>
              <a:t>Average student’s approach to programming</a:t>
            </a:r>
          </a:p>
          <a:p>
            <a:pPr lvl="1"/>
            <a:r>
              <a:rPr lang="en-US">
                <a:latin typeface="Arial" charset="0"/>
              </a:rPr>
              <a:t>Read specification (assignment)</a:t>
            </a:r>
          </a:p>
          <a:p>
            <a:pPr lvl="2"/>
            <a:r>
              <a:rPr lang="en-US">
                <a:latin typeface="Arial" charset="0"/>
              </a:rPr>
              <a:t>... at least some of it, anyway ...</a:t>
            </a:r>
          </a:p>
          <a:p>
            <a:pPr lvl="1"/>
            <a:r>
              <a:rPr lang="en-US">
                <a:latin typeface="Arial" charset="0"/>
              </a:rPr>
              <a:t>Attempt to write complete program</a:t>
            </a:r>
          </a:p>
          <a:p>
            <a:pPr lvl="1"/>
            <a:r>
              <a:rPr lang="en-US">
                <a:latin typeface="Arial" charset="0"/>
              </a:rPr>
              <a:t>Find output error and fix related code</a:t>
            </a:r>
          </a:p>
          <a:p>
            <a:pPr lvl="1"/>
            <a:r>
              <a:rPr lang="en-US">
                <a:latin typeface="Arial" charset="0"/>
              </a:rPr>
              <a:t>Repeat previous step until either</a:t>
            </a:r>
          </a:p>
          <a:p>
            <a:pPr lvl="2"/>
            <a:r>
              <a:rPr lang="en-US">
                <a:latin typeface="Arial" charset="0"/>
              </a:rPr>
              <a:t>Code completely works ...</a:t>
            </a:r>
          </a:p>
          <a:p>
            <a:pPr lvl="2"/>
            <a:r>
              <a:rPr lang="en-US">
                <a:latin typeface="Arial" charset="0"/>
              </a:rPr>
              <a:t>... or code is such a mess that problem(s) can’t be fixed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1D1B64-D7BF-364C-96C1-5319E29D6CA3}" type="datetime1">
              <a:rPr lang="en-US" smtClean="0">
                <a:latin typeface="Garamond" charset="0"/>
              </a:rPr>
              <a:t>1/19/18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E17867-F22D-4C4E-A375-99A47EE0EA91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 more structured approach to program development</a:t>
            </a:r>
          </a:p>
          <a:p>
            <a:pPr lvl="1"/>
            <a:r>
              <a:rPr lang="en-US">
                <a:latin typeface="Arial" charset="0"/>
              </a:rPr>
              <a:t>Read specification</a:t>
            </a:r>
          </a:p>
          <a:p>
            <a:pPr lvl="1"/>
            <a:r>
              <a:rPr lang="en-US">
                <a:latin typeface="Arial" charset="0"/>
              </a:rPr>
              <a:t>Identify requirements</a:t>
            </a:r>
          </a:p>
          <a:p>
            <a:pPr lvl="2"/>
            <a:r>
              <a:rPr lang="en-US">
                <a:latin typeface="Arial" charset="0"/>
              </a:rPr>
              <a:t>What results should program produce?</a:t>
            </a:r>
          </a:p>
          <a:p>
            <a:pPr lvl="2"/>
            <a:r>
              <a:rPr lang="en-US">
                <a:latin typeface="Arial" charset="0"/>
              </a:rPr>
              <a:t>How can I test correctness of those results?</a:t>
            </a:r>
          </a:p>
          <a:p>
            <a:pPr lvl="1"/>
            <a:r>
              <a:rPr lang="en-US">
                <a:latin typeface="Arial" charset="0"/>
              </a:rPr>
              <a:t>Plan design that implements requirements</a:t>
            </a:r>
          </a:p>
          <a:p>
            <a:pPr lvl="2"/>
            <a:r>
              <a:rPr lang="en-US">
                <a:latin typeface="Arial" charset="0"/>
              </a:rPr>
              <a:t>Using flowchart, pseudocode, etc.</a:t>
            </a:r>
          </a:p>
          <a:p>
            <a:pPr lvl="2"/>
            <a:r>
              <a:rPr lang="en-US">
                <a:latin typeface="Arial" charset="0"/>
              </a:rPr>
              <a:t>Plan for tests as well</a:t>
            </a:r>
          </a:p>
          <a:p>
            <a:pPr lvl="1"/>
            <a:r>
              <a:rPr lang="en-US">
                <a:latin typeface="Arial" charset="0"/>
              </a:rPr>
              <a:t>Translate design into actual code</a:t>
            </a:r>
          </a:p>
          <a:p>
            <a:pPr lvl="1"/>
            <a:r>
              <a:rPr lang="en-US">
                <a:latin typeface="Arial" charset="0"/>
              </a:rPr>
              <a:t>Test program and fix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33C0244-A9C2-7F43-8ABD-AEC43475DBEA}" type="datetime1">
              <a:rPr lang="en-US" smtClean="0">
                <a:latin typeface="Garamond" charset="0"/>
              </a:rPr>
              <a:t>1/19/18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8505C3-5A27-104A-B9B7-8B17562BFA96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Basic C program structure</a:t>
            </a:r>
          </a:p>
          <a:p>
            <a:pPr lvl="1"/>
            <a:r>
              <a:rPr lang="en-US" dirty="0" smtClean="0"/>
              <a:t>Visual Studio demonstration</a:t>
            </a:r>
          </a:p>
          <a:p>
            <a:pPr lvl="1"/>
            <a:r>
              <a:rPr lang="en-US" dirty="0" smtClean="0"/>
              <a:t>(Time permitting) Data in C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Constants</a:t>
            </a:r>
          </a:p>
          <a:p>
            <a:pPr lvl="2"/>
            <a:r>
              <a:rPr lang="en-US" dirty="0" smtClean="0"/>
              <a:t>Variables</a:t>
            </a:r>
          </a:p>
          <a:p>
            <a:pPr marL="671512" lvl="2" indent="0">
              <a:buNone/>
            </a:pP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  <a:p>
            <a:pPr lvl="1"/>
            <a:r>
              <a:rPr lang="en-US" dirty="0" smtClean="0"/>
              <a:t>Program 1 due Monday, 1/29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10 points: e-mail Dr. Geiger for shared Dropbox </a:t>
            </a:r>
            <a:r>
              <a:rPr lang="en-US" sz="2400" dirty="0" smtClean="0">
                <a:latin typeface="Arial" charset="0"/>
              </a:rPr>
              <a:t>folder</a:t>
            </a:r>
          </a:p>
          <a:p>
            <a:pPr lvl="3">
              <a:lnSpc>
                <a:spcPct val="80000"/>
              </a:lnSpc>
            </a:pPr>
            <a:r>
              <a:rPr lang="en-US" dirty="0">
                <a:latin typeface="Arial" charset="0"/>
              </a:rPr>
              <a:t>Please specify e-mail address associated with Dropbox account</a:t>
            </a:r>
          </a:p>
          <a:p>
            <a:pPr lvl="3">
              <a:lnSpc>
                <a:spcPct val="80000"/>
              </a:lnSpc>
            </a:pPr>
            <a:r>
              <a:rPr lang="en-US" dirty="0">
                <a:latin typeface="Arial" charset="0"/>
              </a:rPr>
              <a:t>You will receive invitation to join shared folder—</a:t>
            </a:r>
            <a:r>
              <a:rPr lang="en-US" u="sng" dirty="0">
                <a:solidFill>
                  <a:srgbClr val="FF0000"/>
                </a:solidFill>
                <a:latin typeface="Arial" charset="0"/>
              </a:rPr>
              <a:t>must accept </a:t>
            </a:r>
            <a:r>
              <a:rPr lang="en-US" u="sng" dirty="0" smtClean="0">
                <a:solidFill>
                  <a:srgbClr val="FF0000"/>
                </a:solidFill>
                <a:latin typeface="Arial" charset="0"/>
              </a:rPr>
              <a:t>invitation</a:t>
            </a:r>
            <a:endParaRPr lang="en-US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10 points: introduce yourself to your instructor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30 points: complete simple C </a:t>
            </a:r>
            <a:r>
              <a:rPr lang="en-US" sz="2400" dirty="0" smtClean="0">
                <a:latin typeface="Arial" charset="0"/>
              </a:rPr>
              <a:t>program</a:t>
            </a:r>
            <a:endParaRPr lang="en-US" sz="24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17E7EE8-5A33-1F4C-9F04-26D2120514DE}" type="datetime1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Announcements/notes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due </a:t>
            </a:r>
            <a:r>
              <a:rPr lang="en-US" sz="2400" dirty="0" smtClean="0">
                <a:latin typeface="Arial" charset="0"/>
              </a:rPr>
              <a:t>Monday, 1/29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10 points: e-mail Dr. Geiger for shared Dropbox folder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>
                <a:latin typeface="Arial" charset="0"/>
              </a:rPr>
              <a:t>Please specify e-mail address associated with Dropbox account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>
                <a:latin typeface="Arial" charset="0"/>
              </a:rPr>
              <a:t>You will receive invitation to join shared folder—</a:t>
            </a:r>
            <a:r>
              <a:rPr lang="en-US" sz="1800" u="sng" dirty="0" smtClean="0">
                <a:solidFill>
                  <a:srgbClr val="FF0000"/>
                </a:solidFill>
                <a:latin typeface="Arial" charset="0"/>
              </a:rPr>
              <a:t>must accept invitation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10 </a:t>
            </a:r>
            <a:r>
              <a:rPr lang="en-US" sz="2000" dirty="0">
                <a:latin typeface="Arial" charset="0"/>
              </a:rPr>
              <a:t>points: introduce yourself </a:t>
            </a:r>
            <a:r>
              <a:rPr lang="en-US" sz="2000" dirty="0" smtClean="0">
                <a:latin typeface="Arial" charset="0"/>
              </a:rPr>
              <a:t>to your instructor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30 points: complete simple C </a:t>
            </a:r>
            <a:r>
              <a:rPr lang="en-US" sz="2000" dirty="0" smtClean="0">
                <a:latin typeface="Arial" charset="0"/>
              </a:rPr>
              <a:t>program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Today’s lecture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Course overview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Instructor information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materials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policies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Resources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outline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Introduction to C programming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Program development </a:t>
            </a:r>
            <a:r>
              <a:rPr lang="en-US" sz="2000" dirty="0" smtClean="0">
                <a:latin typeface="Arial" charset="0"/>
              </a:rPr>
              <a:t>cycle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5C5A6B-7EC5-394C-A286-0FA9C94292E7}" type="datetime1">
              <a:rPr lang="en-US" smtClean="0">
                <a:latin typeface="Garamond" charset="0"/>
              </a:rPr>
              <a:t>1/19/18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D7B031-03F1-6941-8B4C-64F4518521AF}" type="datetime1">
              <a:rPr lang="en-US" smtClean="0">
                <a:latin typeface="Garamond" charset="0"/>
              </a:rPr>
              <a:t>1/19/18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meeting </a:t>
            </a:r>
            <a:r>
              <a:rPr lang="en-US" dirty="0">
                <a:latin typeface="Garamond" charset="0"/>
              </a:rPr>
              <a:t>times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Lectures: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201: MWF 8-8:</a:t>
            </a:r>
            <a:r>
              <a:rPr lang="en-US" dirty="0">
                <a:latin typeface="Arial" charset="0"/>
              </a:rPr>
              <a:t>50, </a:t>
            </a:r>
            <a:r>
              <a:rPr lang="en-US" dirty="0" smtClean="0">
                <a:latin typeface="Arial" charset="0"/>
              </a:rPr>
              <a:t>Ball 314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202: MWF 12-12:50, </a:t>
            </a:r>
            <a:r>
              <a:rPr lang="en-US" dirty="0" err="1" smtClean="0">
                <a:latin typeface="Arial" charset="0"/>
              </a:rPr>
              <a:t>Kitson</a:t>
            </a:r>
            <a:r>
              <a:rPr lang="en-US" dirty="0" smtClean="0">
                <a:latin typeface="Arial" charset="0"/>
              </a:rPr>
              <a:t> 305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are welcome to attend either lecture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Please go to your assigned section for exams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640602-31C2-2E44-8496-949B41312C0F}" type="datetime1">
              <a:rPr lang="en-US" smtClean="0">
                <a:latin typeface="Garamond" charset="0"/>
              </a:rPr>
              <a:t>1/19/18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instructors</a:t>
            </a:r>
            <a:endParaRPr lang="en-US" dirty="0">
              <a:latin typeface="Garamond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E-mail:</a:t>
            </a:r>
            <a:r>
              <a:rPr lang="en-US" dirty="0" smtClean="0">
                <a:latin typeface="Arial" charset="0"/>
              </a:rPr>
              <a:t>  </a:t>
            </a:r>
            <a:r>
              <a:rPr lang="en-US" dirty="0" err="1" smtClean="0">
                <a:latin typeface="Arial" charset="0"/>
              </a:rPr>
              <a:t>Michael_Geiger@uml.edu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Phone</a:t>
            </a:r>
            <a:r>
              <a:rPr lang="en-US" u="sng" dirty="0">
                <a:latin typeface="Arial" charset="0"/>
              </a:rPr>
              <a:t>:</a:t>
            </a:r>
            <a:r>
              <a:rPr lang="en-US" dirty="0">
                <a:latin typeface="Arial" charset="0"/>
              </a:rPr>
              <a:t> 978-934-3618 (x43618 on campus)</a:t>
            </a:r>
            <a:endParaRPr lang="en-US" u="sng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Office:</a:t>
            </a:r>
            <a:r>
              <a:rPr lang="en-US" dirty="0" smtClean="0">
                <a:latin typeface="Arial" charset="0"/>
              </a:rPr>
              <a:t>  301A Ball Hall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Office hours:</a:t>
            </a:r>
            <a:r>
              <a:rPr lang="en-US" dirty="0" smtClean="0">
                <a:latin typeface="Arial" charset="0"/>
              </a:rPr>
              <a:t> M 9-10:30, W 9-10:30, </a:t>
            </a:r>
            <a:r>
              <a:rPr lang="en-US" dirty="0" err="1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1:30-3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Student </a:t>
            </a:r>
            <a:r>
              <a:rPr lang="en-US" dirty="0">
                <a:latin typeface="Arial" charset="0"/>
              </a:rPr>
              <a:t>questions are top priority during these hours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Available </a:t>
            </a:r>
            <a:r>
              <a:rPr lang="en-US" dirty="0">
                <a:latin typeface="Arial" charset="0"/>
              </a:rPr>
              <a:t>by </a:t>
            </a:r>
            <a:r>
              <a:rPr lang="en-US" dirty="0" smtClean="0">
                <a:latin typeface="Arial" charset="0"/>
              </a:rPr>
              <a:t>appointment other days/times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Feel free to stop by office any time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TA: </a:t>
            </a:r>
            <a:r>
              <a:rPr lang="en-US" dirty="0" err="1" smtClean="0">
                <a:latin typeface="Arial" charset="0"/>
              </a:rPr>
              <a:t>Zhendong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Wang </a:t>
            </a: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dirty="0">
                <a:latin typeface="Arial" charset="0"/>
              </a:rPr>
              <a:t>	(</a:t>
            </a: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Arial" charset="0"/>
                <a:hlinkClick r:id="rId3"/>
              </a:rPr>
              <a:t>Zhendong_Wang@student.uml.edu</a:t>
            </a:r>
            <a:r>
              <a:rPr lang="en-US" dirty="0" smtClean="0">
                <a:latin typeface="Arial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Office hours TBD</a:t>
            </a:r>
          </a:p>
          <a:p>
            <a:pPr marL="671512" lvl="2" indent="0" eaLnBrk="1" hangingPunct="1">
              <a:lnSpc>
                <a:spcPct val="90000"/>
              </a:lnSpc>
              <a:buNone/>
            </a:pP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7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3FA25F-2271-2E40-8DAF-D97F42B45E21}" type="datetime1">
              <a:rPr lang="en-US" smtClean="0">
                <a:latin typeface="Garamond" charset="0"/>
              </a:rPr>
              <a:t>1/19/18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7EDDFA-8E76-1F47-8ECE-12CB66C78402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Recommended Textbook:</a:t>
            </a:r>
            <a:r>
              <a:rPr lang="en-US" dirty="0" smtClean="0">
                <a:ea typeface="+mn-ea"/>
              </a:rPr>
              <a:t>  K.N. King, </a:t>
            </a:r>
            <a:r>
              <a:rPr lang="en-US" i="1" dirty="0" smtClean="0">
                <a:ea typeface="+mn-ea"/>
              </a:rPr>
              <a:t>C Programming: A Modern Approach</a:t>
            </a:r>
            <a:r>
              <a:rPr lang="en-US" dirty="0" smtClean="0">
                <a:ea typeface="+mn-ea"/>
              </a:rPr>
              <a:t>, 2nd edition, 2008, W.W. Norton.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  <a:cs typeface="+mn-cs"/>
              </a:rPr>
              <a:t>ISBN: 978-0-393-97950-3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Course tools:</a:t>
            </a:r>
            <a:r>
              <a:rPr lang="en-US" b="1" dirty="0" smtClean="0">
                <a:solidFill>
                  <a:srgbClr val="0000FF"/>
                </a:solidFill>
                <a:ea typeface="+mn-ea"/>
              </a:rPr>
              <a:t> </a:t>
            </a:r>
            <a:r>
              <a:rPr lang="en-US" dirty="0" smtClean="0">
                <a:ea typeface="+mn-ea"/>
              </a:rPr>
              <a:t>Need integrated development environment (IDE) that compiles/runs C code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Recommended IDEs (all free; links on web)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Windows: Microsoft Visual Studio Community (MS website)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Mac: </a:t>
            </a:r>
            <a:r>
              <a:rPr lang="en-US" dirty="0" err="1" smtClean="0"/>
              <a:t>Xcode</a:t>
            </a:r>
            <a:r>
              <a:rPr lang="en-US" dirty="0" smtClean="0"/>
              <a:t> (Mac App Store)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Linux: </a:t>
            </a:r>
            <a:r>
              <a:rPr lang="en-US" dirty="0" err="1" smtClean="0"/>
              <a:t>gcc</a:t>
            </a:r>
            <a:r>
              <a:rPr lang="en-US" dirty="0" smtClean="0"/>
              <a:t>/</a:t>
            </a:r>
            <a:r>
              <a:rPr lang="en-US" dirty="0" err="1" smtClean="0"/>
              <a:t>gdb</a:t>
            </a:r>
            <a:r>
              <a:rPr lang="en-US" dirty="0" smtClean="0"/>
              <a:t> (text-based; can run through terminal on Mac as well)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Course websites: 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/eece2160/sp18/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/eece2160/sp18/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schedule.htm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Discussion group through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piazza.com</a:t>
            </a:r>
            <a:r>
              <a:rPr lang="en-US" dirty="0">
                <a:latin typeface="Arial" charset="0"/>
              </a:rPr>
              <a:t>: </a:t>
            </a:r>
          </a:p>
          <a:p>
            <a:pPr lvl="1"/>
            <a:r>
              <a:rPr lang="en-US" dirty="0">
                <a:latin typeface="Arial" charset="0"/>
              </a:rPr>
              <a:t>Allow common questions to be answered for </a:t>
            </a:r>
            <a:r>
              <a:rPr lang="en-US" dirty="0" smtClean="0">
                <a:latin typeface="Arial" charset="0"/>
              </a:rPr>
              <a:t>everyone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Do not post code to the discussion group</a:t>
            </a:r>
            <a:endParaRPr lang="en-US" b="1" u="sng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All course announcements will be posted here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Will use as class mailing list—please enroll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ASAP</a:t>
            </a: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1C3D32-57ED-DC42-98B8-05189C9DEFE4}" type="datetime1">
              <a:rPr lang="en-US" smtClean="0">
                <a:latin typeface="Garamond" charset="0"/>
              </a:rPr>
              <a:t>1/19/18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assignments are to be done </a:t>
            </a:r>
            <a:r>
              <a:rPr lang="en-US" b="1" dirty="0" smtClean="0">
                <a:solidFill>
                  <a:srgbClr val="FF0000"/>
                </a:solidFill>
              </a:rPr>
              <a:t>individually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unless explicitly specified otherwise by the instructor</a:t>
            </a:r>
          </a:p>
          <a:p>
            <a:r>
              <a:rPr lang="en-US" dirty="0" smtClean="0"/>
              <a:t>Any copied solutions, whether from another student or an outside source, are subject to penalty</a:t>
            </a:r>
          </a:p>
          <a:p>
            <a:r>
              <a:rPr lang="en-US" dirty="0" smtClean="0"/>
              <a:t>You may discuss general topics or help one another with specific errors, but </a:t>
            </a:r>
            <a:r>
              <a:rPr lang="en-US" b="1" dirty="0" smtClean="0">
                <a:solidFill>
                  <a:srgbClr val="FF0000"/>
                </a:solidFill>
              </a:rPr>
              <a:t>do not share assignment solutions</a:t>
            </a:r>
          </a:p>
          <a:p>
            <a:pPr lvl="1"/>
            <a:r>
              <a:rPr lang="en-US" dirty="0" smtClean="0"/>
              <a:t>Must acknowledge assistance from classmate in submission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83AF4E-1458-4A4B-8422-E76249AAE24E}" type="datetime1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Arial" charset="0"/>
              </a:rPr>
              <a:t>Will submit all code </a:t>
            </a:r>
            <a:r>
              <a:rPr lang="en-US" sz="2800" dirty="0" smtClean="0">
                <a:latin typeface="Arial" charset="0"/>
              </a:rPr>
              <a:t>via shared </a:t>
            </a:r>
            <a:r>
              <a:rPr lang="en-US" sz="2800" dirty="0" err="1" smtClean="0">
                <a:latin typeface="Arial" charset="0"/>
              </a:rPr>
              <a:t>Dropbox</a:t>
            </a:r>
            <a:r>
              <a:rPr lang="en-US" sz="2800" dirty="0" smtClean="0">
                <a:latin typeface="Arial" charset="0"/>
              </a:rPr>
              <a:t> folder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Will not get confirmation unless you explicitly </a:t>
            </a:r>
            <a:r>
              <a:rPr lang="en-US" sz="2400" dirty="0" smtClean="0">
                <a:latin typeface="Arial" charset="0"/>
              </a:rPr>
              <a:t>ask</a:t>
            </a:r>
          </a:p>
          <a:p>
            <a:pPr lvl="1"/>
            <a:r>
              <a:rPr lang="en-US" sz="2400" dirty="0" smtClean="0">
                <a:latin typeface="Arial" charset="0"/>
              </a:rPr>
              <a:t>Must e-mail </a:t>
            </a:r>
            <a:r>
              <a:rPr lang="en-US" sz="2400" dirty="0" smtClean="0">
                <a:latin typeface="Arial" charset="0"/>
              </a:rPr>
              <a:t>the TA (</a:t>
            </a:r>
            <a:r>
              <a:rPr lang="en-US" sz="2400" dirty="0" err="1" smtClean="0">
                <a:latin typeface="Arial" charset="0"/>
              </a:rPr>
              <a:t>Zhendong</a:t>
            </a:r>
            <a:r>
              <a:rPr lang="en-US" sz="2400" dirty="0" smtClean="0">
                <a:latin typeface="Arial" charset="0"/>
              </a:rPr>
              <a:t>) if </a:t>
            </a:r>
            <a:r>
              <a:rPr lang="en-US" sz="2400" dirty="0" smtClean="0">
                <a:latin typeface="Arial" charset="0"/>
              </a:rPr>
              <a:t>submitting </a:t>
            </a:r>
            <a:r>
              <a:rPr lang="en-US" sz="2400" dirty="0" smtClean="0">
                <a:latin typeface="Arial" charset="0"/>
              </a:rPr>
              <a:t>late</a:t>
            </a:r>
          </a:p>
          <a:p>
            <a:pPr lvl="2"/>
            <a:r>
              <a:rPr lang="en-US" sz="2000" dirty="0" smtClean="0">
                <a:latin typeface="Arial" charset="0"/>
              </a:rPr>
              <a:t>CC Dr. Geiger on that e</a:t>
            </a:r>
            <a:r>
              <a:rPr lang="en-US" sz="2000" smtClean="0">
                <a:latin typeface="Arial" charset="0"/>
              </a:rPr>
              <a:t>-mail</a:t>
            </a:r>
            <a:endParaRPr lang="en-US" sz="20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Penalty after due date: -(2</a:t>
            </a:r>
            <a:r>
              <a:rPr lang="en-US" sz="2800" baseline="30000" dirty="0">
                <a:latin typeface="Arial" charset="0"/>
              </a:rPr>
              <a:t>n-1</a:t>
            </a:r>
            <a:r>
              <a:rPr lang="en-US" sz="2800" dirty="0">
                <a:latin typeface="Arial" charset="0"/>
              </a:rPr>
              <a:t>) points per day</a:t>
            </a:r>
          </a:p>
          <a:p>
            <a:pPr lvl="1"/>
            <a:r>
              <a:rPr lang="en-US" sz="2400" dirty="0">
                <a:latin typeface="Arial" charset="0"/>
              </a:rPr>
              <a:t>i.e., -1 after 1 day, -2 after 2 days, -4 after 3 days …</a:t>
            </a:r>
          </a:p>
          <a:p>
            <a:pPr lvl="1"/>
            <a:r>
              <a:rPr lang="en-US" sz="2400" dirty="0">
                <a:latin typeface="Arial" charset="0"/>
              </a:rPr>
              <a:t>Assignments that are 8+ days late receive 0</a:t>
            </a:r>
          </a:p>
          <a:p>
            <a:r>
              <a:rPr lang="en-US" sz="2800" dirty="0">
                <a:latin typeface="Arial" charset="0"/>
              </a:rPr>
              <a:t>See grading policies (last three pages of </a:t>
            </a:r>
            <a:r>
              <a:rPr lang="en-US" sz="2800" dirty="0" smtClean="0">
                <a:latin typeface="Arial" charset="0"/>
              </a:rPr>
              <a:t>today’s </a:t>
            </a:r>
            <a:r>
              <a:rPr lang="en-US" sz="2800" dirty="0">
                <a:latin typeface="Arial" charset="0"/>
              </a:rPr>
              <a:t>handout) for more details on:</a:t>
            </a:r>
          </a:p>
          <a:p>
            <a:pPr lvl="1"/>
            <a:r>
              <a:rPr lang="en-US" sz="2400" dirty="0">
                <a:latin typeface="Arial" charset="0"/>
              </a:rPr>
              <a:t>Grading rubric</a:t>
            </a:r>
          </a:p>
          <a:p>
            <a:pPr lvl="1"/>
            <a:r>
              <a:rPr lang="en-US" sz="2400" dirty="0">
                <a:latin typeface="Arial" charset="0"/>
              </a:rPr>
              <a:t>Common deductions</a:t>
            </a:r>
          </a:p>
          <a:p>
            <a:pPr lvl="1"/>
            <a:r>
              <a:rPr lang="en-US" sz="2400" dirty="0" err="1">
                <a:latin typeface="Arial" charset="0"/>
              </a:rPr>
              <a:t>Regrade</a:t>
            </a:r>
            <a:r>
              <a:rPr lang="en-US" sz="2400" dirty="0">
                <a:latin typeface="Arial" charset="0"/>
              </a:rPr>
              <a:t> policy</a:t>
            </a:r>
          </a:p>
          <a:p>
            <a:pPr lvl="1"/>
            <a:r>
              <a:rPr lang="en-US" sz="2400" dirty="0">
                <a:latin typeface="Arial" charset="0"/>
              </a:rPr>
              <a:t>Example grading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2CF61E-B14A-0442-BCE0-4486EDA6C956}" type="datetime1">
              <a:rPr lang="en-US" smtClean="0">
                <a:latin typeface="Garamond" charset="0"/>
              </a:rPr>
              <a:t>1/19/18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BE69F6-1B06-E546-AE60-A237199B946E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assignments: regrades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>
            <a:normAutofit/>
          </a:bodyPr>
          <a:lstStyle/>
          <a:p>
            <a:r>
              <a:rPr lang="en-US" sz="2800">
                <a:latin typeface="Arial" charset="0"/>
              </a:rPr>
              <a:t>You are allowed one penalty-free resubmission per assignment</a:t>
            </a:r>
          </a:p>
          <a:p>
            <a:r>
              <a:rPr lang="en-US" sz="2800">
                <a:latin typeface="Arial" charset="0"/>
              </a:rPr>
              <a:t>Each regrade after the first: 1 day late penalty</a:t>
            </a:r>
          </a:p>
          <a:p>
            <a:r>
              <a:rPr lang="en-US" sz="2800">
                <a:latin typeface="Arial" charset="0"/>
              </a:rPr>
              <a:t>Must resubmit by regrade deadline, or late penalties will apply</a:t>
            </a:r>
          </a:p>
          <a:p>
            <a:r>
              <a:rPr lang="en-US" sz="2800">
                <a:latin typeface="Arial" charset="0"/>
              </a:rPr>
              <a:t>Late penalty still applies if original submission late</a:t>
            </a:r>
          </a:p>
          <a:p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Original submission</a:t>
            </a:r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Arial" charset="0"/>
                <a:sym typeface="Wingdings" charset="0"/>
              </a:rPr>
              <a:t> first file submitted containing significant amount of relevant code</a:t>
            </a:r>
            <a:endParaRPr lang="en-US" sz="2800" b="1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sz="2400" b="1">
                <a:solidFill>
                  <a:srgbClr val="FF0000"/>
                </a:solidFill>
                <a:latin typeface="Arial" charset="0"/>
              </a:rPr>
              <a:t>In other words, don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turn in a virtually empty file just to avoid late penalties—it won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count</a:t>
            </a:r>
          </a:p>
          <a:p>
            <a:endParaRPr lang="en-US" sz="28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7552A3-E633-3644-98BB-F0B61AFB6CCD}" type="datetime1">
              <a:rPr lang="en-US" smtClean="0">
                <a:latin typeface="Garamond" charset="0"/>
              </a:rPr>
              <a:t>1/19/18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A205D4-1A47-9F4B-B673-C7539C6512AF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10494</TotalTime>
  <Words>1416</Words>
  <Application>Microsoft Macintosh PowerPoint</Application>
  <PresentationFormat>On-screen Show (4:3)</PresentationFormat>
  <Paragraphs>233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Edge</vt:lpstr>
      <vt:lpstr>EECE.2160 ECE Application Programming</vt:lpstr>
      <vt:lpstr>Lecture outline</vt:lpstr>
      <vt:lpstr>Course meeting times</vt:lpstr>
      <vt:lpstr>Course instructors</vt:lpstr>
      <vt:lpstr>Course materials</vt:lpstr>
      <vt:lpstr>Additional course materials</vt:lpstr>
      <vt:lpstr>Academic honesty</vt:lpstr>
      <vt:lpstr>Programming assignments</vt:lpstr>
      <vt:lpstr>Programming assignments: regrades</vt:lpstr>
      <vt:lpstr>Course “rules”</vt:lpstr>
      <vt:lpstr>Grading and exam dates</vt:lpstr>
      <vt:lpstr>Tentative course outline</vt:lpstr>
      <vt:lpstr>Programming exercises</vt:lpstr>
      <vt:lpstr>Course questions</vt:lpstr>
      <vt:lpstr>Course questions (continued)</vt:lpstr>
      <vt:lpstr>Program development</vt:lpstr>
      <vt:lpstr>Program development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1651</cp:revision>
  <dcterms:created xsi:type="dcterms:W3CDTF">2006-04-03T05:03:01Z</dcterms:created>
  <dcterms:modified xsi:type="dcterms:W3CDTF">2018-01-22T13:29:41Z</dcterms:modified>
</cp:coreProperties>
</file>