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9"/>
  </p:notesMasterIdLst>
  <p:handoutMasterIdLst>
    <p:handoutMasterId r:id="rId30"/>
  </p:handoutMasterIdLst>
  <p:sldIdLst>
    <p:sldId id="256" r:id="rId2"/>
    <p:sldId id="422" r:id="rId3"/>
    <p:sldId id="448" r:id="rId4"/>
    <p:sldId id="426" r:id="rId5"/>
    <p:sldId id="431" r:id="rId6"/>
    <p:sldId id="432" r:id="rId7"/>
    <p:sldId id="433" r:id="rId8"/>
    <p:sldId id="434" r:id="rId9"/>
    <p:sldId id="435" r:id="rId10"/>
    <p:sldId id="436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47" r:id="rId2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07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7C4EA7-ABC3-D643-94C8-CF3E4D6FF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83D57-F8BC-E847-A213-F807A496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DD3813-2B44-3144-AE26-9085DE1F7289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02/07/2005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ED0815-34A5-9C4D-B3B8-625FAB4B61C6}" type="slidenum">
              <a:rPr lang="en-US"/>
              <a:pPr/>
              <a:t>12</a:t>
            </a:fld>
            <a:endParaRPr lang="en-US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7F0510-03D2-E84B-B8B9-9B5F384C256E}" type="slidenum">
              <a:rPr lang="en-US"/>
              <a:pPr/>
              <a:t>21</a:t>
            </a:fld>
            <a:endParaRPr 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DB4451-365B-D040-B069-5B46BD62CC51}" type="slidenum">
              <a:rPr lang="en-US"/>
              <a:pPr/>
              <a:t>23</a:t>
            </a:fld>
            <a:endParaRPr lang="en-US"/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7AB688-747E-7244-B8B8-BE60EB8C4EFB}" type="slidenum">
              <a:rPr lang="en-US"/>
              <a:pPr/>
              <a:t>24</a:t>
            </a:fld>
            <a:endParaRPr lang="en-US"/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62238A-A1DF-304C-936F-97C25E3287C6}" type="datetime1">
              <a:rPr lang="en-US" smtClean="0"/>
              <a:t>1/30/18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F3B8-B8CA-F044-AA6D-67670218B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977E4-2780-0741-B225-423E191D138F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19C9-A808-6E4A-96B3-B23AA5C7F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252FD-D44E-1A4A-AEA0-30FC5343E76D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B28FF-1B62-454E-8484-66EDB438E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73C94B-545F-424F-BB16-D9270BC354B3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9202B-0146-BE43-8EB8-2BB15FB27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57E54-17CF-F147-8F8C-31D562B11B3A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1F129-A661-3E4F-9A06-402DBDD1F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88A27-6320-AF42-B5B9-27BB24F270C3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ADDE5-9B44-254B-89B4-A83241312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AA57AA-DFFB-F84E-8E18-384D2BF083FA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F779-090F-7042-8450-16CC40A5E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3A900D-FD96-4D43-AAF5-13D0F3796593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4D504-3A92-ED49-B604-393030B9A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536B7-2483-194C-832C-AB1C8EBE3081}" type="datetime1">
              <a:rPr lang="en-US" smtClean="0"/>
              <a:t>1/30/18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B923E-B0FF-854E-9F99-C787366CB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5A02-683E-834F-B30C-043DF13D4084}" type="datetime1">
              <a:rPr lang="en-US" smtClean="0"/>
              <a:t>1/30/18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1BB86-7C69-6C40-A55B-34B212FBB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9EFB2-8BC5-6D49-B825-80D96C792D1E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8C4D9-EB73-CA48-8472-3AC668BCA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69EE7B-BCAA-124F-B6F7-DCF859DFAFF4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3E85-5500-4548-980E-D9668CBDD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96A335-E9B6-B349-A386-4B785A7E74EB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C6F62-ECB0-2642-AF89-7337C5048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19B061B-21CA-4349-8235-71A49D2D8163}" type="datetime1">
              <a:rPr lang="en-US" smtClean="0"/>
              <a:t>1/30/18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CDD6332-CD1D-AB43-A1EA-8054F88CDD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5: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Basic variable output with </a:t>
            </a:r>
            <a:r>
              <a:rPr lang="en-US" dirty="0" err="1" smtClean="0">
                <a:latin typeface="Arial" charset="0"/>
              </a:rPr>
              <a:t>printf</a:t>
            </a:r>
            <a:r>
              <a:rPr lang="en-US" dirty="0" smtClean="0">
                <a:latin typeface="Arial" charset="0"/>
              </a:rPr>
              <a:t>() 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</a:rPr>
              <a:t>float a=67.49,b=9.999925;</a:t>
            </a:r>
            <a:r>
              <a:rPr lang="en-US" b="1" dirty="0" smtClean="0">
                <a:ea typeface="+mn-ea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  <a:t/>
            </a:r>
            <a:b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("hello %f there %f\n",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("%</a:t>
            </a:r>
            <a:r>
              <a:rPr lang="en-US" b="1" dirty="0" err="1" smtClean="0">
                <a:latin typeface="Courier New" pitchFamily="49" charset="0"/>
                <a:ea typeface="+mn-ea"/>
              </a:rPr>
              <a:t>f%f%f%f</a:t>
            </a:r>
            <a:r>
              <a:rPr lang="en-US" b="1" dirty="0" smtClean="0">
                <a:latin typeface="Courier New" pitchFamily="49" charset="0"/>
                <a:ea typeface="+mn-ea"/>
              </a:rPr>
              <a:t>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a,a,b,b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("a=%.2f, b=%.1f",a,b);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("Cool huh?\n");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Printed: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hello 67.490000 there 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67.49000067.4900009.9999259.999925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a=67.49, b=10.0Cool huh?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398DD3-97B1-334C-A8A3-4B9585A1285E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3DDA7-F086-9544-A239-7769D18CF91B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details</a:t>
            </a:r>
          </a:p>
        </p:txBody>
      </p:sp>
      <p:sp>
        <p:nvSpPr>
          <p:cNvPr id="1126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Detailed slides on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 follow</a:t>
            </a:r>
          </a:p>
          <a:p>
            <a:r>
              <a:rPr lang="en-US">
                <a:latin typeface="Arial" charset="0"/>
              </a:rPr>
              <a:t>Skip these if you don’t want to go overboard with the full details of how the function works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5722D8-521C-A044-B723-6E6C89FF6A31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CF23CD-89AE-F54A-8736-0B2F4093DDE4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5BFB27-4A81-8C4A-BE40-4B89744595BE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305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Documentation info:</a:t>
            </a:r>
          </a:p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2293" name="AutoShape 5"/>
          <p:cNvSpPr>
            <a:spLocks/>
          </p:cNvSpPr>
          <p:nvPr/>
        </p:nvSpPr>
        <p:spPr bwMode="auto">
          <a:xfrm rot="-5400000">
            <a:off x="4533900" y="11811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-5400000">
            <a:off x="6896100" y="19431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 rot="-3400210">
            <a:off x="-12652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Type of value returned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 rot="-3400210">
            <a:off x="-4270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Name of function 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 rot="-3400210">
            <a:off x="1508125" y="42068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First arg type and formal name</a:t>
            </a:r>
            <a:br>
              <a:rPr lang="en-US" sz="1800"/>
            </a:br>
            <a:r>
              <a:rPr lang="en-US" sz="1800"/>
              <a:t>(required, since no brackets)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 rot="-3400210">
            <a:off x="2773363" y="43894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[ ] indicate optional arguments</a:t>
            </a:r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 flipV="1">
            <a:off x="6096000" y="2362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0" name="Freeform 13"/>
          <p:cNvSpPr>
            <a:spLocks/>
          </p:cNvSpPr>
          <p:nvPr/>
        </p:nvSpPr>
        <p:spPr bwMode="auto">
          <a:xfrm>
            <a:off x="6324600" y="1371600"/>
            <a:ext cx="1447800" cy="304800"/>
          </a:xfrm>
          <a:custGeom>
            <a:avLst/>
            <a:gdLst>
              <a:gd name="T0" fmla="*/ 0 w 912"/>
              <a:gd name="T1" fmla="*/ 2147483647 h 192"/>
              <a:gd name="T2" fmla="*/ 2147483647 w 912"/>
              <a:gd name="T3" fmla="*/ 0 h 192"/>
              <a:gd name="T4" fmla="*/ 2147483647 w 912"/>
              <a:gd name="T5" fmla="*/ 2147483647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0" y="192"/>
                </a:moveTo>
                <a:cubicBezTo>
                  <a:pt x="116" y="96"/>
                  <a:pt x="232" y="0"/>
                  <a:pt x="384" y="0"/>
                </a:cubicBezTo>
                <a:cubicBezTo>
                  <a:pt x="536" y="0"/>
                  <a:pt x="824" y="160"/>
                  <a:pt x="912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 rot="-3400210">
            <a:off x="3648076" y="4270375"/>
            <a:ext cx="41148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next argument type and name</a:t>
            </a:r>
            <a:br>
              <a:rPr lang="en-US" sz="1800"/>
            </a:br>
            <a:r>
              <a:rPr lang="en-US" sz="2000"/>
              <a:t>(in this case it may be any simple type)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 rot="-3400210">
            <a:off x="5013325" y="43592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… indicates previous argument repeated zero or more times</a:t>
            </a: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V="1">
            <a:off x="82296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 rot="-3400210">
            <a:off x="-46037" y="42370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( ) indicate printf is a function</a:t>
            </a:r>
          </a:p>
        </p:txBody>
      </p:sp>
      <p:sp>
        <p:nvSpPr>
          <p:cNvPr id="12305" name="Freeform 19"/>
          <p:cNvSpPr>
            <a:spLocks/>
          </p:cNvSpPr>
          <p:nvPr/>
        </p:nvSpPr>
        <p:spPr bwMode="auto">
          <a:xfrm>
            <a:off x="3276600" y="749300"/>
            <a:ext cx="5181600" cy="927100"/>
          </a:xfrm>
          <a:custGeom>
            <a:avLst/>
            <a:gdLst>
              <a:gd name="T0" fmla="*/ 0 w 3264"/>
              <a:gd name="T1" fmla="*/ 2147483647 h 584"/>
              <a:gd name="T2" fmla="*/ 2147483647 w 3264"/>
              <a:gd name="T3" fmla="*/ 2147483647 h 584"/>
              <a:gd name="T4" fmla="*/ 2147483647 w 3264"/>
              <a:gd name="T5" fmla="*/ 2147483647 h 584"/>
              <a:gd name="T6" fmla="*/ 0 60000 65536"/>
              <a:gd name="T7" fmla="*/ 0 60000 65536"/>
              <a:gd name="T8" fmla="*/ 0 60000 65536"/>
              <a:gd name="T9" fmla="*/ 0 w 3264"/>
              <a:gd name="T10" fmla="*/ 0 h 584"/>
              <a:gd name="T11" fmla="*/ 3264 w 3264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4" h="584">
                <a:moveTo>
                  <a:pt x="0" y="584"/>
                </a:moveTo>
                <a:cubicBezTo>
                  <a:pt x="592" y="300"/>
                  <a:pt x="1184" y="16"/>
                  <a:pt x="1728" y="8"/>
                </a:cubicBezTo>
                <a:cubicBezTo>
                  <a:pt x="2272" y="0"/>
                  <a:pt x="2768" y="268"/>
                  <a:pt x="3264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FD1AF5-F1DA-2749-BF47-D8FD57C503FB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31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C5E34-215B-8846-913D-EF4799D43C9F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3317" name="Text Box 18"/>
          <p:cNvSpPr txBox="1">
            <a:spLocks noChangeArrowheads="1"/>
          </p:cNvSpPr>
          <p:nvPr/>
        </p:nvSpPr>
        <p:spPr bwMode="auto">
          <a:xfrm>
            <a:off x="762000" y="1905000"/>
            <a:ext cx="69342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of value returned (</a:t>
            </a:r>
            <a:r>
              <a:rPr lang="en-US" sz="1800">
                <a:latin typeface="Courier New" charset="0"/>
              </a:rPr>
              <a:t>int</a:t>
            </a:r>
            <a:r>
              <a:rPr lang="en-US" sz="1800"/>
              <a:t> in this case)</a:t>
            </a:r>
          </a:p>
          <a:p>
            <a:pPr>
              <a:buFontTx/>
              <a:buChar char="•"/>
            </a:pPr>
            <a:r>
              <a:rPr lang="en-US" sz="1800"/>
              <a:t>All functions return at most one value.  </a:t>
            </a:r>
          </a:p>
          <a:p>
            <a:pPr>
              <a:buFontTx/>
              <a:buChar char="•"/>
            </a:pPr>
            <a:r>
              <a:rPr lang="en-US" sz="1800"/>
              <a:t>The type </a:t>
            </a:r>
            <a:r>
              <a:rPr lang="en-US" sz="1800">
                <a:latin typeface="Courier New" charset="0"/>
              </a:rPr>
              <a:t>void</a:t>
            </a:r>
            <a:r>
              <a:rPr lang="en-US" sz="1800"/>
              <a:t> is used to indicate a function returns no value</a:t>
            </a:r>
          </a:p>
          <a:p>
            <a:pPr>
              <a:buFontTx/>
              <a:buChar char="•"/>
            </a:pPr>
            <a:r>
              <a:rPr lang="en-US" sz="1800"/>
              <a:t>There is no requirement to use the value returned.</a:t>
            </a:r>
          </a:p>
          <a:p>
            <a:pPr>
              <a:buFontTx/>
              <a:buChar char="•"/>
            </a:pPr>
            <a:r>
              <a:rPr lang="en-US" sz="1800"/>
              <a:t>The </a:t>
            </a:r>
            <a:r>
              <a:rPr lang="en-US" sz="1800">
                <a:latin typeface="Courier New" charset="0"/>
              </a:rPr>
              <a:t>printf()</a:t>
            </a:r>
            <a:r>
              <a:rPr lang="en-US" sz="1800"/>
              <a:t> function returns the number of characters printed (including spaces); returns negative value if error occurs.</a:t>
            </a:r>
          </a:p>
        </p:txBody>
      </p:sp>
      <p:sp>
        <p:nvSpPr>
          <p:cNvPr id="13318" name="AutoShape 19"/>
          <p:cNvSpPr>
            <a:spLocks noChangeArrowheads="1"/>
          </p:cNvSpPr>
          <p:nvPr/>
        </p:nvSpPr>
        <p:spPr bwMode="auto">
          <a:xfrm>
            <a:off x="1371600" y="1066800"/>
            <a:ext cx="609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9E3A28-01BC-C048-AFD6-DF930CE74B89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78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DF2471-DD7D-D44E-8574-A07D3357CDBD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69342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Name of function; </a:t>
            </a:r>
            <a:r>
              <a:rPr lang="en-US" sz="1800">
                <a:latin typeface="Courier New" charset="0"/>
              </a:rPr>
              <a:t>printf( )</a:t>
            </a:r>
            <a:r>
              <a:rPr lang="en-US" sz="1800"/>
              <a:t> in this case</a:t>
            </a:r>
          </a:p>
          <a:p>
            <a:pPr>
              <a:buFontTx/>
              <a:buChar char="•"/>
            </a:pPr>
            <a:r>
              <a:rPr lang="en-US" sz="1800"/>
              <a:t>A function name is ALWAYS followed by a set of (), even if the function takes no arguments</a:t>
            </a: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1981200" y="1066800"/>
            <a:ext cx="1143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8305800" y="1066800"/>
            <a:ext cx="228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9F835C-0D2C-F342-942D-95CF33416551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74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7A0BD9-AE17-314D-9D4A-3DBE1A34C234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(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) and name (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) of first argument</a:t>
            </a:r>
          </a:p>
          <a:p>
            <a:pPr>
              <a:buFontTx/>
              <a:buChar char="•"/>
            </a:pPr>
            <a:r>
              <a:rPr lang="en-US" sz="1800"/>
              <a:t>For the moment, 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 can be thought of as a series of characters enclosed in double quotes</a:t>
            </a:r>
          </a:p>
          <a:p>
            <a:pPr>
              <a:buFontTx/>
              <a:buChar char="•"/>
            </a:pPr>
            <a:r>
              <a:rPr lang="en-US" sz="1800"/>
              <a:t>The name 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 may be thought of as a code indicating how the arguments are to be interpreted, and how the output should look.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3124200" y="1066800"/>
            <a:ext cx="2819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C0C614-0DBC-D04F-8F09-88DA85457790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52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9C5D6A-80CF-264F-AB33-8554900224C7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zero of more optional arguments, each preceded by a comma</a:t>
            </a:r>
          </a:p>
          <a:p>
            <a:pPr>
              <a:buFontTx/>
              <a:buChar char="•"/>
            </a:pPr>
            <a:r>
              <a:rPr lang="en-US" sz="1800"/>
              <a:t>zero because of the … </a:t>
            </a:r>
          </a:p>
          <a:p>
            <a:pPr>
              <a:buFontTx/>
              <a:buChar char="•"/>
            </a:pPr>
            <a:r>
              <a:rPr lang="en-US" sz="1800"/>
              <a:t>optional because of the [  ]</a:t>
            </a:r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6019800" y="1066800"/>
            <a:ext cx="2286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677C89-AF0B-E249-BD52-CB6099CA9518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84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printf()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Show the output from each programs(assume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</a:rPr>
              <a:t> for all)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int</a:t>
            </a:r>
            <a:r>
              <a:rPr lang="en-US" b="1" dirty="0" smtClean="0">
                <a:latin typeface="Courier New"/>
                <a:ea typeface="+mn-ea"/>
              </a:rPr>
              <a:t> </a:t>
            </a:r>
            <a:r>
              <a:rPr lang="en-US" b="1" dirty="0" err="1" smtClean="0">
                <a:latin typeface="Courier New"/>
                <a:ea typeface="+mn-ea"/>
              </a:rPr>
              <a:t>i</a:t>
            </a:r>
            <a:r>
              <a:rPr lang="en-US" b="1" dirty="0" smtClean="0">
                <a:latin typeface="Courier New"/>
                <a:ea typeface="+mn-ea"/>
              </a:rPr>
              <a:t>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k = j * i;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m = i + j;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("%d %d %d %d\n", i,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void 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f = 1.0 / 4.0;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g = f * 20;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("f </a:t>
            </a:r>
            <a:r>
              <a:rPr lang="en-US" b="1" dirty="0">
                <a:latin typeface="Courier New"/>
                <a:ea typeface="+mn-ea"/>
              </a:rPr>
              <a:t>= </a:t>
            </a:r>
            <a:r>
              <a:rPr lang="en-US" b="1" dirty="0" smtClean="0">
                <a:latin typeface="Courier New"/>
                <a:ea typeface="+mn-ea"/>
              </a:rPr>
              <a:t>%lf</a:t>
            </a:r>
            <a:r>
              <a:rPr lang="en-US" b="1" dirty="0">
                <a:latin typeface="Courier New"/>
                <a:ea typeface="+mn-ea"/>
              </a:rPr>
              <a:t>,\ng = </a:t>
            </a:r>
            <a:r>
              <a:rPr lang="en-US" b="1" dirty="0" smtClean="0">
                <a:latin typeface="Courier New"/>
                <a:ea typeface="+mn-ea"/>
              </a:rPr>
              <a:t>%.2lf\n", </a:t>
            </a:r>
            <a:r>
              <a:rPr lang="en-US" b="1" dirty="0">
                <a:latin typeface="Courier New"/>
                <a:ea typeface="+mn-ea"/>
              </a:rPr>
              <a:t>f, g);</a:t>
            </a:r>
            <a:endParaRPr lang="pt-BR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</a:t>
            </a:r>
            <a:r>
              <a:rPr lang="en-US" b="1" dirty="0">
                <a:latin typeface="Courier New"/>
                <a:ea typeface="+mn-ea"/>
              </a:rPr>
              <a:t>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int</a:t>
            </a:r>
            <a:r>
              <a:rPr lang="en-US" b="1" dirty="0">
                <a:latin typeface="Courier New"/>
                <a:ea typeface="+mn-ea"/>
              </a:rPr>
              <a:t> a = 5, b =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</a:t>
            </a:r>
            <a:r>
              <a:rPr lang="en-US" b="1" dirty="0" err="1" smtClean="0">
                <a:latin typeface="Courier New"/>
                <a:ea typeface="+mn-ea"/>
              </a:rPr>
              <a:t>Output%doesn't%dmake%dsense</a:t>
            </a:r>
            <a:r>
              <a:rPr lang="en-US" b="1" dirty="0" smtClean="0">
                <a:latin typeface="Courier New"/>
                <a:ea typeface="+mn-ea"/>
              </a:rPr>
              <a:t>", </a:t>
            </a:r>
            <a:r>
              <a:rPr lang="en-US" b="1" dirty="0">
                <a:latin typeface="Courier New"/>
                <a:ea typeface="+mn-ea"/>
              </a:rPr>
              <a:t>a, b, a + b);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  <a:endParaRPr lang="en-US" b="1" dirty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390D6E-4AE1-104B-8087-BC01C72C365E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EDC24-7E19-0A47-92EF-E274083516A0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3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int</a:t>
            </a:r>
            <a:r>
              <a:rPr lang="en-US" dirty="0">
                <a:latin typeface="Courier New"/>
                <a:ea typeface="+mn-ea"/>
              </a:rPr>
              <a:t> i=2,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k = j * i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k = 2 * 3 = 6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m = i + j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m = 2 + 3 = 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("%</a:t>
            </a:r>
            <a:r>
              <a:rPr lang="en-US" dirty="0">
                <a:latin typeface="Courier New"/>
                <a:ea typeface="+mn-ea"/>
              </a:rPr>
              <a:t>d %d %d %d\n", </a:t>
            </a: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i</a:t>
            </a:r>
            <a:r>
              <a:rPr lang="en-US" dirty="0">
                <a:latin typeface="Courier New"/>
                <a:ea typeface="+mn-ea"/>
              </a:rPr>
              <a:t>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dirty="0" smtClean="0">
                <a:solidFill>
                  <a:srgbClr val="FF0000"/>
                </a:solidFill>
                <a:latin typeface="Courier New"/>
                <a:ea typeface="+mn-ea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2 3 6 5</a:t>
            </a:r>
          </a:p>
          <a:p>
            <a:pPr>
              <a:buFont typeface="Wingdings" pitchFamily="2" charset="2"/>
              <a:buNone/>
              <a:defRPr/>
            </a:pPr>
            <a:endParaRPr lang="en-US" b="1" u="sng" dirty="0">
              <a:solidFill>
                <a:srgbClr val="FF0000"/>
              </a:solidFill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15901D-C424-664C-BB1B-6D22ECEFBD6E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E6FD37-A4EB-A241-A9A6-1BC4A2D357AE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6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f = 1.0 / 4.0</a:t>
            </a:r>
            <a:r>
              <a:rPr lang="en-US" dirty="0" smtClean="0">
                <a:latin typeface="Courier New"/>
                <a:ea typeface="+mn-ea"/>
              </a:rPr>
              <a:t>;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f = 0.25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g = f * 20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g = 0.25 * 20					  	  = 5</a:t>
            </a:r>
            <a:r>
              <a:rPr lang="en-US" dirty="0" smtClean="0">
                <a:latin typeface="Courier New"/>
                <a:ea typeface="+mn-ea"/>
              </a:rPr>
              <a:t>	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("f </a:t>
            </a:r>
            <a:r>
              <a:rPr lang="en-US" dirty="0">
                <a:latin typeface="Courier New"/>
                <a:ea typeface="+mn-ea"/>
              </a:rPr>
              <a:t>= </a:t>
            </a:r>
            <a:r>
              <a:rPr lang="en-US" dirty="0" smtClean="0">
                <a:latin typeface="Courier New"/>
                <a:ea typeface="+mn-ea"/>
              </a:rPr>
              <a:t>%lf</a:t>
            </a:r>
            <a:r>
              <a:rPr lang="en-US" dirty="0">
                <a:latin typeface="Courier New"/>
                <a:ea typeface="+mn-ea"/>
              </a:rPr>
              <a:t>,\ng = </a:t>
            </a:r>
            <a:r>
              <a:rPr lang="en-US" dirty="0" smtClean="0">
                <a:latin typeface="Courier New"/>
                <a:ea typeface="+mn-ea"/>
              </a:rPr>
              <a:t>%.2lf\n",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f</a:t>
            </a:r>
            <a:r>
              <a:rPr lang="en-US" dirty="0">
                <a:latin typeface="Courier New"/>
                <a:ea typeface="+mn-ea"/>
              </a:rPr>
              <a:t>, g);</a:t>
            </a:r>
            <a:endParaRPr lang="pt-BR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 	f = 0.250000,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		g = 5.00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(remember, 6 places after decimal point printed by default with floating-point data)</a:t>
            </a:r>
            <a:endParaRPr lang="en-US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0F89C9C-16E6-F84C-90B1-225C25FAA9EE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B97E1C-EAA8-5E40-BE86-4DBC70D8C2C6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83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</a:t>
            </a:r>
            <a:r>
              <a:rPr lang="en-US" dirty="0" smtClean="0"/>
              <a:t>2 </a:t>
            </a:r>
            <a:r>
              <a:rPr lang="en-US" dirty="0" smtClean="0"/>
              <a:t>due </a:t>
            </a:r>
            <a:r>
              <a:rPr lang="en-US" dirty="0" smtClean="0"/>
              <a:t>Wednesday, 2/7</a:t>
            </a:r>
          </a:p>
          <a:p>
            <a:pPr lvl="1"/>
            <a:r>
              <a:rPr lang="en-US" dirty="0" smtClean="0"/>
              <a:t>Sign </a:t>
            </a:r>
            <a:r>
              <a:rPr lang="en-US" dirty="0" smtClean="0"/>
              <a:t>up for the course discussion group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Operators</a:t>
            </a: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Operators example</a:t>
            </a:r>
          </a:p>
          <a:p>
            <a:pPr lvl="1"/>
            <a:r>
              <a:rPr lang="en-US" dirty="0" smtClean="0"/>
              <a:t>Basic </a:t>
            </a:r>
            <a:r>
              <a:rPr lang="en-US" dirty="0" smtClean="0"/>
              <a:t>variable output with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D90812-53E9-2244-91EC-3EBD61DBCC21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void main()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int a = 5, b = 2;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printf("Output%doesn't%dmake%dsense",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		a, b, a + b);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 Output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5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oesn't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make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7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sense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(Every %d gets replaced with a number, which is underlined above to show what happens—in practice, the console isn</a:t>
            </a:r>
            <a:r>
              <a:rPr lang="ja-JP" altLang="en-US">
                <a:solidFill>
                  <a:srgbClr val="FF0000"/>
                </a:solidFill>
                <a:latin typeface="Arial" charset="0"/>
                <a:cs typeface="Courier New" charset="0"/>
              </a:rPr>
              <a:t>’</a:t>
            </a: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t going to underline your output!)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0DE4FA-B801-2143-B747-0472375F90A4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DD9288-0D0E-7644-9D15-FE1837161293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8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6361E0-8C4A-424C-A1D1-5B8180174FCF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3072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Used to get input from user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Returns number of items successfully assigned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First argument is format specifiers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Essentially same as </a:t>
            </a:r>
            <a:r>
              <a:rPr lang="en-US" sz="2400">
                <a:latin typeface="Courier New" charset="0"/>
                <a:cs typeface="Courier New" charset="0"/>
              </a:rPr>
              <a:t>printf()</a:t>
            </a:r>
            <a:r>
              <a:rPr lang="en-US" sz="2400">
                <a:latin typeface="Arial" charset="0"/>
              </a:rPr>
              <a:t> format string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Every format specifier (</a:t>
            </a:r>
            <a:r>
              <a:rPr lang="en-US" sz="2400">
                <a:latin typeface="Courier New" charset="0"/>
                <a:cs typeface="Courier New" charset="0"/>
              </a:rPr>
              <a:t>%d</a:t>
            </a:r>
            <a:r>
              <a:rPr lang="en-US" sz="2400">
                <a:latin typeface="Arial" charset="0"/>
              </a:rPr>
              <a:t>, </a:t>
            </a:r>
            <a:r>
              <a:rPr lang="en-US" sz="2400">
                <a:latin typeface="Courier New" charset="0"/>
                <a:cs typeface="Courier New" charset="0"/>
              </a:rPr>
              <a:t>%lf</a:t>
            </a:r>
            <a:r>
              <a:rPr lang="en-US" sz="2400">
                <a:latin typeface="Arial" charset="0"/>
              </a:rPr>
              <a:t>, etc.) corresponds to an input value to be read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Format string can contain other characters, which will be ignored if they are present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If they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re not, you have a problem …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Remaining arguments are variable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Use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address of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operator: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&amp;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 example, given: </a:t>
            </a:r>
            <a:r>
              <a:rPr lang="en-US" sz="2400">
                <a:latin typeface="Courier New" charset="0"/>
                <a:cs typeface="Courier New" charset="0"/>
              </a:rPr>
              <a:t>int a;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Arial" charset="0"/>
                <a:sym typeface="Wingdings" charset="0"/>
              </a:rPr>
              <a:t>	 The address of </a:t>
            </a:r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a</a:t>
            </a:r>
            <a:r>
              <a:rPr lang="en-US" sz="2400">
                <a:latin typeface="Arial" charset="0"/>
                <a:sym typeface="Wingdings" charset="0"/>
              </a:rPr>
              <a:t> is: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&amp;a</a:t>
            </a:r>
            <a:endParaRPr lang="en-US" sz="2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E21A73-DB51-1643-A569-BC732CC35177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06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Visual Studio users will see an error message when using scanf()</a:t>
            </a:r>
          </a:p>
          <a:p>
            <a:pPr lvl="1"/>
            <a:r>
              <a:rPr lang="en-US">
                <a:latin typeface="Arial" charset="0"/>
              </a:rPr>
              <a:t>Function is technically not secure (not that it matters for our purposes)</a:t>
            </a:r>
          </a:p>
          <a:p>
            <a:pPr lvl="1"/>
            <a:r>
              <a:rPr lang="en-US">
                <a:latin typeface="Arial" charset="0"/>
              </a:rPr>
              <a:t>Suggests use of scanf_s()</a:t>
            </a:r>
          </a:p>
          <a:p>
            <a:pPr lvl="2"/>
            <a:r>
              <a:rPr lang="en-US">
                <a:latin typeface="Arial" charset="0"/>
              </a:rPr>
              <a:t>Windows-specific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secure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scan function</a:t>
            </a:r>
          </a:p>
          <a:p>
            <a:r>
              <a:rPr lang="en-US">
                <a:latin typeface="Arial" charset="0"/>
              </a:rPr>
              <a:t>Preferred method of removing warnings: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</a:t>
            </a:r>
            <a:r>
              <a:rPr lang="en-US" b="1">
                <a:latin typeface="Courier New" charset="0"/>
                <a:cs typeface="Courier New" charset="0"/>
              </a:rPr>
              <a:t>_CRT_SECURE_NO_WARNINGS</a:t>
            </a:r>
          </a:p>
          <a:p>
            <a:r>
              <a:rPr lang="en-US">
                <a:latin typeface="Arial" charset="0"/>
              </a:rPr>
              <a:t>That line must come before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&lt;stdio.h&gt;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and scanf_s()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16EABA-D1E0-004D-96AC-15E8AD6775A0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7FFB39-6A75-984D-96DE-C2375AE4B24D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48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F6215A-D46F-614D-9CAF-F9B1479A0DC4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Documentation info: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>
                <a:latin typeface="Courier New" charset="0"/>
              </a:rPr>
              <a:t> scanf(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381000" y="3048000"/>
            <a:ext cx="8153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format - is format specifiers similar to printf() specifiers</a:t>
            </a:r>
          </a:p>
          <a:p>
            <a:pPr>
              <a:spcBef>
                <a:spcPct val="50000"/>
              </a:spcBef>
            </a:pPr>
            <a:r>
              <a:rPr lang="en-US" sz="1800"/>
              <a:t>arguments - are ADDRESSES of where to store what the user enters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97F9DC-58EA-B646-9FA7-D741A62E57F6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41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365C6-BF3E-BA44-90F9-B73517E9B20E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4572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float rate;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scanf("%d %f",&amp;hours,&amp;rate);</a:t>
            </a: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If user types: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34 5.7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172200" y="30480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315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029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172200" y="3581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315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029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172200" y="48768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7315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029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172200" y="5410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5.7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315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029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 flipV="1">
            <a:off x="2057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25908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 flipV="1">
            <a:off x="2514600" y="2438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3657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52600" y="4495800"/>
            <a:ext cx="373380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5B51C2-7CD1-7B4B-AE26-D5520FB596D9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056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format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scanf()</a:t>
            </a:r>
            <a:r>
              <a:rPr lang="en-US" sz="2600">
                <a:latin typeface="Arial" charset="0"/>
              </a:rPr>
              <a:t> will skip space characters for all types but </a:t>
            </a:r>
            <a:r>
              <a:rPr lang="en-US" sz="2600">
                <a:latin typeface="Courier New" charset="0"/>
                <a:cs typeface="Courier New" charset="0"/>
              </a:rPr>
              <a:t>%c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Read input until it finds something that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sz="2200">
                <a:latin typeface="Arial" charset="0"/>
              </a:rPr>
              <a:t>s not a space, then see if it matches the desired type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matches, value will be stored in specified variable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doesn</a:t>
            </a:r>
            <a:r>
              <a:rPr lang="ja-JP" altLang="en-US" sz="1900">
                <a:latin typeface="Arial" charset="0"/>
              </a:rPr>
              <a:t>’</a:t>
            </a:r>
            <a:r>
              <a:rPr lang="en-US" sz="1900">
                <a:latin typeface="Arial" charset="0"/>
              </a:rPr>
              <a:t>t match, nothing stored; function stops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Space in string only matters if using </a:t>
            </a:r>
            <a:r>
              <a:rPr lang="en-US" sz="2200">
                <a:latin typeface="Courier New" charset="0"/>
                <a:cs typeface="Courier New" charset="0"/>
              </a:rPr>
              <a:t>%c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%c</a:t>
            </a:r>
            <a:r>
              <a:rPr lang="en-US" sz="2600">
                <a:latin typeface="Arial" charset="0"/>
              </a:rPr>
              <a:t> will read </a:t>
            </a:r>
            <a:r>
              <a:rPr lang="en-US" sz="2600" u="sng">
                <a:latin typeface="Arial" charset="0"/>
              </a:rPr>
              <a:t>any</a:t>
            </a:r>
            <a:r>
              <a:rPr lang="en-US" sz="2600">
                <a:latin typeface="Arial" charset="0"/>
              </a:rPr>
              <a:t> character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Includes spaces, newlines,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Example: given </a:t>
            </a:r>
            <a:r>
              <a:rPr lang="en-US" sz="2200">
                <a:latin typeface="Courier New" charset="0"/>
                <a:cs typeface="Courier New" charset="0"/>
              </a:rPr>
              <a:t>scanf("%d%c", &amp;i, &amp;c);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'a'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 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 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 	</a:t>
            </a:r>
            <a:r>
              <a:rPr lang="en-US" sz="1900">
                <a:latin typeface="Courier New" charset="0"/>
                <a:cs typeface="Courier New" charset="0"/>
              </a:rPr>
              <a:t>3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      	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'\n' </a:t>
            </a:r>
            <a:r>
              <a:rPr lang="en-US" sz="1900">
                <a:latin typeface="Arial" charset="0"/>
                <a:cs typeface="Courier New" charset="0"/>
                <a:sym typeface="Wingdings" charset="0"/>
              </a:rPr>
              <a:t>(assuming newline 						 directly after 3)</a:t>
            </a:r>
            <a:endParaRPr lang="en-US" sz="190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2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C5EB95-AE8D-354E-8DEA-0E10AB4D35F3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CE7B6-4980-4F4B-9C95-904F246E2D71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18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</a:rPr>
              <a:t> returns # of </a:t>
            </a:r>
            <a:r>
              <a:rPr lang="en-US" dirty="0" smtClean="0">
                <a:ea typeface="+mn-ea"/>
              </a:rPr>
              <a:t>successfully read </a:t>
            </a:r>
            <a:r>
              <a:rPr lang="en-US" dirty="0">
                <a:ea typeface="+mn-ea"/>
              </a:rPr>
              <a:t>items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Ex.: given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&amp;x, &amp;y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 smtClean="0">
                <a:sym typeface="Wingdings" pitchFamily="2" charset="2"/>
              </a:rPr>
              <a:t>, 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7.2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.3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is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x1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both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Can assign return value to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Example: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;		// # input values read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("%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d%d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&amp;x, &amp;y);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B82F2C5-6C0D-2643-928D-52EED68FB49B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B652EF-08D0-E345-8E46-D893845E412F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22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err="1" smtClean="0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/>
              <a:t>Program 2 due Wednesday, 2</a:t>
            </a:r>
            <a:r>
              <a:rPr lang="en-US"/>
              <a:t>/</a:t>
            </a:r>
            <a:r>
              <a:rPr lang="en-US" smtClean="0"/>
              <a:t>7</a:t>
            </a:r>
          </a:p>
          <a:p>
            <a:pPr lvl="1"/>
            <a:r>
              <a:rPr lang="en-US" smtClean="0"/>
              <a:t>Sign </a:t>
            </a:r>
            <a:r>
              <a:rPr lang="en-US" dirty="0"/>
              <a:t>up for the course discussion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F80D00-62D5-9440-A6F8-7FA0246809CB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D74FDE-FEE1-CB45-8B27-E9C911E01F27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165327-8AB9-FC4A-87FC-7EF30B614729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A0EE8D-93CA-724E-8D99-054BC891BE3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Variables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Four basic data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int, float, double, char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Arial" charset="0"/>
                <a:cs typeface="Courier New" charset="0"/>
              </a:rPr>
              <a:t>Have name, type, value, memory location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 declarations: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 x;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float a, b;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double m = 2.35;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Assignments: examples with variables above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a = 7.5;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x = a + 2; 		</a:t>
            </a:r>
            <a:r>
              <a:rPr lang="en-US" sz="2400" b="1" i="1">
                <a:latin typeface="Courier New" charset="0"/>
                <a:cs typeface="Courier New" charset="0"/>
              </a:rPr>
              <a:t>x = 9, not 9.5</a:t>
            </a:r>
            <a:endParaRPr lang="en-US" sz="2400" b="1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m = m – 1;		</a:t>
            </a:r>
            <a:r>
              <a:rPr lang="en-US" sz="2400" b="1" i="1">
                <a:latin typeface="Courier New" charset="0"/>
                <a:cs typeface="Courier New" charset="0"/>
              </a:rPr>
              <a:t>m = 1.35</a:t>
            </a:r>
            <a:endParaRPr lang="en-US" sz="240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B2AE28-BCDB-2C4C-95A3-2D2CBE05FD5F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Arithmetic </a:t>
            </a:r>
            <a:r>
              <a:rPr lang="en-US" dirty="0">
                <a:latin typeface="Garamond" charset="0"/>
              </a:rPr>
              <a:t>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1FB633-8CDF-D244-A618-6ADDC8D88E78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Evaluate each of the following expressions, including the type (</a:t>
            </a:r>
            <a:r>
              <a:rPr lang="en-US" dirty="0" err="1" smtClean="0">
                <a:ea typeface="+mn-ea"/>
              </a:rPr>
              <a:t>int</a:t>
            </a:r>
            <a:r>
              <a:rPr lang="en-US" dirty="0" smtClean="0">
                <a:ea typeface="+mn-ea"/>
              </a:rPr>
              <a:t> or double) in your answer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19/3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3/19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19%3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3%19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5.0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+ 7.0/2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3 % 3 / 6 + 14 + 10 / 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(3 % 3) / 6 + 14.0 + 10/3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6BD920-0517-1C47-B4F1-9DC7634A0C39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B5D5A5-0EC8-4743-A738-C3AB351D4C2E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19/3 = 6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3/19 = 0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19%3 = 1</a:t>
            </a:r>
          </a:p>
          <a:p>
            <a:r>
              <a:rPr lang="en-US">
                <a:latin typeface="Courier New" charset="0"/>
                <a:cs typeface="Courier New" charset="0"/>
              </a:rPr>
              <a:t>3%19 = 3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+ 7/2 = 5 + 3 = 8</a:t>
            </a:r>
          </a:p>
          <a:p>
            <a:r>
              <a:rPr lang="en-US">
                <a:latin typeface="Courier New" charset="0"/>
                <a:cs typeface="Courier New" charset="0"/>
              </a:rPr>
              <a:t>5.0 + 7/2 = 5.0 + 3 = 8.0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+ 7.0/2 = 5 + 3.5 = 8.5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94E6CA-21F7-8342-93AB-D4B372B67595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FF445-FB4A-6B43-B0AB-770D79EF43F0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For each of the following, underlined part(s) evaluated first at each step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3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 3 / 6 + 14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 /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15 % 3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 + 5 = 19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(3 % 3)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0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+ 14.0 + 3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+ 14.0 + 3 = 17.0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3874DD-8CFB-F542-8448-E6C1238B9ADF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8EF708-BB58-A54E-B9B4-974F513ADDD8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I/O basics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Need ability to</a:t>
            </a:r>
          </a:p>
          <a:p>
            <a:pPr lvl="1"/>
            <a:r>
              <a:rPr lang="en-US">
                <a:latin typeface="Arial" charset="0"/>
              </a:rPr>
              <a:t>Print variables (or results calculated using them)</a:t>
            </a:r>
          </a:p>
          <a:p>
            <a:pPr lvl="1"/>
            <a:r>
              <a:rPr lang="en-US">
                <a:latin typeface="Arial" charset="0"/>
              </a:rPr>
              <a:t>Read values from input</a:t>
            </a:r>
          </a:p>
          <a:p>
            <a:r>
              <a:rPr lang="en-US">
                <a:latin typeface="Arial" charset="0"/>
              </a:rPr>
              <a:t>Output: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printf()</a:t>
            </a:r>
          </a:p>
          <a:p>
            <a:pPr lvl="1"/>
            <a:r>
              <a:rPr lang="en-US">
                <a:latin typeface="Arial" charset="0"/>
              </a:rPr>
              <a:t>Already seen basics</a:t>
            </a:r>
          </a:p>
          <a:p>
            <a:r>
              <a:rPr lang="en-US">
                <a:latin typeface="Arial" charset="0"/>
              </a:rPr>
              <a:t>Input: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scanf()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672E93-8A31-9A4A-AA76-C0032BCF7AFC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370A0E-8C3C-1249-BB07-5B962CF5955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Basic printf() formatting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print variables/constants, insert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 (format 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specifier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) </a:t>
            </a:r>
            <a:r>
              <a:rPr lang="en-US" dirty="0" smtClean="0">
                <a:ea typeface="+mn-ea"/>
              </a:rPr>
              <a:t>in your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 smtClean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 smtClean="0"/>
              <a:t>: float;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 smtClean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 smtClean="0"/>
              <a:t> prints with 4 digits (4</a:t>
            </a:r>
            <a:r>
              <a:rPr lang="en-US" baseline="30000" dirty="0" smtClean="0"/>
              <a:t>th</a:t>
            </a:r>
            <a:r>
              <a:rPr lang="en-US" dirty="0" smtClean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"%.0lf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prints with </a:t>
            </a:r>
            <a:r>
              <a:rPr lang="en-US" dirty="0" smtClean="0"/>
              <a:t>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printed, format </a:t>
            </a:r>
            <a:r>
              <a:rPr lang="en-US" dirty="0" err="1" smtClean="0">
                <a:ea typeface="+mn-ea"/>
              </a:rPr>
              <a:t>specifier</a:t>
            </a:r>
            <a:r>
              <a:rPr lang="en-US" dirty="0" smtClean="0">
                <a:ea typeface="+mn-ea"/>
              </a:rPr>
              <a:t> is replaced by value of corresponding expression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is 3,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("x + x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+ 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prints: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 x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964626B-F57D-9042-96B8-0D2A64CB411D}" type="datetime1">
              <a:rPr lang="en-US" smtClean="0">
                <a:latin typeface="Garamond" charset="0"/>
              </a:rPr>
              <a:t>1/30/18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FF797-79DF-A04E-BC26-2A083DD02E46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7092</TotalTime>
  <Words>1468</Words>
  <Application>Microsoft Macintosh PowerPoint</Application>
  <PresentationFormat>On-screen Show (4:3)</PresentationFormat>
  <Paragraphs>358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Edge</vt:lpstr>
      <vt:lpstr>EECE.2160 ECE Application Programming</vt:lpstr>
      <vt:lpstr>Lecture outline</vt:lpstr>
      <vt:lpstr>Review: Variables</vt:lpstr>
      <vt:lpstr>Review: Arithmetic Operations</vt:lpstr>
      <vt:lpstr>Example: Arithmetic operations</vt:lpstr>
      <vt:lpstr>Example solution</vt:lpstr>
      <vt:lpstr>Example solution (cont.)</vt:lpstr>
      <vt:lpstr>I/O basics</vt:lpstr>
      <vt:lpstr>Basic printf() formatting</vt:lpstr>
      <vt:lpstr>printf() example</vt:lpstr>
      <vt:lpstr>printf() details</vt:lpstr>
      <vt:lpstr>printf()</vt:lpstr>
      <vt:lpstr>printf()</vt:lpstr>
      <vt:lpstr>printf()</vt:lpstr>
      <vt:lpstr>printf()</vt:lpstr>
      <vt:lpstr>printf()</vt:lpstr>
      <vt:lpstr>Example: printf()</vt:lpstr>
      <vt:lpstr>Example solution</vt:lpstr>
      <vt:lpstr>Example solution (cont.)</vt:lpstr>
      <vt:lpstr>Example solution (cont.)</vt:lpstr>
      <vt:lpstr>scanf() function</vt:lpstr>
      <vt:lpstr>scanf() and scanf_s()</vt:lpstr>
      <vt:lpstr>scanf() function</vt:lpstr>
      <vt:lpstr>scanf() function</vt:lpstr>
      <vt:lpstr>scanf() format strings</vt:lpstr>
      <vt:lpstr>scanf() return value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1570</cp:revision>
  <dcterms:created xsi:type="dcterms:W3CDTF">2006-04-03T05:03:01Z</dcterms:created>
  <dcterms:modified xsi:type="dcterms:W3CDTF">2018-01-31T04:13:26Z</dcterms:modified>
</cp:coreProperties>
</file>