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509" r:id="rId4"/>
    <p:sldId id="517" r:id="rId5"/>
    <p:sldId id="533" r:id="rId6"/>
    <p:sldId id="511" r:id="rId7"/>
    <p:sldId id="513" r:id="rId8"/>
    <p:sldId id="514" r:id="rId9"/>
    <p:sldId id="515" r:id="rId10"/>
    <p:sldId id="379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A90BBC-6B98-4096-9A36-E54DBBA2689A}" v="3" dt="2019-09-27T02:04:01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5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EDA90BBC-6B98-4096-9A36-E54DBBA2689A}"/>
    <pc:docChg chg="undo custSel addSld delSld modSld">
      <pc:chgData name="Geiger, Michael J" userId="13cae92b-b37c-450b-a449-82fcae19569d" providerId="ADAL" clId="{EDA90BBC-6B98-4096-9A36-E54DBBA2689A}" dt="2019-09-27T02:04:55.574" v="1179" actId="2696"/>
      <pc:docMkLst>
        <pc:docMk/>
      </pc:docMkLst>
      <pc:sldChg chg="modSp">
        <pc:chgData name="Geiger, Michael J" userId="13cae92b-b37c-450b-a449-82fcae19569d" providerId="ADAL" clId="{EDA90BBC-6B98-4096-9A36-E54DBBA2689A}" dt="2019-09-27T01:03:01.534" v="15" actId="20577"/>
        <pc:sldMkLst>
          <pc:docMk/>
          <pc:sldMk cId="0" sldId="256"/>
        </pc:sldMkLst>
        <pc:spChg chg="mod">
          <ac:chgData name="Geiger, Michael J" userId="13cae92b-b37c-450b-a449-82fcae19569d" providerId="ADAL" clId="{EDA90BBC-6B98-4096-9A36-E54DBBA2689A}" dt="2019-09-27T01:03:01.534" v="15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EDA90BBC-6B98-4096-9A36-E54DBBA2689A}" dt="2019-09-27T01:03:24.293" v="73" actId="20577"/>
        <pc:sldMkLst>
          <pc:docMk/>
          <pc:sldMk cId="0" sldId="257"/>
        </pc:sldMkLst>
        <pc:spChg chg="mod">
          <ac:chgData name="Geiger, Michael J" userId="13cae92b-b37c-450b-a449-82fcae19569d" providerId="ADAL" clId="{EDA90BBC-6B98-4096-9A36-E54DBBA2689A}" dt="2019-09-27T01:03:24.293" v="73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EDA90BBC-6B98-4096-9A36-E54DBBA2689A}" dt="2019-09-27T02:04:11.909" v="1147" actId="20577"/>
        <pc:sldMkLst>
          <pc:docMk/>
          <pc:sldMk cId="0" sldId="509"/>
        </pc:sldMkLst>
        <pc:spChg chg="mod">
          <ac:chgData name="Geiger, Michael J" userId="13cae92b-b37c-450b-a449-82fcae19569d" providerId="ADAL" clId="{EDA90BBC-6B98-4096-9A36-E54DBBA2689A}" dt="2019-09-27T02:04:11.909" v="1147" actId="20577"/>
          <ac:spMkLst>
            <pc:docMk/>
            <pc:sldMk cId="0" sldId="509"/>
            <ac:spMk id="5123" creationId="{00000000-0000-0000-0000-000000000000}"/>
          </ac:spMkLst>
        </pc:spChg>
      </pc:sldChg>
      <pc:sldChg chg="modSp">
        <pc:chgData name="Geiger, Michael J" userId="13cae92b-b37c-450b-a449-82fcae19569d" providerId="ADAL" clId="{EDA90BBC-6B98-4096-9A36-E54DBBA2689A}" dt="2019-09-27T02:04:44.539" v="1177" actId="20577"/>
        <pc:sldMkLst>
          <pc:docMk/>
          <pc:sldMk cId="0" sldId="514"/>
        </pc:sldMkLst>
        <pc:spChg chg="mod">
          <ac:chgData name="Geiger, Michael J" userId="13cae92b-b37c-450b-a449-82fcae19569d" providerId="ADAL" clId="{EDA90BBC-6B98-4096-9A36-E54DBBA2689A}" dt="2019-09-27T02:04:44.539" v="1177" actId="20577"/>
          <ac:spMkLst>
            <pc:docMk/>
            <pc:sldMk cId="0" sldId="514"/>
            <ac:spMk id="9219" creationId="{00000000-0000-0000-0000-000000000000}"/>
          </ac:spMkLst>
        </pc:spChg>
      </pc:sldChg>
      <pc:sldChg chg="del">
        <pc:chgData name="Geiger, Michael J" userId="13cae92b-b37c-450b-a449-82fcae19569d" providerId="ADAL" clId="{EDA90BBC-6B98-4096-9A36-E54DBBA2689A}" dt="2019-09-27T02:04:54.152" v="1178" actId="2696"/>
        <pc:sldMkLst>
          <pc:docMk/>
          <pc:sldMk cId="0" sldId="516"/>
        </pc:sldMkLst>
      </pc:sldChg>
      <pc:sldChg chg="del">
        <pc:chgData name="Geiger, Michael J" userId="13cae92b-b37c-450b-a449-82fcae19569d" providerId="ADAL" clId="{EDA90BBC-6B98-4096-9A36-E54DBBA2689A}" dt="2019-09-27T02:04:55.574" v="1179" actId="2696"/>
        <pc:sldMkLst>
          <pc:docMk/>
          <pc:sldMk cId="0" sldId="519"/>
        </pc:sldMkLst>
      </pc:sldChg>
      <pc:sldChg chg="modSp add del">
        <pc:chgData name="Geiger, Michael J" userId="13cae92b-b37c-450b-a449-82fcae19569d" providerId="ADAL" clId="{EDA90BBC-6B98-4096-9A36-E54DBBA2689A}" dt="2019-09-27T02:04:16.246" v="1148" actId="2696"/>
        <pc:sldMkLst>
          <pc:docMk/>
          <pc:sldMk cId="683720465" sldId="520"/>
        </pc:sldMkLst>
        <pc:spChg chg="mod">
          <ac:chgData name="Geiger, Michael J" userId="13cae92b-b37c-450b-a449-82fcae19569d" providerId="ADAL" clId="{EDA90BBC-6B98-4096-9A36-E54DBBA2689A}" dt="2019-09-27T01:04:04.772" v="120" actId="20577"/>
          <ac:spMkLst>
            <pc:docMk/>
            <pc:sldMk cId="683720465" sldId="520"/>
            <ac:spMk id="2" creationId="{CD49F249-5C70-49E6-AC1D-41EED802DB4F}"/>
          </ac:spMkLst>
        </pc:spChg>
      </pc:sldChg>
      <pc:sldChg chg="modSp add">
        <pc:chgData name="Geiger, Michael J" userId="13cae92b-b37c-450b-a449-82fcae19569d" providerId="ADAL" clId="{EDA90BBC-6B98-4096-9A36-E54DBBA2689A}" dt="2019-09-27T02:03:49.310" v="1141" actId="20577"/>
        <pc:sldMkLst>
          <pc:docMk/>
          <pc:sldMk cId="0" sldId="533"/>
        </pc:sldMkLst>
        <pc:spChg chg="mod">
          <ac:chgData name="Geiger, Michael J" userId="13cae92b-b37c-450b-a449-82fcae19569d" providerId="ADAL" clId="{EDA90BBC-6B98-4096-9A36-E54DBBA2689A}" dt="2019-09-27T01:05:24.469" v="145" actId="20577"/>
          <ac:spMkLst>
            <pc:docMk/>
            <pc:sldMk cId="0" sldId="533"/>
            <ac:spMk id="21508" creationId="{E545487C-C062-4049-B140-DAF07AE9DD23}"/>
          </ac:spMkLst>
        </pc:spChg>
        <pc:spChg chg="mod">
          <ac:chgData name="Geiger, Michael J" userId="13cae92b-b37c-450b-a449-82fcae19569d" providerId="ADAL" clId="{EDA90BBC-6B98-4096-9A36-E54DBBA2689A}" dt="2019-09-27T02:03:49.310" v="1141" actId="20577"/>
          <ac:spMkLst>
            <pc:docMk/>
            <pc:sldMk cId="0" sldId="533"/>
            <ac:spMk id="21509" creationId="{37BA8461-624D-4FAD-939D-7B7B97288D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D11926-5EE4-0B49-91BB-02E9EB8652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40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B1AAEE-3EED-1A43-8659-22E107B2A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AD848D9-8C78-FF4A-807A-A1FE812B3E88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6EAA4F-8CC2-453B-8888-0CC38429D2FA}" type="datetime1">
              <a:rPr lang="en-US" smtClean="0"/>
              <a:t>9/26/2019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EB2F9-C7EF-2544-9CED-408CA6E22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00D3AD-12A3-4E19-8343-4F65AD2FA3C2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8880C-6ECC-CF44-8C90-D00FDB459D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4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BB47B7-BA06-465A-9651-606CB09C1D10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F3186-C528-194E-B1A2-C6F97F2476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7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C0C14-35B8-4AC1-9307-831BD5A538EA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E807C-D584-3243-ABC5-DC8CB92B17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23D17-3536-4A5B-AA50-917FEA0281B4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30650-49DC-8044-A121-230BF18FF2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D4555-FCD3-409F-B00D-2A3C9384A005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7FEBB-B524-7D47-8208-ABFAD9102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3DBD-F00C-49F6-A654-6D52373A0637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30FF9-C375-7A4C-B62E-F24BF0AEBF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63269-165D-46BF-B4C5-66816C35498E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7045F-173A-544C-BB34-84CCE87CEA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8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203A7-DD18-4DBC-86C9-58419E58EA3D}" type="datetime1">
              <a:rPr lang="en-US" smtClean="0"/>
              <a:t>9/26/2019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BA8CE-B244-8D43-AB35-9E1E5AF2E2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5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2E8AA8-519F-4EE3-8024-3C64491DE785}" type="datetime1">
              <a:rPr lang="en-US" smtClean="0"/>
              <a:t>9/26/2019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0659B-F9D8-E44E-949F-249BC9ABD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7F342-37E1-4F32-9BF6-EFDD0BC8BD21}" type="datetime1">
              <a:rPr lang="en-US" smtClean="0"/>
              <a:t>9/26/2019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4E702-CDD5-9647-A715-74828DB4B2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380E8-D882-4A7B-9796-D134A77D9C0C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3FD38-E442-FC48-A470-FDE9C821F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9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E652C-AF23-4B3A-8D35-B384A863B77D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4423A-3B4D-4F45-9667-F2F9D7C0FA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97B4C05-5839-4E54-A93B-BA44DA313CAD}" type="datetime1">
              <a:rPr lang="en-US" smtClean="0"/>
              <a:t>9/26/2019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81D4B6A-DBBE-0943-9891-9DECD315E3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11: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</a:t>
            </a:r>
          </a:p>
          <a:p>
            <a:pPr lvl="1"/>
            <a:endParaRPr lang="en-US" b="1" u="sng" dirty="0">
              <a:latin typeface="Arial" charset="0"/>
            </a:endParaRPr>
          </a:p>
          <a:p>
            <a:pPr lvl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643D62-8AEF-43DE-9088-BA8880D20F0A}" type="datetime1">
              <a:rPr lang="en-US" sz="1200" smtClean="0">
                <a:latin typeface="Garamond" charset="0"/>
              </a:rPr>
              <a:t>9/26/2019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C8D12B-DDDC-2B48-9185-484B8B4D985A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2 solution to be posted later today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1: Monday, 9/30</a:t>
            </a:r>
          </a:p>
          <a:p>
            <a:pPr lvl="2"/>
            <a:r>
              <a:rPr lang="en-US" dirty="0">
                <a:latin typeface="Arial" charset="0"/>
              </a:rPr>
              <a:t>Will be allowed calculator, one 8.5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x 11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double-sided note sheet</a:t>
            </a:r>
          </a:p>
          <a:p>
            <a:pPr lvl="2"/>
            <a:r>
              <a:rPr lang="en-US" dirty="0">
                <a:latin typeface="Arial" charset="0"/>
              </a:rPr>
              <a:t>x86 instructions covered through Wednesday are posted</a:t>
            </a:r>
          </a:p>
          <a:p>
            <a:r>
              <a:rPr lang="en-US" dirty="0">
                <a:latin typeface="Arial" charset="0"/>
              </a:rPr>
              <a:t>Today’</a:t>
            </a:r>
            <a:r>
              <a:rPr lang="en-US" altLang="ja-JP" dirty="0">
                <a:latin typeface="Arial" charset="0"/>
              </a:rPr>
              <a:t>s lecture: Exam 1 Preview</a:t>
            </a:r>
          </a:p>
          <a:p>
            <a:pPr lvl="1"/>
            <a:r>
              <a:rPr lang="en-US" dirty="0">
                <a:latin typeface="Arial" charset="0"/>
              </a:rPr>
              <a:t>General exam notes</a:t>
            </a:r>
          </a:p>
          <a:p>
            <a:pPr lvl="1"/>
            <a:r>
              <a:rPr lang="en-US" dirty="0">
                <a:latin typeface="Arial" charset="0"/>
              </a:rPr>
              <a:t>Review of material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7CD389-FF5A-434B-90EE-95480D4A930A}" type="datetime1">
              <a:rPr lang="en-US" sz="1200" smtClean="0">
                <a:latin typeface="Garamond" charset="0"/>
              </a:rPr>
              <a:t>9/26/2019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Preview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5311A1-6363-E34C-9614-FEFD4E4F51DF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Allowed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One 8.5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x 11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double-sided sheet of notes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Calculator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x86 instruction set (so far) provided for you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No other notes or electronic devices (phone, laptop, etc.)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Exam will be 50 minutes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Will start at 8:00 or 11:00 AM—</a:t>
            </a:r>
            <a:r>
              <a:rPr lang="en-US" sz="2200" b="1" u="sng" dirty="0">
                <a:latin typeface="Arial" charset="0"/>
              </a:rPr>
              <a:t>please be on time!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Covers all lectures through Wednesday, 9/25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General format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1 multiple choice question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2-3 short answer questions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1 extra credit problem</a:t>
            </a:r>
          </a:p>
          <a:p>
            <a:pPr lvl="1">
              <a:lnSpc>
                <a:spcPct val="80000"/>
              </a:lnSpc>
            </a:pPr>
            <a:endParaRPr lang="en-US" sz="22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3D622C-B0A1-4BF2-8C68-235AFE45755D}" type="datetime1">
              <a:rPr lang="en-US" sz="1200" smtClean="0">
                <a:latin typeface="Garamond" charset="0"/>
              </a:rPr>
              <a:t>9/26/2019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F46B5F-77F2-5344-AC6A-96F8E3A102AD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Prior to passing out exam, I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You must leave your cell phone either with me or clearly visible on the table near your seat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53B1D6-4EE9-430F-B080-5E88837AF44F}" type="datetime1">
              <a:rPr lang="en-US" sz="1200" smtClean="0">
                <a:latin typeface="Garamond" charset="0"/>
              </a:rPr>
              <a:t>9/26/2019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650A0A-8825-8740-8A19-18EC295E3C89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489B6230-0981-4DB4-82D2-E9A1C257F6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B0CCDFD-A43E-46D0-89F8-495D6ADC7A34}" type="datetime1">
              <a:rPr lang="en-US" altLang="en-US" sz="1200" smtClean="0">
                <a:latin typeface="Garamond" panose="02020404030301010803" pitchFamily="18" charset="0"/>
              </a:rPr>
              <a:t>9/26/2019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5268F-9057-4568-B37D-B0A50733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3D972DC4-5BEF-46E3-8C14-930C7366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C62B915-E4BC-4D81-BB1C-BBE11CFA42E0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E545487C-C062-4049-B140-DAF07AE9D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Review: base conversions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37BA8461-624D-4FAD-939D-7B7B97288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/>
              <a:t>Binary </a:t>
            </a:r>
            <a:r>
              <a:rPr lang="en-US" altLang="en-US" sz="2300" dirty="0">
                <a:sym typeface="Wingdings" panose="05000000000000000000" pitchFamily="2" charset="2"/>
              </a:rPr>
              <a:t> decimal: each digit has weight (1, 2, 4, 8, </a:t>
            </a:r>
            <a:r>
              <a:rPr lang="en-US" altLang="en-US" sz="2300" dirty="0" err="1">
                <a:sym typeface="Wingdings" panose="05000000000000000000" pitchFamily="2" charset="2"/>
              </a:rPr>
              <a:t>etc</a:t>
            </a:r>
            <a:r>
              <a:rPr lang="en-US" altLang="en-US" sz="2300" dirty="0">
                <a:sym typeface="Wingdings" panose="05000000000000000000" pitchFamily="2" charset="2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sym typeface="Wingdings" panose="05000000000000000000" pitchFamily="2" charset="2"/>
              </a:rPr>
              <a:t>Starting from rightmost bit = bit 0, nth bit has weight 2</a:t>
            </a:r>
            <a:r>
              <a:rPr lang="en-US" altLang="en-US" sz="1900" baseline="30000" dirty="0">
                <a:sym typeface="Wingdings" panose="05000000000000000000" pitchFamily="2" charset="2"/>
              </a:rPr>
              <a:t>n</a:t>
            </a:r>
            <a:endParaRPr lang="en-US" altLang="en-US" sz="19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sym typeface="Wingdings" panose="05000000000000000000" pitchFamily="2" charset="2"/>
              </a:rPr>
              <a:t>To get magnitude, add weights of bits = 1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500" dirty="0">
                <a:sym typeface="Wingdings" panose="05000000000000000000" pitchFamily="2" charset="2"/>
              </a:rPr>
              <a:t>e.g. 00100101</a:t>
            </a:r>
            <a:r>
              <a:rPr lang="en-US" altLang="en-US" sz="1500" baseline="-25000" dirty="0">
                <a:sym typeface="Wingdings" panose="05000000000000000000" pitchFamily="2" charset="2"/>
              </a:rPr>
              <a:t>2</a:t>
            </a:r>
            <a:r>
              <a:rPr lang="en-US" altLang="en-US" sz="1500" dirty="0">
                <a:sym typeface="Wingdings" panose="05000000000000000000" pitchFamily="2" charset="2"/>
              </a:rPr>
              <a:t> = 32 + 4 + 1 = 37</a:t>
            </a:r>
            <a:r>
              <a:rPr lang="en-US" altLang="en-US" sz="1500" baseline="-25000" dirty="0">
                <a:sym typeface="Wingdings" panose="05000000000000000000" pitchFamily="2" charset="2"/>
              </a:rPr>
              <a:t>10</a:t>
            </a:r>
            <a:r>
              <a:rPr lang="en-US" altLang="en-US" sz="1500" dirty="0">
                <a:sym typeface="Wingdings" panose="05000000000000000000" pitchFamily="2" charset="2"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5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ym typeface="Wingdings" panose="05000000000000000000" pitchFamily="2" charset="2"/>
              </a:rPr>
              <a:t>Unsigned values: strictly non-negative (0 or positive)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sym typeface="Wingdings" panose="05000000000000000000" pitchFamily="2" charset="2"/>
              </a:rPr>
              <a:t>Most significant bit (MSB) represents highest weight</a:t>
            </a:r>
            <a:endParaRPr lang="en-US" altLang="en-US" sz="15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/>
              <a:t>Signed values: can be positive or negative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/>
              <a:t>MSB represents sign: 0 = positive, 1 = negative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/>
              <a:t>To find magnitude of negative number, take 2’s complement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500" dirty="0"/>
              <a:t>e.g. 11110101</a:t>
            </a:r>
            <a:r>
              <a:rPr lang="en-US" altLang="en-US" sz="1500" baseline="-25000" dirty="0"/>
              <a:t>2</a:t>
            </a:r>
            <a:r>
              <a:rPr lang="en-US" altLang="en-US" sz="1500" dirty="0"/>
              <a:t> as signed value </a:t>
            </a:r>
            <a:r>
              <a:rPr lang="en-US" altLang="en-US" sz="1500" dirty="0">
                <a:sym typeface="Wingdings" panose="05000000000000000000" pitchFamily="2" charset="2"/>
              </a:rPr>
              <a:t> 2’s complement = 00001011</a:t>
            </a:r>
            <a:r>
              <a:rPr lang="en-US" altLang="en-US" sz="1500" baseline="-25000" dirty="0">
                <a:sym typeface="Wingdings" panose="05000000000000000000" pitchFamily="2" charset="2"/>
              </a:rPr>
              <a:t>2</a:t>
            </a:r>
            <a:r>
              <a:rPr lang="en-US" altLang="en-US" sz="1500" dirty="0">
                <a:sym typeface="Wingdings" panose="05000000000000000000" pitchFamily="2" charset="2"/>
              </a:rPr>
              <a:t> = 11</a:t>
            </a:r>
            <a:r>
              <a:rPr lang="en-US" altLang="en-US" sz="1500" baseline="-25000" dirty="0">
                <a:sym typeface="Wingdings" panose="05000000000000000000" pitchFamily="2" charset="2"/>
              </a:rPr>
              <a:t>10</a:t>
            </a:r>
            <a:br>
              <a:rPr lang="en-US" altLang="en-US" sz="1500" dirty="0">
                <a:sym typeface="Wingdings" panose="05000000000000000000" pitchFamily="2" charset="2"/>
              </a:rPr>
            </a:br>
            <a:r>
              <a:rPr lang="en-US" altLang="en-US" sz="1500" dirty="0">
                <a:sym typeface="Wingdings" panose="05000000000000000000" pitchFamily="2" charset="2"/>
              </a:rPr>
              <a:t>			   11110101</a:t>
            </a:r>
            <a:r>
              <a:rPr lang="en-US" altLang="en-US" sz="1500" baseline="-25000" dirty="0">
                <a:sym typeface="Wingdings" panose="05000000000000000000" pitchFamily="2" charset="2"/>
              </a:rPr>
              <a:t>2</a:t>
            </a:r>
            <a:r>
              <a:rPr lang="en-US" altLang="en-US" sz="1500" dirty="0">
                <a:sym typeface="Wingdings" panose="05000000000000000000" pitchFamily="2" charset="2"/>
              </a:rPr>
              <a:t> = -11</a:t>
            </a:r>
            <a:r>
              <a:rPr lang="en-US" altLang="en-US" sz="1500" baseline="-25000" dirty="0">
                <a:sym typeface="Wingdings" panose="05000000000000000000" pitchFamily="2" charset="2"/>
              </a:rPr>
              <a:t>10</a:t>
            </a:r>
            <a:endParaRPr lang="en-US" altLang="en-US" sz="15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3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ym typeface="Wingdings" panose="05000000000000000000" pitchFamily="2" charset="2"/>
              </a:rPr>
              <a:t>Hexadecimal: each digit represents four-bit sequence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sym typeface="Wingdings" panose="05000000000000000000" pitchFamily="2" charset="2"/>
              </a:rPr>
              <a:t>For example, 0x7 = 0111</a:t>
            </a:r>
            <a:r>
              <a:rPr lang="en-US" altLang="en-US" sz="1900" baseline="-25000" dirty="0">
                <a:sym typeface="Wingdings" panose="05000000000000000000" pitchFamily="2" charset="2"/>
              </a:rPr>
              <a:t>2</a:t>
            </a:r>
            <a:r>
              <a:rPr lang="en-US" altLang="en-US" sz="1900" dirty="0">
                <a:sym typeface="Wingdings" panose="05000000000000000000" pitchFamily="2" charset="2"/>
              </a:rPr>
              <a:t>, 0xE = 1110</a:t>
            </a:r>
            <a:r>
              <a:rPr lang="en-US" altLang="en-US" sz="1900" baseline="-25000" dirty="0">
                <a:sym typeface="Wingdings" panose="05000000000000000000" pitchFamily="2" charset="2"/>
              </a:rPr>
              <a:t>2</a:t>
            </a:r>
            <a:endParaRPr lang="en-US" altLang="en-US" sz="19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sym typeface="Wingdings" panose="05000000000000000000" pitchFamily="2" charset="2"/>
              </a:rPr>
              <a:t>If converting to decimal, multiply nth digit by 16</a:t>
            </a:r>
            <a:r>
              <a:rPr lang="en-US" altLang="en-US" sz="1900" baseline="30000" dirty="0">
                <a:sym typeface="Wingdings" panose="05000000000000000000" pitchFamily="2" charset="2"/>
              </a:rPr>
              <a:t>n</a:t>
            </a:r>
            <a:endParaRPr lang="en-US" altLang="en-US" sz="1900" dirty="0">
              <a:sym typeface="Wingdings" panose="05000000000000000000" pitchFamily="2" charset="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500" dirty="0">
                <a:sym typeface="Wingdings" panose="05000000000000000000" pitchFamily="2" charset="2"/>
              </a:rPr>
              <a:t>0x1E = 1 * 16 + 14 * 1 = 30</a:t>
            </a:r>
            <a:r>
              <a:rPr lang="en-US" altLang="en-US" sz="1500" baseline="-25000" dirty="0">
                <a:sym typeface="Wingdings" panose="05000000000000000000" pitchFamily="2" charset="2"/>
              </a:rPr>
              <a:t>10</a:t>
            </a:r>
            <a:endParaRPr lang="en-US" alt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ISA, storage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Instruction set architecture (cont.)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2000" dirty="0">
                <a:latin typeface="Arial" charset="0"/>
              </a:rPr>
              <a:t>: the data being operated on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are the bits interpreted? (</a:t>
            </a:r>
            <a:r>
              <a:rPr lang="en-US" sz="1700" dirty="0" err="1">
                <a:latin typeface="Arial" charset="0"/>
              </a:rPr>
              <a:t>int</a:t>
            </a:r>
            <a:r>
              <a:rPr lang="en-US" sz="1700" dirty="0">
                <a:latin typeface="Arial" charset="0"/>
              </a:rPr>
              <a:t>, FP, signed/unsigned)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What size are they? (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byte</a:t>
            </a:r>
            <a:r>
              <a:rPr lang="en-US" sz="1700" dirty="0">
                <a:latin typeface="Arial" charset="0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word</a:t>
            </a:r>
            <a:r>
              <a:rPr lang="en-US" sz="1700" dirty="0">
                <a:latin typeface="Arial" charset="0"/>
              </a:rPr>
              <a:t>, etc.)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do we reference </a:t>
            </a:r>
            <a:r>
              <a:rPr lang="en-US" sz="1700">
                <a:latin typeface="Arial" charset="0"/>
              </a:rPr>
              <a:t>operands?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Data storage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Small, fast set of on-chip storage (primarily for speed)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Referenced by name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Memory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Larger, slower set of storage (primarily for capacity)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Organized as hierarchy …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… but programmer references single range of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Memory issues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solidFill>
                  <a:srgbClr val="0000FF"/>
                </a:solidFill>
                <a:latin typeface="Arial" charset="0"/>
              </a:rPr>
              <a:t>Aligned</a:t>
            </a:r>
            <a:r>
              <a:rPr lang="en-US" sz="1600" dirty="0">
                <a:latin typeface="Arial" charset="0"/>
              </a:rPr>
              <a:t> data: address divisible by number of bytes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Endianness: 80x86 data is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 little endian</a:t>
            </a:r>
          </a:p>
          <a:p>
            <a:pPr lvl="2">
              <a:lnSpc>
                <a:spcPct val="80000"/>
              </a:lnSpc>
            </a:pP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E7CF61-3291-4A55-8D58-3714C2E30C10}" type="datetime1">
              <a:rPr lang="en-US" sz="1200" smtClean="0">
                <a:latin typeface="Garamond" charset="0"/>
              </a:rPr>
              <a:t>9/26/2019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CBD9CD-5821-9D47-B4F3-702A8498554F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Review: data &amp; data transfer instructions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x86 data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Registers: access as 8-bit (e.g. AL, AH), 16-bit (AX), 32-bit (EAX)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Memory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Data size usually matches register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If not, explicitly specify (BYTE PTR, WORD PTR, DWORD PTR)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MOV: basic data transfer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Can use registers, memory, </a:t>
            </a:r>
            <a:r>
              <a:rPr lang="en-US" dirty="0" err="1"/>
              <a:t>immediates</a:t>
            </a:r>
            <a:endParaRPr lang="en-US" dirty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>
                <a:ea typeface="+mn-ea"/>
                <a:cs typeface="+mn-cs"/>
              </a:rPr>
              <a:t>MOVSX/MOVZX</a:t>
            </a:r>
            <a:endParaRPr lang="en-US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Sign-extend or zero-extend register/memory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XCHG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Exchange contents of source, </a:t>
            </a:r>
            <a:r>
              <a:rPr lang="en-US" dirty="0" err="1"/>
              <a:t>dest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831401-D5DD-427C-BBA6-67EE07E2E93D}" type="datetime1">
              <a:rPr lang="en-US" sz="1200" smtClean="0">
                <a:latin typeface="Garamond" charset="0"/>
              </a:rPr>
              <a:t>9/26/2019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Exam 1 Preview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92D680-6EB8-7447-83FB-D76CF0D62625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data transfer, arithmetic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LEA: load effective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Calculate EA/store in register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Only flag to worry about: CF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Addition instructions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ADD AX,BX </a:t>
            </a:r>
            <a:r>
              <a:rPr lang="en-US" sz="2400" dirty="0">
                <a:latin typeface="Arial" charset="0"/>
                <a:sym typeface="Wingdings" charset="0"/>
              </a:rPr>
              <a:t> AX = AX + BX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ADC AX,BX  AX = AX + BX + CF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INC AX  AX = AX + 1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Subtraction instructions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SUB AX,BX </a:t>
            </a:r>
            <a:r>
              <a:rPr lang="en-US" sz="2400" dirty="0">
                <a:latin typeface="Arial" charset="0"/>
                <a:sym typeface="Wingdings" charset="0"/>
              </a:rPr>
              <a:t> AX = AX – BX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SBB AX,BX  AX = AX – BX – CF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DEC AX  AX = AX – 1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  <a:sym typeface="Wingdings" charset="0"/>
              </a:rPr>
              <a:t>NEG AX  AX = -AX = 0 - AX</a:t>
            </a:r>
            <a:endParaRPr lang="en-US" sz="2400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DB9C23-9E36-4976-9604-36EE9243F72C}" type="datetime1">
              <a:rPr lang="en-US" sz="1200" smtClean="0">
                <a:latin typeface="Garamond" charset="0"/>
              </a:rPr>
              <a:t>9/26/2019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3C3EE4-DF34-704A-8D74-2C994BDA3197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Multiplication &amp; division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Multiplication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MUL (unsigned), IMUL (signed)</a:t>
            </a:r>
          </a:p>
          <a:p>
            <a:pPr lvl="1" eaLnBrk="1" hangingPunct="1"/>
            <a:r>
              <a:rPr lang="en-US">
                <a:latin typeface="Arial" charset="0"/>
              </a:rPr>
              <a:t>Result uses 2x bits of source</a:t>
            </a:r>
          </a:p>
          <a:p>
            <a:pPr lvl="1" eaLnBrk="1" hangingPunct="1"/>
            <a:r>
              <a:rPr lang="en-US">
                <a:latin typeface="Arial" charset="0"/>
              </a:rPr>
              <a:t>Source usually implied (AL/AX/EAX)</a:t>
            </a:r>
          </a:p>
          <a:p>
            <a:pPr eaLnBrk="1" hangingPunct="1"/>
            <a:r>
              <a:rPr lang="en-US">
                <a:latin typeface="Arial" charset="0"/>
              </a:rPr>
              <a:t>Division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DIV (unsigned), IDIV (signed)</a:t>
            </a:r>
          </a:p>
          <a:p>
            <a:pPr lvl="1" eaLnBrk="1" hangingPunct="1"/>
            <a:r>
              <a:rPr lang="en-US">
                <a:latin typeface="Arial" charset="0"/>
              </a:rPr>
              <a:t>Implied source (AX, (DX,AX), (EDX,EAX)) 2x bits of specified source</a:t>
            </a:r>
          </a:p>
          <a:p>
            <a:pPr lvl="1" eaLnBrk="1" hangingPunct="1"/>
            <a:r>
              <a:rPr lang="en-US">
                <a:latin typeface="Arial" charset="0"/>
              </a:rPr>
              <a:t>Quotient/remainder split across result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729926-027C-4C47-81E0-8E89983A295C}" type="datetime1">
              <a:rPr lang="en-US" sz="1200" smtClean="0">
                <a:latin typeface="Garamond" charset="0"/>
              </a:rPr>
              <a:t>9/26/2019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Preview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2835BF-F2FB-BD4C-8A1D-EFDB969BD652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8749</TotalTime>
  <Words>813</Words>
  <Application>Microsoft Office PowerPoint</Application>
  <PresentationFormat>On-screen Show (4:3)</PresentationFormat>
  <Paragraphs>135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Wingdings</vt:lpstr>
      <vt:lpstr>Edge</vt:lpstr>
      <vt:lpstr>EECE.3170 Microprocessor Systems Design I</vt:lpstr>
      <vt:lpstr>Lecture outline</vt:lpstr>
      <vt:lpstr>Exam 1 notes</vt:lpstr>
      <vt:lpstr>Test policies</vt:lpstr>
      <vt:lpstr>Review: base conversions</vt:lpstr>
      <vt:lpstr>Review: ISA, storage</vt:lpstr>
      <vt:lpstr>Review: data &amp; data transfer instructions</vt:lpstr>
      <vt:lpstr>Review: data transfer, arithmetic</vt:lpstr>
      <vt:lpstr>Review: Multiplication &amp; division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1699</cp:revision>
  <dcterms:created xsi:type="dcterms:W3CDTF">2006-04-03T05:03:01Z</dcterms:created>
  <dcterms:modified xsi:type="dcterms:W3CDTF">2019-09-27T02:04:56Z</dcterms:modified>
</cp:coreProperties>
</file>