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4"/>
  </p:notesMasterIdLst>
  <p:handoutMasterIdLst>
    <p:handoutMasterId r:id="rId15"/>
  </p:handoutMasterIdLst>
  <p:sldIdLst>
    <p:sldId id="256" r:id="rId2"/>
    <p:sldId id="422" r:id="rId3"/>
    <p:sldId id="536" r:id="rId4"/>
    <p:sldId id="537" r:id="rId5"/>
    <p:sldId id="540" r:id="rId6"/>
    <p:sldId id="541" r:id="rId7"/>
    <p:sldId id="542" r:id="rId8"/>
    <p:sldId id="543" r:id="rId9"/>
    <p:sldId id="544" r:id="rId10"/>
    <p:sldId id="545" r:id="rId11"/>
    <p:sldId id="546" r:id="rId12"/>
    <p:sldId id="447" r:id="rId1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2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978633C-2812-AF4D-9F5F-329FCF04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24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56DCEA7-EB52-8D45-B0D5-8A2BCF1BB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452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A99094-D6C5-9D49-A78C-6A3000344D2F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0DAD0-8BE9-554B-9C07-9D577858020D}" type="datetime1">
              <a:rPr lang="en-US" smtClean="0"/>
              <a:t>3/7/18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66919-4BC3-2A47-88AD-1FC39EA40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3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A55F1-8326-3440-BB76-12E2CE6C0C97}" type="datetime1">
              <a:rPr lang="en-US" smtClean="0"/>
              <a:t>3/7/18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16A0A-9ECB-D04E-B05D-F236A1BA3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837A2-B362-1A45-B71D-E598684BE1FF}" type="datetime1">
              <a:rPr lang="en-US" smtClean="0"/>
              <a:t>3/7/18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2ADF6-9CB4-4F4D-BE4E-4FE70315B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8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F391F-30A9-8648-B6B4-F40D782EFEFC}" type="datetime1">
              <a:rPr lang="en-US" smtClean="0"/>
              <a:t>3/7/18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3947D-4DA8-C946-9094-871581B23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78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E1EC7-BA67-C94F-A396-D2FC83475172}" type="datetime1">
              <a:rPr lang="en-US" smtClean="0"/>
              <a:t>3/7/18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1F23F-0D07-134F-866B-B75AF1366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6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9F749-C28D-B046-AF18-53BFC42DA9B0}" type="datetime1">
              <a:rPr lang="en-US" smtClean="0"/>
              <a:t>3/7/18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77B84-F749-3C45-A1F7-9DA5F8517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4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D551E-C0F4-144B-9B19-4CE7CB69413A}" type="datetime1">
              <a:rPr lang="en-US" smtClean="0"/>
              <a:t>3/7/18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A14C9-A367-014B-B764-61D5AD5B4C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3A3F7-B8E1-CF48-850C-C686A68C687F}" type="datetime1">
              <a:rPr lang="en-US" smtClean="0"/>
              <a:t>3/7/18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E6CFA-3B45-4342-A3C3-F3E850297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0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62D74-24CD-0949-BCE8-CE0F86C06028}" type="datetime1">
              <a:rPr lang="en-US" smtClean="0"/>
              <a:t>3/7/18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B3C9B-1AD7-6C49-80A5-78509173C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9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36CE9-05D0-7445-B6F1-DBA3CA63C3D3}" type="datetime1">
              <a:rPr lang="en-US" smtClean="0"/>
              <a:t>3/7/18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B68EF-7916-7049-8FA1-2ADAD8C73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B5D8B-8F48-364D-A2A4-668A9ECDE83E}" type="datetime1">
              <a:rPr lang="en-US" smtClean="0"/>
              <a:t>3/7/18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18213-BC49-434F-B53A-118950A2F8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9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AD9AA-07C8-7346-8ED6-C2E14EC39409}" type="datetime1">
              <a:rPr lang="en-US" smtClean="0"/>
              <a:t>3/7/18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536B3-A8D9-EB47-8EA3-04E17D666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5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08260-F4BB-4F40-9787-FEB3591A03FB}" type="datetime1">
              <a:rPr lang="en-US" smtClean="0"/>
              <a:t>3/7/18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210BB-4292-A245-86A6-3FE7A0285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2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98650306-6078-B344-8148-F1C1D26AF270}" type="datetime1">
              <a:rPr lang="en-US" smtClean="0"/>
              <a:t>3/7/18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490A41D0-8994-D54B-B17B-96F2F68ABD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1" r:id="rId1"/>
    <p:sldLayoutId id="2147484689" r:id="rId2"/>
    <p:sldLayoutId id="2147484690" r:id="rId3"/>
    <p:sldLayoutId id="2147484691" r:id="rId4"/>
    <p:sldLayoutId id="2147484692" r:id="rId5"/>
    <p:sldLayoutId id="2147484693" r:id="rId6"/>
    <p:sldLayoutId id="2147484694" r:id="rId7"/>
    <p:sldLayoutId id="2147484695" r:id="rId8"/>
    <p:sldLayoutId id="2147484696" r:id="rId9"/>
    <p:sldLayoutId id="2147484697" r:id="rId10"/>
    <p:sldLayoutId id="2147484698" r:id="rId11"/>
    <p:sldLayoutId id="2147484699" r:id="rId12"/>
    <p:sldLayoutId id="214748470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18: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PE3: Functions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When to use functions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Find a particular step or series of steps being repeated in your code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If code is exactly the same, you need no arguments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If one or more values change, but actual calculations are the same, values can be function arguments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If function modifies: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1 variable: just return it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2+ variables: use pointer argument(s)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Reassess change example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Steps for creating change are extremely similar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What changes each time?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How should we use those values in a function?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Inputs, outputs, variables … ?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820D4E6-990F-914C-90FE-E1D45091364D}" type="datetime1">
              <a:rPr lang="en-US" sz="1200" smtClean="0">
                <a:latin typeface="Garamond" charset="0"/>
              </a:rPr>
              <a:t>3/7/18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4354855-ACFD-634F-85E5-3E5F9E86B7DE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08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Overall flowchart</a:t>
            </a: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E6A4133-BBB8-2645-881A-2DB4F0514125}" type="datetime1">
              <a:rPr lang="en-US" sz="1200" smtClean="0">
                <a:latin typeface="Garamond" charset="0"/>
              </a:rPr>
              <a:t>3/7/18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449ED4E-EC5A-3845-8B78-8858C2AF9AD6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  <p:pic>
        <p:nvPicPr>
          <p:cNvPr id="1331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1020763"/>
            <a:ext cx="6623050" cy="530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6129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smtClean="0">
                <a:latin typeface="Arial" charset="0"/>
              </a:rPr>
              <a:t>Return exams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Reminders</a:t>
            </a:r>
            <a:r>
              <a:rPr lang="en-US" dirty="0">
                <a:latin typeface="Arial" charset="0"/>
              </a:rPr>
              <a:t>:</a:t>
            </a:r>
          </a:p>
          <a:p>
            <a:pPr lvl="1"/>
            <a:r>
              <a:rPr lang="en-US" dirty="0">
                <a:latin typeface="Arial" charset="0"/>
              </a:rPr>
              <a:t>Program 3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today</a:t>
            </a:r>
          </a:p>
          <a:p>
            <a:pPr lvl="1"/>
            <a:r>
              <a:rPr lang="en-US" dirty="0">
                <a:latin typeface="Arial" charset="0"/>
              </a:rPr>
              <a:t>Program 5 due 3/21</a:t>
            </a:r>
          </a:p>
          <a:p>
            <a:pPr lvl="1"/>
            <a:r>
              <a:rPr lang="en-US" dirty="0">
                <a:latin typeface="Arial" charset="0"/>
              </a:rPr>
              <a:t>TA office hours: </a:t>
            </a:r>
            <a:r>
              <a:rPr lang="en-US" dirty="0" err="1">
                <a:latin typeface="Arial" charset="0"/>
              </a:rPr>
              <a:t>Tu</a:t>
            </a:r>
            <a:r>
              <a:rPr lang="en-US" dirty="0">
                <a:latin typeface="Arial" charset="0"/>
              </a:rPr>
              <a:t> 11 AM-1 PM, Ball 313</a:t>
            </a:r>
            <a:endParaRPr lang="en-US" dirty="0">
              <a:latin typeface="Arial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47CF26-F723-A44D-B9D0-89C2218DE9F2}" type="datetime1">
              <a:rPr lang="en-US" sz="1200" smtClean="0">
                <a:latin typeface="Garamond" charset="0"/>
              </a:rPr>
              <a:t>3/7/18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E786FF6-CB58-D24D-88A8-2536B12589EF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</a:t>
            </a:r>
            <a:r>
              <a:rPr lang="en-US" dirty="0" smtClean="0">
                <a:latin typeface="Arial" charset="0"/>
              </a:rPr>
              <a:t>reminders</a:t>
            </a:r>
          </a:p>
          <a:p>
            <a:pPr lvl="1"/>
            <a:r>
              <a:rPr lang="en-US" dirty="0">
                <a:latin typeface="Arial" charset="0"/>
              </a:rPr>
              <a:t>Program 3 </a:t>
            </a:r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due </a:t>
            </a:r>
            <a:r>
              <a:rPr lang="en-US" dirty="0" smtClean="0">
                <a:latin typeface="Arial" charset="0"/>
              </a:rPr>
              <a:t>today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5 </a:t>
            </a:r>
            <a:r>
              <a:rPr lang="en-US" dirty="0" smtClean="0">
                <a:latin typeface="Arial" charset="0"/>
              </a:rPr>
              <a:t>due 3/21</a:t>
            </a:r>
          </a:p>
          <a:p>
            <a:pPr lvl="1"/>
            <a:r>
              <a:rPr lang="en-US" dirty="0" smtClean="0">
                <a:latin typeface="Arial" charset="0"/>
              </a:rPr>
              <a:t>TA office hours: </a:t>
            </a:r>
            <a:r>
              <a:rPr lang="en-US" dirty="0" err="1" smtClean="0">
                <a:latin typeface="Arial" charset="0"/>
              </a:rPr>
              <a:t>Tu</a:t>
            </a:r>
            <a:r>
              <a:rPr lang="en-US" dirty="0" smtClean="0">
                <a:latin typeface="Arial" charset="0"/>
              </a:rPr>
              <a:t> 11 AM-1 PM, Ball 313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More p</a:t>
            </a:r>
            <a:r>
              <a:rPr lang="en-US" dirty="0" smtClean="0">
                <a:latin typeface="Arial" charset="0"/>
              </a:rPr>
              <a:t>ointer </a:t>
            </a:r>
            <a:r>
              <a:rPr lang="en-US" dirty="0" smtClean="0">
                <a:latin typeface="Arial" charset="0"/>
              </a:rPr>
              <a:t>argument </a:t>
            </a:r>
            <a:r>
              <a:rPr lang="en-US" dirty="0" smtClean="0">
                <a:latin typeface="Arial" charset="0"/>
              </a:rPr>
              <a:t>examples</a:t>
            </a:r>
          </a:p>
          <a:p>
            <a:pPr lvl="1"/>
            <a:r>
              <a:rPr lang="en-US" dirty="0" smtClean="0">
                <a:latin typeface="Arial" charset="0"/>
              </a:rPr>
              <a:t>PE3: Functions</a:t>
            </a:r>
            <a:endParaRPr lang="en-US" dirty="0" smtClean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337C4F-C6A5-D341-B4C1-8215918181CA}" type="datetime1">
              <a:rPr lang="en-US" sz="1200" smtClean="0">
                <a:latin typeface="Garamond" charset="0"/>
              </a:rPr>
              <a:t>3/7/18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E4F1E5-9DBB-0F48-8A00-2E01B860F026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pointer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724400" cy="4987925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f(</a:t>
            </a: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*a, </a:t>
            </a: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*b);</a:t>
            </a:r>
          </a:p>
          <a:p>
            <a:pPr>
              <a:buFont typeface="Wingdings" pitchFamily="2" charset="2"/>
              <a:buNone/>
              <a:defRPr/>
            </a:pPr>
            <a:endParaRPr lang="en-US" sz="3400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y =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result1, result2, result3;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result1 = f(&amp;x, &amp;y);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result2 = f(&amp;y, &amp;result1);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result3 = f(&amp;result1, &amp;result2);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3400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1: %d\n",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2: %d\n", result2);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3: %d\n", result3);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2531" name="Content Placeholder 6"/>
          <p:cNvSpPr>
            <a:spLocks noGrp="1"/>
          </p:cNvSpPr>
          <p:nvPr>
            <p:ph sz="half" idx="2"/>
          </p:nvPr>
        </p:nvSpPr>
        <p:spPr>
          <a:xfrm>
            <a:off x="5334000" y="1336675"/>
            <a:ext cx="3810000" cy="49879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int f(int *a, int *b)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	int copyB = *b;</a:t>
            </a:r>
          </a:p>
          <a:p>
            <a:pPr lvl="1">
              <a:buFont typeface="Wingdings" charset="0"/>
              <a:buNone/>
            </a:pPr>
            <a:r>
              <a:rPr lang="nn-NO" sz="1600">
                <a:latin typeface="Courier New" charset="0"/>
                <a:cs typeface="Courier New" charset="0"/>
              </a:rPr>
              <a:t>while (*a &gt; 1) {</a:t>
            </a:r>
          </a:p>
          <a:p>
            <a:pPr lvl="1">
              <a:buFont typeface="Wingdings" charset="0"/>
              <a:buNone/>
            </a:pPr>
            <a:r>
              <a:rPr lang="nn-NO" sz="1600">
                <a:latin typeface="Courier New" charset="0"/>
                <a:cs typeface="Courier New" charset="0"/>
              </a:rPr>
              <a:t>	*b += copyB;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	(*a)--;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}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return *b;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DE3473-6710-174E-9169-A73B3246C9D5}" type="datetime1">
              <a:rPr lang="en-US" sz="1200" smtClean="0">
                <a:latin typeface="Garamond" charset="0"/>
              </a:rPr>
              <a:t>3/7/18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FBF8F7-FF82-8B4B-BE7C-7C1ACAE3D078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478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first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 = 1, y = 2, result1 = 2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second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y = 1, result1 = 4, result2 = 4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third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result1 = 1, result2 = 16, result3 = 16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Final output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x = 1, y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 1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1: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2: 16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3: 16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587EFA-E6B7-2F4C-A6E7-4DD02B6E0AFC}" type="datetime1">
              <a:rPr lang="en-US" sz="1200" smtClean="0">
                <a:latin typeface="Garamond" charset="0"/>
              </a:rPr>
              <a:t>3/7/18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355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3440B5-AFB6-3849-B400-6495240CF110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276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Example: writing functions with pointers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Write a function that:</a:t>
            </a:r>
          </a:p>
          <a:p>
            <a:pPr lvl="1"/>
            <a:r>
              <a:rPr lang="en-US">
                <a:latin typeface="Arial" charset="0"/>
              </a:rPr>
              <a:t>Given two integer arguments,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y</a:t>
            </a:r>
            <a:r>
              <a:rPr lang="en-US">
                <a:latin typeface="Arial" charset="0"/>
              </a:rPr>
              <a:t>, store the quotient and remainder of </a:t>
            </a:r>
            <a:r>
              <a:rPr lang="en-US">
                <a:latin typeface="Courier New" charset="0"/>
                <a:cs typeface="Courier New" charset="0"/>
              </a:rPr>
              <a:t>x / y</a:t>
            </a:r>
            <a:r>
              <a:rPr lang="en-US">
                <a:latin typeface="Arial" charset="0"/>
              </a:rPr>
              <a:t> into locations specified by arguments </a:t>
            </a:r>
            <a:r>
              <a:rPr lang="en-US">
                <a:latin typeface="Courier New" charset="0"/>
                <a:cs typeface="Courier New" charset="0"/>
              </a:rPr>
              <a:t>q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r</a:t>
            </a:r>
            <a:r>
              <a:rPr lang="en-US">
                <a:latin typeface="Arial" charset="0"/>
              </a:rPr>
              <a:t>, respectively.</a:t>
            </a:r>
          </a:p>
          <a:p>
            <a:pPr lvl="1"/>
            <a:r>
              <a:rPr lang="en-US">
                <a:latin typeface="Arial" charset="0"/>
              </a:rPr>
              <a:t>Uses pointers to swap the values of two double-precision variables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25938C-EF21-F44A-80C0-C40B1B7BDD76}" type="datetime1">
              <a:rPr lang="en-US" sz="1200" smtClean="0">
                <a:latin typeface="Garamond" charset="0"/>
              </a:rPr>
              <a:t>3/7/18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A0E9F7-C5C2-C148-BBAB-42371CCD45B9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239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>
                <a:latin typeface="Arial" charset="0"/>
              </a:rPr>
              <a:t>Given two integer arguments,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y</a:t>
            </a:r>
            <a:r>
              <a:rPr lang="en-US">
                <a:latin typeface="Arial" charset="0"/>
              </a:rPr>
              <a:t>, store the quotient and remainder of </a:t>
            </a:r>
            <a:r>
              <a:rPr lang="en-US">
                <a:latin typeface="Courier New" charset="0"/>
                <a:cs typeface="Courier New" charset="0"/>
              </a:rPr>
              <a:t>x / y</a:t>
            </a:r>
            <a:r>
              <a:rPr lang="en-US">
                <a:latin typeface="Arial" charset="0"/>
              </a:rPr>
              <a:t> into locations specified by arguments </a:t>
            </a:r>
            <a:r>
              <a:rPr lang="en-US">
                <a:latin typeface="Courier New" charset="0"/>
                <a:cs typeface="Courier New" charset="0"/>
              </a:rPr>
              <a:t>q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r</a:t>
            </a:r>
            <a:r>
              <a:rPr lang="en-US">
                <a:latin typeface="Arial" charset="0"/>
              </a:rPr>
              <a:t>, respectively.</a:t>
            </a:r>
          </a:p>
          <a:p>
            <a:pPr marL="0" indent="0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void divQR(int x, int y, 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		int *q, int *r) 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{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*q = x / y;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*r = x % y;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B0A604-6A1F-9B45-8795-A948760612AB}" type="datetime1">
              <a:rPr lang="en-US" sz="1200" smtClean="0">
                <a:latin typeface="Garamond" charset="0"/>
              </a:rPr>
              <a:t>3/7/18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9DFB9E-1964-8947-A8BD-8738BF2FAACC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581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dirty="0" smtClean="0"/>
              <a:t>Use pointers to swap the values of two double-precision variables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void swap(double *a, double *b)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double temp;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temp = *a;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*a = *b;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*b = temp;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70DAEA-2122-DF43-A28E-8D19B6ECE3B0}" type="datetime1">
              <a:rPr lang="en-US" sz="1200" smtClean="0">
                <a:latin typeface="Garamond" charset="0"/>
              </a:rPr>
              <a:t>3/7/18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4742F5-6DDA-DD48-9DD7-F929C06D4EC6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493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PE3: Change problem</a:t>
            </a:r>
          </a:p>
        </p:txBody>
      </p:sp>
      <p:sp>
        <p:nvSpPr>
          <p:cNvPr id="12291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Given any amount of change under $2.00, determine and print out the minimum number of coins required to make that amount of change.  </a:t>
            </a:r>
          </a:p>
          <a:p>
            <a:pPr lvl="1">
              <a:spcBef>
                <a:spcPct val="50000"/>
              </a:spcBef>
            </a:pPr>
            <a:r>
              <a:rPr lang="en-US">
                <a:latin typeface="Arial" charset="0"/>
              </a:rPr>
              <a:t>Available coins are Halves (half dollars), Quarters, Dimes, Nickels, and Pennies.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1229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1AB5ECA-1E0A-974C-8F5D-B3C314ECB819}" type="datetime1">
              <a:rPr lang="en-US" sz="1200" smtClean="0">
                <a:latin typeface="Garamond" charset="0"/>
              </a:rPr>
              <a:t>3/7/18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122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BD195A-77B2-1341-8BDF-B6D2EE71C370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148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Flowchart</a:t>
            </a:r>
          </a:p>
        </p:txBody>
      </p:sp>
      <p:sp>
        <p:nvSpPr>
          <p:cNvPr id="13315" name="Content Placeholder 7"/>
          <p:cNvSpPr>
            <a:spLocks noGrp="1"/>
          </p:cNvSpPr>
          <p:nvPr>
            <p:ph sz="half" idx="2"/>
          </p:nvPr>
        </p:nvSpPr>
        <p:spPr>
          <a:xfrm>
            <a:off x="3352800" y="1143000"/>
            <a:ext cx="5791200" cy="4987925"/>
          </a:xfrm>
        </p:spPr>
        <p:txBody>
          <a:bodyPr/>
          <a:lstStyle/>
          <a:p>
            <a:r>
              <a:rPr lang="en-US">
                <a:latin typeface="Arial" charset="0"/>
              </a:rPr>
              <a:t>Treat change amount as integer (nCents)</a:t>
            </a:r>
          </a:p>
          <a:p>
            <a:pPr lvl="1"/>
            <a:r>
              <a:rPr lang="en-US">
                <a:latin typeface="Arial" charset="0"/>
              </a:rPr>
              <a:t>Can now use division &amp; modulus</a:t>
            </a:r>
          </a:p>
          <a:p>
            <a:r>
              <a:rPr lang="en-US">
                <a:latin typeface="Arial" charset="0"/>
              </a:rPr>
              <a:t>nCents = # pennies after previous four coin types have been taken out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194C61-CAB6-BE44-AF31-B3DCA85A80C9}" type="datetime1">
              <a:rPr lang="en-US" sz="1200" smtClean="0">
                <a:latin typeface="Garamond" charset="0"/>
              </a:rPr>
              <a:t>3/7/18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700D6E6-E5E4-6B42-AF51-C296CA11D0FB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  <p:pic>
        <p:nvPicPr>
          <p:cNvPr id="112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876300"/>
            <a:ext cx="2771775" cy="598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2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8431</TotalTime>
  <Words>705</Words>
  <Application>Microsoft Macintosh PowerPoint</Application>
  <PresentationFormat>On-screen Show (4:3)</PresentationFormat>
  <Paragraphs>141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Edge</vt:lpstr>
      <vt:lpstr>EECE.2160 ECE Application Programming</vt:lpstr>
      <vt:lpstr>Lecture outline</vt:lpstr>
      <vt:lpstr>Example: pointer arguments</vt:lpstr>
      <vt:lpstr>Example solution</vt:lpstr>
      <vt:lpstr>Example: writing functions with pointers</vt:lpstr>
      <vt:lpstr>Example solution</vt:lpstr>
      <vt:lpstr>Example solution (cont.)</vt:lpstr>
      <vt:lpstr>PE3: Change problem</vt:lpstr>
      <vt:lpstr>Flowchart</vt:lpstr>
      <vt:lpstr>When to use functions</vt:lpstr>
      <vt:lpstr>Overall flowchart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1653</cp:revision>
  <dcterms:created xsi:type="dcterms:W3CDTF">2006-04-03T05:03:01Z</dcterms:created>
  <dcterms:modified xsi:type="dcterms:W3CDTF">2018-03-07T12:45:53Z</dcterms:modified>
</cp:coreProperties>
</file>