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453" r:id="rId4"/>
    <p:sldId id="455" r:id="rId5"/>
    <p:sldId id="454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10" r:id="rId2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89584-2EB7-4740-B20D-2C746FC404D1}" v="4" dt="2019-10-29T16:44:20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1" d="100"/>
          <a:sy n="81" d="100"/>
        </p:scale>
        <p:origin x="10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BB3B1BB4-999B-4A7C-8B6E-EC2A586B31C2}"/>
    <pc:docChg chg="modSld">
      <pc:chgData name="Geiger, Michael J" userId="13cae92b-b37c-450b-a449-82fcae19569d" providerId="ADAL" clId="{BB3B1BB4-999B-4A7C-8B6E-EC2A586B31C2}" dt="2019-10-29T16:40:17.965" v="65"/>
      <pc:docMkLst>
        <pc:docMk/>
      </pc:docMkLst>
      <pc:sldChg chg="modSp">
        <pc:chgData name="Geiger, Michael J" userId="13cae92b-b37c-450b-a449-82fcae19569d" providerId="ADAL" clId="{BB3B1BB4-999B-4A7C-8B6E-EC2A586B31C2}" dt="2019-10-29T16:38:40.713" v="18" actId="20577"/>
        <pc:sldMkLst>
          <pc:docMk/>
          <pc:sldMk cId="0" sldId="256"/>
        </pc:sldMkLst>
        <pc:spChg chg="mod">
          <ac:chgData name="Geiger, Michael J" userId="13cae92b-b37c-450b-a449-82fcae19569d" providerId="ADAL" clId="{BB3B1BB4-999B-4A7C-8B6E-EC2A586B31C2}" dt="2019-10-29T16:38:40.713" v="18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modSp">
        <pc:chgData name="Geiger, Michael J" userId="13cae92b-b37c-450b-a449-82fcae19569d" providerId="ADAL" clId="{BB3B1BB4-999B-4A7C-8B6E-EC2A586B31C2}" dt="2019-10-29T16:39:48.007" v="64" actId="20577"/>
        <pc:sldMkLst>
          <pc:docMk/>
          <pc:sldMk cId="0" sldId="257"/>
        </pc:sldMkLst>
        <pc:spChg chg="mod">
          <ac:chgData name="Geiger, Michael J" userId="13cae92b-b37c-450b-a449-82fcae19569d" providerId="ADAL" clId="{BB3B1BB4-999B-4A7C-8B6E-EC2A586B31C2}" dt="2019-10-29T16:39:48.007" v="64" actId="20577"/>
          <ac:spMkLst>
            <pc:docMk/>
            <pc:sldMk cId="0" sldId="257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BB3B1BB4-999B-4A7C-8B6E-EC2A586B31C2}" dt="2019-10-29T16:40:17.965" v="65"/>
        <pc:sldMkLst>
          <pc:docMk/>
          <pc:sldMk cId="0" sldId="410"/>
        </pc:sldMkLst>
        <pc:spChg chg="mod">
          <ac:chgData name="Geiger, Michael J" userId="13cae92b-b37c-450b-a449-82fcae19569d" providerId="ADAL" clId="{BB3B1BB4-999B-4A7C-8B6E-EC2A586B31C2}" dt="2019-10-29T16:40:17.965" v="65"/>
          <ac:spMkLst>
            <pc:docMk/>
            <pc:sldMk cId="0" sldId="410"/>
            <ac:spMk id="30722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63789584-2EB7-4740-B20D-2C746FC404D1}"/>
    <pc:docChg chg="addSld modSld">
      <pc:chgData name="Geiger, Michael J" userId="13cae92b-b37c-450b-a449-82fcae19569d" providerId="ADAL" clId="{63789584-2EB7-4740-B20D-2C746FC404D1}" dt="2019-10-29T16:44:28.222" v="49" actId="20577"/>
      <pc:docMkLst>
        <pc:docMk/>
      </pc:docMkLst>
      <pc:sldChg chg="modSp">
        <pc:chgData name="Geiger, Michael J" userId="13cae92b-b37c-450b-a449-82fcae19569d" providerId="ADAL" clId="{63789584-2EB7-4740-B20D-2C746FC404D1}" dt="2019-10-29T16:43:47.442" v="21" actId="20577"/>
        <pc:sldMkLst>
          <pc:docMk/>
          <pc:sldMk cId="0" sldId="257"/>
        </pc:sldMkLst>
        <pc:spChg chg="mod">
          <ac:chgData name="Geiger, Michael J" userId="13cae92b-b37c-450b-a449-82fcae19569d" providerId="ADAL" clId="{63789584-2EB7-4740-B20D-2C746FC404D1}" dt="2019-10-29T16:43:47.442" v="21" actId="20577"/>
          <ac:spMkLst>
            <pc:docMk/>
            <pc:sldMk cId="0" sldId="257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63789584-2EB7-4740-B20D-2C746FC404D1}" dt="2019-10-29T16:44:28.222" v="49" actId="20577"/>
        <pc:sldMkLst>
          <pc:docMk/>
          <pc:sldMk cId="0" sldId="410"/>
        </pc:sldMkLst>
        <pc:spChg chg="mod">
          <ac:chgData name="Geiger, Michael J" userId="13cae92b-b37c-450b-a449-82fcae19569d" providerId="ADAL" clId="{63789584-2EB7-4740-B20D-2C746FC404D1}" dt="2019-10-29T16:44:28.222" v="49" actId="20577"/>
          <ac:spMkLst>
            <pc:docMk/>
            <pc:sldMk cId="0" sldId="410"/>
            <ac:spMk id="30722" creationId="{00000000-0000-0000-0000-000000000000}"/>
          </ac:spMkLst>
        </pc:spChg>
      </pc:sldChg>
      <pc:sldChg chg="add">
        <pc:chgData name="Geiger, Michael J" userId="13cae92b-b37c-450b-a449-82fcae19569d" providerId="ADAL" clId="{63789584-2EB7-4740-B20D-2C746FC404D1}" dt="2019-10-29T16:43:40.075" v="0"/>
        <pc:sldMkLst>
          <pc:docMk/>
          <pc:sldMk cId="188245698" sldId="469"/>
        </pc:sldMkLst>
      </pc:sldChg>
      <pc:sldChg chg="add">
        <pc:chgData name="Geiger, Michael J" userId="13cae92b-b37c-450b-a449-82fcae19569d" providerId="ADAL" clId="{63789584-2EB7-4740-B20D-2C746FC404D1}" dt="2019-10-29T16:43:40.075" v="0"/>
        <pc:sldMkLst>
          <pc:docMk/>
          <pc:sldMk cId="1760689932" sldId="470"/>
        </pc:sldMkLst>
      </pc:sldChg>
      <pc:sldChg chg="add">
        <pc:chgData name="Geiger, Michael J" userId="13cae92b-b37c-450b-a449-82fcae19569d" providerId="ADAL" clId="{63789584-2EB7-4740-B20D-2C746FC404D1}" dt="2019-10-29T16:43:40.075" v="0"/>
        <pc:sldMkLst>
          <pc:docMk/>
          <pc:sldMk cId="3490041855" sldId="471"/>
        </pc:sldMkLst>
      </pc:sldChg>
      <pc:sldChg chg="add">
        <pc:chgData name="Geiger, Michael J" userId="13cae92b-b37c-450b-a449-82fcae19569d" providerId="ADAL" clId="{63789584-2EB7-4740-B20D-2C746FC404D1}" dt="2019-10-29T16:43:40.075" v="0"/>
        <pc:sldMkLst>
          <pc:docMk/>
          <pc:sldMk cId="523355543" sldId="472"/>
        </pc:sldMkLst>
      </pc:sldChg>
      <pc:sldChg chg="add">
        <pc:chgData name="Geiger, Michael J" userId="13cae92b-b37c-450b-a449-82fcae19569d" providerId="ADAL" clId="{63789584-2EB7-4740-B20D-2C746FC404D1}" dt="2019-10-29T16:43:40.075" v="0"/>
        <pc:sldMkLst>
          <pc:docMk/>
          <pc:sldMk cId="1367020067" sldId="473"/>
        </pc:sldMkLst>
      </pc:sldChg>
      <pc:sldChg chg="add">
        <pc:chgData name="Geiger, Michael J" userId="13cae92b-b37c-450b-a449-82fcae19569d" providerId="ADAL" clId="{63789584-2EB7-4740-B20D-2C746FC404D1}" dt="2019-10-29T16:43:40.075" v="0"/>
        <pc:sldMkLst>
          <pc:docMk/>
          <pc:sldMk cId="2884667550" sldId="474"/>
        </pc:sldMkLst>
      </pc:sldChg>
      <pc:sldChg chg="add">
        <pc:chgData name="Geiger, Michael J" userId="13cae92b-b37c-450b-a449-82fcae19569d" providerId="ADAL" clId="{63789584-2EB7-4740-B20D-2C746FC404D1}" dt="2019-10-29T16:43:40.075" v="0"/>
        <pc:sldMkLst>
          <pc:docMk/>
          <pc:sldMk cId="4031644397" sldId="475"/>
        </pc:sldMkLst>
      </pc:sldChg>
      <pc:sldChg chg="add">
        <pc:chgData name="Geiger, Michael J" userId="13cae92b-b37c-450b-a449-82fcae19569d" providerId="ADAL" clId="{63789584-2EB7-4740-B20D-2C746FC404D1}" dt="2019-10-29T16:43:40.075" v="0"/>
        <pc:sldMkLst>
          <pc:docMk/>
          <pc:sldMk cId="2473768570" sldId="476"/>
        </pc:sldMkLst>
      </pc:sldChg>
      <pc:sldChg chg="add">
        <pc:chgData name="Geiger, Michael J" userId="13cae92b-b37c-450b-a449-82fcae19569d" providerId="ADAL" clId="{63789584-2EB7-4740-B20D-2C746FC404D1}" dt="2019-10-29T16:43:40.075" v="0"/>
        <pc:sldMkLst>
          <pc:docMk/>
          <pc:sldMk cId="151382880" sldId="4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5B024DE-57A7-6244-B555-10C217D05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942D21B-0A2C-B44E-A188-BDD2BB33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3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42D21B-0A2C-B44E-A188-BDD2BB3367B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9A7A3-ED78-4A49-955E-5524E5473DFF}" type="datetime1">
              <a:rPr lang="en-US" smtClean="0"/>
              <a:t>10/29/2019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B0B6-D6EB-464C-A719-7F99D97C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81CA0-4C1A-4E6C-9A2F-02923F0A6824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7367-611B-A64A-B422-0643BBD65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30090-1004-41C2-AC56-F0E9F7A4E696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CBC22-A282-A642-9153-6E34E277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1E2F-575F-4338-9D8F-5ECAC5C98629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7678-7BAD-184F-87F3-C46B0445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F80A0-8FDF-41AE-8A32-E2584B891D91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084E-61F2-1A40-A3BA-2840B00B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CDC6C-8150-4563-A2F0-8A399FE181B1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6C2-6C83-FF4F-8C14-F79EA1A45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9130A-E0DC-4A83-B24C-ED5F5A8A886A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A229-0A70-CB40-9EC3-CAA1C87D2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5F397-F14A-4AE2-B9CE-F90828DEA8A5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0332-EDC5-9D42-8457-2DB50469B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8343B-5CA8-429E-9636-B6082235DD57}" type="datetime1">
              <a:rPr lang="en-US" smtClean="0"/>
              <a:t>10/29/2019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0E44-53DE-5F4B-84F6-0708BCC2D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75F9C-C6D9-405C-84CE-7B2735BFE9C1}" type="datetime1">
              <a:rPr lang="en-US" smtClean="0"/>
              <a:t>10/29/2019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B345-8072-9048-AE13-2ED7009CF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2F61B-DB59-47A0-97D4-617EBF4C3EE6}" type="datetime1">
              <a:rPr lang="en-US" smtClean="0"/>
              <a:t>10/29/2019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5961-FD59-EC40-92A9-368427C7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6FAEA-278C-4D47-B757-BBB5DA704C4E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1A15A-91C1-284B-9E71-5FD59800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BDE99-2850-4D73-BFEA-4C8706954EED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13554-67BE-5544-A58C-02A71C36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0083395-5D79-48AE-AA10-F9AEB87E5C48}" type="datetime1">
              <a:rPr lang="en-US" smtClean="0"/>
              <a:t>10/29/2019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9B1B3C-DF43-0448-8B63-98ED232A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21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Arrays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 (cont.)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Although x has 8 elements, x[8] is not one of those elements!</a:t>
            </a:r>
          </a:p>
          <a:p>
            <a:r>
              <a:rPr lang="en-US">
                <a:latin typeface="Arial" charset="0"/>
              </a:rPr>
              <a:t>Compiler will not stop you from accessing elements outside the array</a:t>
            </a:r>
          </a:p>
          <a:p>
            <a:r>
              <a:rPr lang="en-US">
                <a:latin typeface="Arial" charset="0"/>
              </a:rPr>
              <a:t>Must make sure you know the size of the array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1015DC-4C25-45FB-93C0-3932E096F187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35E7F3-9FF6-7A47-912B-7EB28B8FA6D5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does the following program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err="1">
                <a:latin typeface="Consolas"/>
                <a:ea typeface="+mn-ea"/>
                <a:cs typeface="+mn-cs"/>
              </a:rPr>
              <a:t>int</a:t>
            </a:r>
            <a:r>
              <a:rPr lang="en-US" sz="3200" dirty="0">
                <a:latin typeface="Consolas"/>
                <a:ea typeface="+mn-ea"/>
                <a:cs typeface="+mn-cs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int</a:t>
            </a:r>
            <a:r>
              <a:rPr lang="en-US" sz="3200" dirty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arr</a:t>
            </a:r>
            <a:r>
              <a:rPr lang="en-US" sz="3200" dirty="0">
                <a:latin typeface="Consolas"/>
                <a:ea typeface="+mn-ea"/>
                <a:cs typeface="+mn-cs"/>
              </a:rPr>
              <a:t>[10];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int</a:t>
            </a:r>
            <a:r>
              <a:rPr lang="en-US" sz="3200" dirty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printf</a:t>
            </a:r>
            <a:r>
              <a:rPr lang="en-US" sz="3200" dirty="0">
                <a:latin typeface="Consolas"/>
                <a:ea typeface="+mn-ea"/>
                <a:cs typeface="+mn-cs"/>
              </a:rPr>
              <a:t>("First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>
                <a:latin typeface="Consolas"/>
                <a:ea typeface="+mn-ea"/>
                <a:cs typeface="+mn-cs"/>
              </a:rPr>
              <a:t>	for (i = 0; i &lt; 10;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arr</a:t>
            </a:r>
            <a:r>
              <a:rPr lang="en-US" sz="3200" dirty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 *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printf</a:t>
            </a:r>
            <a:r>
              <a:rPr lang="en-US" sz="3200" dirty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arr</a:t>
            </a:r>
            <a:r>
              <a:rPr lang="en-US" sz="3200" dirty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arr</a:t>
            </a:r>
            <a:r>
              <a:rPr lang="en-US" sz="3200" dirty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printf</a:t>
            </a:r>
            <a:r>
              <a:rPr lang="en-US" sz="3200" dirty="0">
                <a:latin typeface="Consolas"/>
                <a:ea typeface="+mn-ea"/>
                <a:cs typeface="+mn-cs"/>
              </a:rPr>
              <a:t>("\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nSecond</a:t>
            </a:r>
            <a:r>
              <a:rPr lang="en-US" sz="3200" dirty="0">
                <a:latin typeface="Consolas"/>
                <a:ea typeface="+mn-ea"/>
                <a:cs typeface="+mn-cs"/>
              </a:rPr>
              <a:t>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>
                <a:latin typeface="Consolas"/>
                <a:ea typeface="+mn-ea"/>
                <a:cs typeface="+mn-cs"/>
              </a:rPr>
              <a:t>	for (i = 0; i &lt; 9;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arr</a:t>
            </a:r>
            <a:r>
              <a:rPr lang="en-US" sz="3200" dirty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arr</a:t>
            </a:r>
            <a:r>
              <a:rPr lang="en-US" sz="3200" dirty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] + 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arr</a:t>
            </a:r>
            <a:r>
              <a:rPr lang="en-US" sz="3200" dirty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 + 1];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printf</a:t>
            </a:r>
            <a:r>
              <a:rPr lang="en-US" sz="3200" dirty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arr</a:t>
            </a:r>
            <a:r>
              <a:rPr lang="en-US" sz="3200" dirty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arr</a:t>
            </a:r>
            <a:r>
              <a:rPr lang="en-US" sz="3200" dirty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E4C3DC-7B21-4015-B157-2339120CEB71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A5DC3B-2D65-2148-8275-9FBFBDE5B59A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First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[0] = 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[1]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[2] = 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[3]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[4] = 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[5]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[6] = 12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[7]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[8] = 16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[9] = 18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Output continued: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Second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[0]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[1]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[2]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[3]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[4] = 18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[5] = 22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[6] = 26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[7] = 30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[8] = 34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740DDF-7150-4C39-BA72-475697C3FB72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846D55-B053-E842-BC58-45FB0496EEE5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Two-dimensional arrays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Two-dimensional arrays: can be used to represent tabular data</a:t>
            </a:r>
          </a:p>
          <a:p>
            <a:r>
              <a:rPr lang="en-US">
                <a:latin typeface="Arial" charset="0"/>
              </a:rPr>
              <a:t>Declaration: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&lt;type&gt; &lt;name&gt;[&lt;rows&gt;][&lt;cols&gt;]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 (see below): </a:t>
            </a:r>
            <a:r>
              <a:rPr lang="en-US">
                <a:latin typeface="Courier New" charset="0"/>
                <a:cs typeface="Courier New" charset="0"/>
              </a:rPr>
              <a:t>int x[3][4];</a:t>
            </a:r>
          </a:p>
          <a:p>
            <a:r>
              <a:rPr lang="en-US">
                <a:latin typeface="Arial" charset="0"/>
                <a:cs typeface="Courier New" charset="0"/>
              </a:rPr>
              <a:t>Index elements similarly to 1-D arrays</a:t>
            </a:r>
          </a:p>
          <a:p>
            <a:pPr lvl="1"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4D7763-8C80-4D4D-9A9E-708879D6DA57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B0844C-823E-B24A-A311-7E9EBEAC39A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434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94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Initializing 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Can initialize similarly to 1D arrays, but must specify dimensions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Each row treated like a 1D array; rows separated by commas: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y[3][4] = { {1, 2, 3, 4},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	 {5, 6, 7, 8},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	 {9, 10, 11, 12} };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966AA2-16E2-4F87-AB62-9850A1BC13F4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4C1308-30D9-3C41-AC1B-3FCF6D5F635B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602163"/>
          <a:ext cx="6096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7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2D arrays and loops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>
                <a:latin typeface="Arial" charset="0"/>
              </a:rPr>
              <a:t>Typically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nested loops </a:t>
            </a:r>
            <a:r>
              <a:rPr lang="en-US">
                <a:latin typeface="Arial" charset="0"/>
              </a:rPr>
              <a:t>to work with 2-D arrays</a:t>
            </a:r>
          </a:p>
          <a:p>
            <a:pPr lvl="1"/>
            <a:r>
              <a:rPr lang="en-US">
                <a:latin typeface="Arial" charset="0"/>
              </a:rPr>
              <a:t>One loop inside another: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3; i++)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4; j++)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 x[i][j] = y[i][j] * 2;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Be careful in loop body—switching your loop indices will cause trouble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Using </a:t>
            </a:r>
            <a:r>
              <a:rPr lang="en-US">
                <a:latin typeface="Courier New" charset="0"/>
                <a:cs typeface="Courier New" charset="0"/>
              </a:rPr>
              <a:t>x[j][i]</a:t>
            </a:r>
            <a:r>
              <a:rPr lang="en-US">
                <a:latin typeface="Arial" charset="0"/>
                <a:cs typeface="Courier New" charset="0"/>
              </a:rPr>
              <a:t> would take you outside of the array!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86A2FC-9564-4C52-B38C-5145F2B2744A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576A5B-52D7-B24E-83CE-C2297B4CC181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712787"/>
          </a:xfrm>
        </p:spPr>
        <p:txBody>
          <a:bodyPr/>
          <a:lstStyle/>
          <a:p>
            <a:r>
              <a:rPr lang="en-US">
                <a:latin typeface="Garamond" charset="0"/>
              </a:rPr>
              <a:t>Example: Working with 2-D arrays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Arial" charset="0"/>
              </a:rPr>
              <a:t>Complete this program, which counts the # of negative values in each row of a 2-D array (assume the necessary #includes are done):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NRows 3  	// # of rows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NCols 4	// # of columns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double x[NRows][NCols] =		// 2-D array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       {	{  10,  2.5,    0,  1.5},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{-2.3, -1.1, -0.2,    0},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{10.5, -6.1, 23.4, -9.2} };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negCnt[NRows] = {0};    // Initialize entire row count array to 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i, j;                   // Row and column indices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/* INSERT CODE HERE--Visit every element in array x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count the number of negative values in each row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Now print the row counts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for (i = 0; i &lt; NRows; i++)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r>
              <a:rPr lang="en-US" altLang="ja-JP" sz="1400">
                <a:latin typeface="Courier New" charset="0"/>
                <a:cs typeface="Courier New" charset="0"/>
              </a:rPr>
              <a:t>Row %d has %d negative values.\n</a:t>
            </a:r>
            <a:r>
              <a:rPr lang="ja-JP" altLang="en-US" sz="1400">
                <a:latin typeface="Courier New" charset="0"/>
                <a:cs typeface="Courier New" charset="0"/>
              </a:rPr>
              <a:t>”</a:t>
            </a:r>
            <a:r>
              <a:rPr lang="en-US" altLang="ja-JP" sz="1400">
                <a:latin typeface="Courier New" charset="0"/>
                <a:cs typeface="Courier New" charset="0"/>
              </a:rPr>
              <a:t>, i, negCnt[i]);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346625-AA2B-48E9-81B6-0473BD5DF565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C266F7-0BCA-8D4A-8654-5118F0F97618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/* Code to be added to visit every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element in array x and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count the number of negative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values in each row */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NRows; i++)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NCols; j++)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if (x[i][j] &lt; 0)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negCnt[i]++;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F8C43-B800-48D3-9294-DC7118950F13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178C3D-8353-0746-9DE3-A499EBF77FEC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59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 not need to specify array size (for reasons I’ll explain shortly)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Compiler will actually ignore 1-D array size, even if you put it in prototype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Therefore cannot check array size inside function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Prototype typically has array name and brackets to indicate you’re dealing with array</a:t>
            </a:r>
          </a:p>
          <a:p>
            <a:pPr lvl="1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int findAvg(int arr[ ], int n);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n = # elements in array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31CC4C-D5C6-4EDD-9489-2F544FA7CF41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E8601F-1BEA-0E43-A0F9-483398392B0A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5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Write a function for each of the following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charset="0"/>
                <a:cs typeface="Courier New" charset="0"/>
              </a:rPr>
              <a:t>findAvg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: Given an array of </a:t>
            </a:r>
            <a:r>
              <a:rPr lang="en-US" dirty="0">
                <a:latin typeface="Courier New" charset="0"/>
                <a:cs typeface="Courier New" charset="0"/>
              </a:rPr>
              <a:t>double</a:t>
            </a:r>
            <a:r>
              <a:rPr lang="en-US" dirty="0">
                <a:latin typeface="Arial" charset="0"/>
              </a:rPr>
              <a:t>s (</a:t>
            </a:r>
            <a:r>
              <a:rPr lang="en-US" dirty="0" err="1">
                <a:latin typeface="Courier New" charset="0"/>
                <a:cs typeface="Courier New" charset="0"/>
              </a:rPr>
              <a:t>arr</a:t>
            </a:r>
            <a:r>
              <a:rPr lang="en-US" dirty="0">
                <a:latin typeface="Arial" charset="0"/>
              </a:rPr>
              <a:t>) and the # of elements in the array (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</a:rPr>
              <a:t>), find the average of all array elements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charset="0"/>
                <a:cs typeface="Courier New" charset="0"/>
              </a:rPr>
              <a:t>findMax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: Given an array of </a:t>
            </a:r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 err="1">
                <a:latin typeface="Arial" charset="0"/>
              </a:rPr>
              <a:t>s</a:t>
            </a:r>
            <a:r>
              <a:rPr lang="en-US" dirty="0">
                <a:latin typeface="Arial" charset="0"/>
              </a:rPr>
              <a:t> (</a:t>
            </a:r>
            <a:r>
              <a:rPr lang="en-US" dirty="0" err="1">
                <a:latin typeface="Courier New" charset="0"/>
                <a:cs typeface="Courier New" charset="0"/>
              </a:rPr>
              <a:t>arr</a:t>
            </a:r>
            <a:r>
              <a:rPr lang="en-US" dirty="0">
                <a:latin typeface="Arial" charset="0"/>
              </a:rPr>
              <a:t>) and the # of elements (</a:t>
            </a:r>
            <a:r>
              <a:rPr lang="en-US" dirty="0">
                <a:latin typeface="Courier New" charset="0"/>
                <a:cs typeface="Courier New" charset="0"/>
              </a:rPr>
              <a:t>n</a:t>
            </a:r>
            <a:r>
              <a:rPr lang="en-US" dirty="0">
                <a:latin typeface="Arial" charset="0"/>
              </a:rPr>
              <a:t>), find the largest (i.e., most positive) element in the array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438D91-F3A4-4F80-9CB7-7059F7925987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  <a:endParaRPr lang="en-US" altLang="en-US" dirty="0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6E1B1D-0311-1042-9E21-0B6A731905A4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8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Chapter 5 activities due 10/24</a:t>
            </a:r>
          </a:p>
          <a:p>
            <a:pPr lvl="1"/>
            <a:r>
              <a:rPr lang="en-US" dirty="0">
                <a:latin typeface="Arial" charset="0"/>
              </a:rPr>
              <a:t>Program 5 due 10/28</a:t>
            </a:r>
          </a:p>
          <a:p>
            <a:pPr lvl="1"/>
            <a:r>
              <a:rPr lang="en-US" dirty="0">
                <a:latin typeface="Arial" charset="0"/>
              </a:rPr>
              <a:t>Exam 2: Monday, November 4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One-dimensional arrays</a:t>
            </a:r>
          </a:p>
          <a:p>
            <a:pPr lvl="1"/>
            <a:r>
              <a:rPr lang="en-US" dirty="0">
                <a:latin typeface="Arial" charset="0"/>
              </a:rPr>
              <a:t>Two-dimensional arrays</a:t>
            </a:r>
          </a:p>
          <a:p>
            <a:pPr lvl="1"/>
            <a:r>
              <a:rPr lang="en-US" dirty="0">
                <a:latin typeface="Arial" charset="0"/>
              </a:rPr>
              <a:t>Arrays and functions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D76B1B-58BF-4A97-8CC1-4704F8CEC041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(findAvg)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sz="3200" b="1" dirty="0">
                <a:latin typeface="Courier New" charset="0"/>
              </a:rPr>
              <a:t>double </a:t>
            </a:r>
            <a:r>
              <a:rPr lang="en-US" sz="3200" b="1" dirty="0" err="1">
                <a:latin typeface="Courier New" charset="0"/>
              </a:rPr>
              <a:t>findAvg</a:t>
            </a:r>
            <a:r>
              <a:rPr lang="en-US" sz="3200" b="1" dirty="0">
                <a:latin typeface="Courier New" charset="0"/>
              </a:rPr>
              <a:t>(double </a:t>
            </a:r>
            <a:r>
              <a:rPr lang="en-US" sz="3200" b="1" dirty="0" err="1">
                <a:latin typeface="Courier New" charset="0"/>
              </a:rPr>
              <a:t>arr</a:t>
            </a:r>
            <a:r>
              <a:rPr lang="en-US" sz="3200" b="1" dirty="0">
                <a:latin typeface="Courier New" charset="0"/>
              </a:rPr>
              <a:t>[],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dirty="0">
                <a:latin typeface="Courier New" charset="0"/>
              </a:rPr>
              <a:t>						</a:t>
            </a:r>
            <a:r>
              <a:rPr lang="en-US" sz="3200" b="1" dirty="0" err="1">
                <a:latin typeface="Courier New" charset="0"/>
              </a:rPr>
              <a:t>int</a:t>
            </a:r>
            <a:r>
              <a:rPr lang="en-US" sz="3200" b="1" dirty="0">
                <a:latin typeface="Courier New" charset="0"/>
              </a:rPr>
              <a:t> n)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{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</a:t>
            </a:r>
            <a:r>
              <a:rPr lang="en-US" sz="3200" b="1" dirty="0" err="1">
                <a:latin typeface="Courier New" charset="0"/>
              </a:rPr>
              <a:t>int</a:t>
            </a:r>
            <a:r>
              <a:rPr lang="en-US" sz="3200" b="1" dirty="0">
                <a:latin typeface="Courier New" charset="0"/>
              </a:rPr>
              <a:t> 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3200" b="1" dirty="0">
                <a:latin typeface="Courier New" charset="0"/>
              </a:rPr>
              <a:t>  double sum = 0;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for (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=0; 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 &lt; n; 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++)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  sum += </a:t>
            </a:r>
            <a:r>
              <a:rPr lang="en-US" sz="3200" b="1" dirty="0" err="1">
                <a:latin typeface="Courier New" charset="0"/>
              </a:rPr>
              <a:t>arr</a:t>
            </a:r>
            <a:r>
              <a:rPr lang="en-US" sz="3200" b="1" dirty="0">
                <a:latin typeface="Courier New" charset="0"/>
              </a:rPr>
              <a:t>[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];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return sum / n;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433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DA1096F-4640-425A-A2D2-A7FBBA736AF4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493DD6-88DF-134C-BBF2-65B493FE07F0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4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(findMax)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b="1" dirty="0" err="1">
                <a:latin typeface="Courier New" charset="0"/>
              </a:rPr>
              <a:t>int</a:t>
            </a:r>
            <a:r>
              <a:rPr lang="en-US" sz="3200" b="1" dirty="0">
                <a:latin typeface="Courier New" charset="0"/>
              </a:rPr>
              <a:t> </a:t>
            </a:r>
            <a:r>
              <a:rPr lang="en-US" sz="3200" b="1" dirty="0" err="1">
                <a:latin typeface="Courier New" charset="0"/>
              </a:rPr>
              <a:t>findMax</a:t>
            </a:r>
            <a:r>
              <a:rPr lang="en-US" sz="3200" b="1" dirty="0">
                <a:latin typeface="Courier New" charset="0"/>
              </a:rPr>
              <a:t>(</a:t>
            </a:r>
            <a:r>
              <a:rPr lang="en-US" sz="3200" b="1" dirty="0" err="1">
                <a:latin typeface="Courier New" charset="0"/>
              </a:rPr>
              <a:t>int</a:t>
            </a:r>
            <a:r>
              <a:rPr lang="en-US" sz="3200" b="1" dirty="0">
                <a:latin typeface="Courier New" charset="0"/>
              </a:rPr>
              <a:t> </a:t>
            </a:r>
            <a:r>
              <a:rPr lang="en-US" sz="3200" b="1" dirty="0" err="1">
                <a:latin typeface="Courier New" charset="0"/>
              </a:rPr>
              <a:t>arr</a:t>
            </a:r>
            <a:r>
              <a:rPr lang="en-US" sz="3200" b="1" dirty="0">
                <a:latin typeface="Courier New" charset="0"/>
              </a:rPr>
              <a:t>[], </a:t>
            </a:r>
            <a:r>
              <a:rPr lang="en-US" sz="3200" b="1" dirty="0" err="1">
                <a:latin typeface="Courier New" charset="0"/>
              </a:rPr>
              <a:t>int</a:t>
            </a:r>
            <a:r>
              <a:rPr lang="en-US" sz="3200" b="1" dirty="0">
                <a:latin typeface="Courier New" charset="0"/>
              </a:rPr>
              <a:t> n)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{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</a:t>
            </a:r>
            <a:r>
              <a:rPr lang="en-US" sz="3200" b="1" dirty="0" err="1">
                <a:latin typeface="Courier New" charset="0"/>
              </a:rPr>
              <a:t>int</a:t>
            </a:r>
            <a:r>
              <a:rPr lang="en-US" sz="3200" b="1" dirty="0">
                <a:latin typeface="Courier New" charset="0"/>
              </a:rPr>
              <a:t> 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, big;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big = </a:t>
            </a:r>
            <a:r>
              <a:rPr lang="en-US" sz="3200" b="1" dirty="0" err="1">
                <a:latin typeface="Courier New" charset="0"/>
              </a:rPr>
              <a:t>arr</a:t>
            </a:r>
            <a:r>
              <a:rPr lang="en-US" sz="3200" b="1" dirty="0">
                <a:latin typeface="Courier New" charset="0"/>
              </a:rPr>
              <a:t>[0];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for (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=1; 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 &lt; n; 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++) {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  if (</a:t>
            </a:r>
            <a:r>
              <a:rPr lang="en-US" sz="3200" b="1" dirty="0" err="1">
                <a:latin typeface="Courier New" charset="0"/>
              </a:rPr>
              <a:t>arr</a:t>
            </a:r>
            <a:r>
              <a:rPr lang="en-US" sz="3200" b="1" dirty="0">
                <a:latin typeface="Courier New" charset="0"/>
              </a:rPr>
              <a:t>[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] &gt; big)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b="1" dirty="0">
                <a:latin typeface="Courier New" charset="0"/>
              </a:rPr>
              <a:t>		big = </a:t>
            </a:r>
            <a:r>
              <a:rPr lang="en-US" sz="3200" b="1" dirty="0" err="1">
                <a:latin typeface="Courier New" charset="0"/>
              </a:rPr>
              <a:t>arr</a:t>
            </a:r>
            <a:r>
              <a:rPr lang="en-US" sz="3200" b="1" dirty="0">
                <a:latin typeface="Courier New" charset="0"/>
              </a:rPr>
              <a:t>[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];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b="1" dirty="0">
                <a:latin typeface="Courier New" charset="0"/>
              </a:rPr>
              <a:t>  }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return big;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536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AFEFA8-BBAF-45C9-9C69-068B6709C0C1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2AC4DF-9518-0144-B169-E2770155ADD5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55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SclAry() function</a:t>
            </a:r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Consider function that takes as arguments</a:t>
            </a:r>
          </a:p>
          <a:p>
            <a:pPr lvl="1"/>
            <a:r>
              <a:rPr lang="en-US">
                <a:latin typeface="Arial" charset="0"/>
              </a:rPr>
              <a:t>An array</a:t>
            </a:r>
          </a:p>
          <a:p>
            <a:pPr lvl="1"/>
            <a:r>
              <a:rPr lang="en-US">
                <a:latin typeface="Arial" charset="0"/>
              </a:rPr>
              <a:t>The array size</a:t>
            </a:r>
          </a:p>
          <a:p>
            <a:pPr lvl="1"/>
            <a:r>
              <a:rPr lang="en-US">
                <a:latin typeface="Arial" charset="0"/>
              </a:rPr>
              <a:t>A scaling factor to add to each element</a:t>
            </a:r>
          </a:p>
          <a:p>
            <a:r>
              <a:rPr lang="en-US">
                <a:latin typeface="Arial" charset="0"/>
              </a:rPr>
              <a:t>Function can’t “return” array … so is there any point to it?</a:t>
            </a:r>
          </a:p>
        </p:txBody>
      </p:sp>
      <p:sp>
        <p:nvSpPr>
          <p:cNvPr id="1638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5A95F6-E1D8-4970-B93C-3D83CA9F694C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163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5C8E35-8BA6-BB40-BB28-95E5AEC155D2}" type="slidenum">
              <a:rPr lang="en-US" sz="1200">
                <a:latin typeface="Garamond" charset="0"/>
              </a:rPr>
              <a:pPr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20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5DAA1-A7EC-429B-A4EF-188A831CCFEC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14E1E3-0AA4-D44E-B0C2-6A737D05F868}" type="slidenum">
              <a:rPr lang="en-US" sz="1200">
                <a:latin typeface="Garamond" charset="0"/>
              </a:rPr>
              <a:pPr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228600" y="935038"/>
            <a:ext cx="86106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SclAry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tests[] - array with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      - number of points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The first n values of tests[] are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scaled by s points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84667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6106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latin typeface="Courier New" charset="0"/>
              </a:rPr>
              <a:t>#include &lt;</a:t>
            </a:r>
            <a:r>
              <a:rPr lang="en-US" sz="1800" b="1" dirty="0" err="1">
                <a:latin typeface="Courier New" charset="0"/>
              </a:rPr>
              <a:t>stdio.h</a:t>
            </a:r>
            <a:r>
              <a:rPr lang="en-US" sz="1800" b="1" dirty="0">
                <a:latin typeface="Courier New" charset="0"/>
              </a:rPr>
              <a:t>&gt;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void </a:t>
            </a:r>
            <a:r>
              <a:rPr lang="en-US" sz="1800" b="1" dirty="0" err="1">
                <a:latin typeface="Courier New" charset="0"/>
              </a:rPr>
              <a:t>SclAry</a:t>
            </a:r>
            <a:r>
              <a:rPr lang="en-US" sz="1800" b="1" dirty="0">
                <a:latin typeface="Courier New" charset="0"/>
              </a:rPr>
              <a:t>(int test [], int n, int s);</a:t>
            </a:r>
          </a:p>
          <a:p>
            <a:pPr>
              <a:spcBef>
                <a:spcPct val="50000"/>
              </a:spcBef>
            </a:pP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void main(void) {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int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; 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int x[]={ 51,62,73,84,95,100,66,57,48,79 };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</a:t>
            </a:r>
            <a:r>
              <a:rPr lang="en-US" sz="1800" b="1" dirty="0" err="1">
                <a:latin typeface="Courier New" charset="0"/>
              </a:rPr>
              <a:t>SclAry</a:t>
            </a:r>
            <a:r>
              <a:rPr lang="en-US" sz="1800" b="1" dirty="0">
                <a:latin typeface="Courier New" charset="0"/>
              </a:rPr>
              <a:t>(x,10,10);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for (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=0;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 &lt; 10;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++)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printf</a:t>
            </a:r>
            <a:r>
              <a:rPr lang="en-US" sz="1800" b="1" dirty="0">
                <a:latin typeface="Courier New" charset="0"/>
              </a:rPr>
              <a:t>("%d ",x[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]);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</a:t>
            </a:r>
            <a:r>
              <a:rPr lang="en-US" sz="1800" b="1" dirty="0" err="1">
                <a:latin typeface="Courier New" charset="0"/>
              </a:rPr>
              <a:t>printf</a:t>
            </a:r>
            <a:r>
              <a:rPr lang="en-US" sz="1800" b="1" dirty="0">
                <a:latin typeface="Courier New" charset="0"/>
              </a:rPr>
              <a:t>("\n");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void </a:t>
            </a:r>
            <a:r>
              <a:rPr lang="en-US" sz="1800" b="1" dirty="0" err="1">
                <a:latin typeface="Courier New" charset="0"/>
              </a:rPr>
              <a:t>SclAry</a:t>
            </a:r>
            <a:r>
              <a:rPr lang="en-US" sz="1800" b="1" dirty="0">
                <a:latin typeface="Courier New" charset="0"/>
              </a:rPr>
              <a:t>(int test[], int n, int s)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{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int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;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for (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=0;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&lt;n;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++)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test[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]=test[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]+s; // or use test[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]+=s; 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} 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90DA6E-4928-4F1C-BBBB-6B815EA90E8E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39F9D0-47CE-934B-8E0C-25457AFAAB92}" type="slidenum">
              <a:rPr lang="en-US" sz="1200">
                <a:latin typeface="Garamond" charset="0"/>
              </a:rPr>
              <a:pPr/>
              <a:t>24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</p:spTree>
    <p:extLst>
      <p:ext uri="{BB962C8B-B14F-4D97-AF65-F5344CB8AC3E}">
        <p14:creationId xmlns:p14="http://schemas.microsoft.com/office/powerpoint/2010/main" val="4031644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 of program: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61 72 83 94 105 110 76 67 58 89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For reference: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int x[]={ 51,62,73,84,95,100,66,57,48,79 };</a:t>
            </a:r>
            <a:br>
              <a:rPr lang="en-US" sz="1800" b="1">
                <a:latin typeface="Courier New" charset="0"/>
              </a:rPr>
            </a:b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 b="1">
                <a:cs typeface="Arial" charset="0"/>
              </a:rPr>
              <a:t>Function call changed array—why?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B6C8E5-8A83-4E81-A401-5AF80F3D84C3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54AF06-E84E-4A43-9311-A0619FF48F83}" type="slidenum">
              <a:rPr lang="en-US" sz="1200">
                <a:latin typeface="Garamond" charset="0"/>
              </a:rPr>
              <a:pPr/>
              <a:t>25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19462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4200">
                <a:solidFill>
                  <a:schemeClr val="tx2"/>
                </a:solidFill>
                <a:latin typeface="Garamond" charset="0"/>
              </a:rPr>
              <a:t>Passing Arrays to functions (SclAry)</a:t>
            </a:r>
          </a:p>
        </p:txBody>
      </p:sp>
    </p:spTree>
    <p:extLst>
      <p:ext uri="{BB962C8B-B14F-4D97-AF65-F5344CB8AC3E}">
        <p14:creationId xmlns:p14="http://schemas.microsoft.com/office/powerpoint/2010/main" val="2473768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5334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5334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533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533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533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20490" name="Text Box 11"/>
          <p:cNvSpPr txBox="1">
            <a:spLocks noChangeArrowheads="1"/>
          </p:cNvSpPr>
          <p:nvPr/>
        </p:nvSpPr>
        <p:spPr bwMode="auto">
          <a:xfrm>
            <a:off x="14478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51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14478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66</a:t>
            </a:r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auto">
          <a:xfrm>
            <a:off x="14478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95</a:t>
            </a:r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14478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84</a:t>
            </a: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14478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73</a:t>
            </a:r>
          </a:p>
        </p:txBody>
      </p:sp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14478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62</a:t>
            </a:r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auto">
          <a:xfrm>
            <a:off x="14478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0497" name="Text Box 18"/>
          <p:cNvSpPr txBox="1">
            <a:spLocks noChangeArrowheads="1"/>
          </p:cNvSpPr>
          <p:nvPr/>
        </p:nvSpPr>
        <p:spPr bwMode="auto">
          <a:xfrm>
            <a:off x="533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14478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57</a:t>
            </a:r>
          </a:p>
        </p:txBody>
      </p:sp>
      <p:sp>
        <p:nvSpPr>
          <p:cNvPr id="20499" name="Text Box 20"/>
          <p:cNvSpPr txBox="1">
            <a:spLocks noChangeArrowheads="1"/>
          </p:cNvSpPr>
          <p:nvPr/>
        </p:nvSpPr>
        <p:spPr bwMode="auto">
          <a:xfrm>
            <a:off x="2362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0500" name="Text Box 21"/>
          <p:cNvSpPr txBox="1">
            <a:spLocks noChangeArrowheads="1"/>
          </p:cNvSpPr>
          <p:nvPr/>
        </p:nvSpPr>
        <p:spPr bwMode="auto">
          <a:xfrm>
            <a:off x="2362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0501" name="Text Box 22"/>
          <p:cNvSpPr txBox="1">
            <a:spLocks noChangeArrowheads="1"/>
          </p:cNvSpPr>
          <p:nvPr/>
        </p:nvSpPr>
        <p:spPr bwMode="auto">
          <a:xfrm>
            <a:off x="2362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0502" name="Text Box 23"/>
          <p:cNvSpPr txBox="1">
            <a:spLocks noChangeArrowheads="1"/>
          </p:cNvSpPr>
          <p:nvPr/>
        </p:nvSpPr>
        <p:spPr bwMode="auto">
          <a:xfrm>
            <a:off x="2362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2362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2362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0505" name="Text Box 26"/>
          <p:cNvSpPr txBox="1">
            <a:spLocks noChangeArrowheads="1"/>
          </p:cNvSpPr>
          <p:nvPr/>
        </p:nvSpPr>
        <p:spPr bwMode="auto">
          <a:xfrm>
            <a:off x="2362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0506" name="Text Box 27"/>
          <p:cNvSpPr txBox="1">
            <a:spLocks noChangeArrowheads="1"/>
          </p:cNvSpPr>
          <p:nvPr/>
        </p:nvSpPr>
        <p:spPr bwMode="auto">
          <a:xfrm>
            <a:off x="2362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0507" name="Text Box 53"/>
          <p:cNvSpPr txBox="1">
            <a:spLocks noChangeArrowheads="1"/>
          </p:cNvSpPr>
          <p:nvPr/>
        </p:nvSpPr>
        <p:spPr bwMode="auto">
          <a:xfrm>
            <a:off x="5334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20508" name="Text Box 54"/>
          <p:cNvSpPr txBox="1">
            <a:spLocks noChangeArrowheads="1"/>
          </p:cNvSpPr>
          <p:nvPr/>
        </p:nvSpPr>
        <p:spPr bwMode="auto">
          <a:xfrm>
            <a:off x="14478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48</a:t>
            </a:r>
          </a:p>
        </p:txBody>
      </p:sp>
      <p:sp>
        <p:nvSpPr>
          <p:cNvPr id="20509" name="Text Box 55"/>
          <p:cNvSpPr txBox="1">
            <a:spLocks noChangeArrowheads="1"/>
          </p:cNvSpPr>
          <p:nvPr/>
        </p:nvSpPr>
        <p:spPr bwMode="auto">
          <a:xfrm>
            <a:off x="2362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20510" name="Text Box 56"/>
          <p:cNvSpPr txBox="1">
            <a:spLocks noChangeArrowheads="1"/>
          </p:cNvSpPr>
          <p:nvPr/>
        </p:nvSpPr>
        <p:spPr bwMode="auto">
          <a:xfrm>
            <a:off x="5334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20511" name="Text Box 57"/>
          <p:cNvSpPr txBox="1">
            <a:spLocks noChangeArrowheads="1"/>
          </p:cNvSpPr>
          <p:nvPr/>
        </p:nvSpPr>
        <p:spPr bwMode="auto">
          <a:xfrm>
            <a:off x="14478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79</a:t>
            </a:r>
          </a:p>
        </p:txBody>
      </p:sp>
      <p:sp>
        <p:nvSpPr>
          <p:cNvPr id="20512" name="Text Box 58"/>
          <p:cNvSpPr txBox="1">
            <a:spLocks noChangeArrowheads="1"/>
          </p:cNvSpPr>
          <p:nvPr/>
        </p:nvSpPr>
        <p:spPr bwMode="auto">
          <a:xfrm>
            <a:off x="2362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20513" name="Text Box 59"/>
          <p:cNvSpPr txBox="1">
            <a:spLocks noChangeArrowheads="1"/>
          </p:cNvSpPr>
          <p:nvPr/>
        </p:nvSpPr>
        <p:spPr bwMode="auto">
          <a:xfrm>
            <a:off x="5791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20514" name="Text Box 60"/>
          <p:cNvSpPr txBox="1">
            <a:spLocks noChangeArrowheads="1"/>
          </p:cNvSpPr>
          <p:nvPr/>
        </p:nvSpPr>
        <p:spPr bwMode="auto">
          <a:xfrm>
            <a:off x="5791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20515" name="Text Box 61"/>
          <p:cNvSpPr txBox="1">
            <a:spLocks noChangeArrowheads="1"/>
          </p:cNvSpPr>
          <p:nvPr/>
        </p:nvSpPr>
        <p:spPr bwMode="auto">
          <a:xfrm>
            <a:off x="5791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20516" name="Text Box 62"/>
          <p:cNvSpPr txBox="1">
            <a:spLocks noChangeArrowheads="1"/>
          </p:cNvSpPr>
          <p:nvPr/>
        </p:nvSpPr>
        <p:spPr bwMode="auto">
          <a:xfrm>
            <a:off x="5791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20517" name="Text Box 63"/>
          <p:cNvSpPr txBox="1">
            <a:spLocks noChangeArrowheads="1"/>
          </p:cNvSpPr>
          <p:nvPr/>
        </p:nvSpPr>
        <p:spPr bwMode="auto">
          <a:xfrm>
            <a:off x="5791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20518" name="Text Box 64"/>
          <p:cNvSpPr txBox="1">
            <a:spLocks noChangeArrowheads="1"/>
          </p:cNvSpPr>
          <p:nvPr/>
        </p:nvSpPr>
        <p:spPr bwMode="auto">
          <a:xfrm>
            <a:off x="5791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20519" name="Text Box 65"/>
          <p:cNvSpPr txBox="1">
            <a:spLocks noChangeArrowheads="1"/>
          </p:cNvSpPr>
          <p:nvPr/>
        </p:nvSpPr>
        <p:spPr bwMode="auto">
          <a:xfrm>
            <a:off x="5791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20520" name="Text Box 66"/>
          <p:cNvSpPr txBox="1">
            <a:spLocks noChangeArrowheads="1"/>
          </p:cNvSpPr>
          <p:nvPr/>
        </p:nvSpPr>
        <p:spPr bwMode="auto">
          <a:xfrm>
            <a:off x="67056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61</a:t>
            </a:r>
          </a:p>
        </p:txBody>
      </p:sp>
      <p:sp>
        <p:nvSpPr>
          <p:cNvPr id="20521" name="Text Box 67"/>
          <p:cNvSpPr txBox="1">
            <a:spLocks noChangeArrowheads="1"/>
          </p:cNvSpPr>
          <p:nvPr/>
        </p:nvSpPr>
        <p:spPr bwMode="auto">
          <a:xfrm>
            <a:off x="67056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76</a:t>
            </a:r>
          </a:p>
        </p:txBody>
      </p:sp>
      <p:sp>
        <p:nvSpPr>
          <p:cNvPr id="20522" name="Text Box 68"/>
          <p:cNvSpPr txBox="1">
            <a:spLocks noChangeArrowheads="1"/>
          </p:cNvSpPr>
          <p:nvPr/>
        </p:nvSpPr>
        <p:spPr bwMode="auto">
          <a:xfrm>
            <a:off x="67056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105</a:t>
            </a:r>
          </a:p>
        </p:txBody>
      </p:sp>
      <p:sp>
        <p:nvSpPr>
          <p:cNvPr id="20523" name="Text Box 69"/>
          <p:cNvSpPr txBox="1">
            <a:spLocks noChangeArrowheads="1"/>
          </p:cNvSpPr>
          <p:nvPr/>
        </p:nvSpPr>
        <p:spPr bwMode="auto">
          <a:xfrm>
            <a:off x="67056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94</a:t>
            </a:r>
          </a:p>
        </p:txBody>
      </p:sp>
      <p:sp>
        <p:nvSpPr>
          <p:cNvPr id="20524" name="Text Box 70"/>
          <p:cNvSpPr txBox="1">
            <a:spLocks noChangeArrowheads="1"/>
          </p:cNvSpPr>
          <p:nvPr/>
        </p:nvSpPr>
        <p:spPr bwMode="auto">
          <a:xfrm>
            <a:off x="67056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83</a:t>
            </a:r>
          </a:p>
        </p:txBody>
      </p:sp>
      <p:sp>
        <p:nvSpPr>
          <p:cNvPr id="20525" name="Text Box 71"/>
          <p:cNvSpPr txBox="1">
            <a:spLocks noChangeArrowheads="1"/>
          </p:cNvSpPr>
          <p:nvPr/>
        </p:nvSpPr>
        <p:spPr bwMode="auto">
          <a:xfrm>
            <a:off x="67056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72</a:t>
            </a:r>
          </a:p>
        </p:txBody>
      </p:sp>
      <p:sp>
        <p:nvSpPr>
          <p:cNvPr id="20526" name="Text Box 72"/>
          <p:cNvSpPr txBox="1">
            <a:spLocks noChangeArrowheads="1"/>
          </p:cNvSpPr>
          <p:nvPr/>
        </p:nvSpPr>
        <p:spPr bwMode="auto">
          <a:xfrm>
            <a:off x="67056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110</a:t>
            </a:r>
          </a:p>
        </p:txBody>
      </p:sp>
      <p:sp>
        <p:nvSpPr>
          <p:cNvPr id="20527" name="Text Box 73"/>
          <p:cNvSpPr txBox="1">
            <a:spLocks noChangeArrowheads="1"/>
          </p:cNvSpPr>
          <p:nvPr/>
        </p:nvSpPr>
        <p:spPr bwMode="auto">
          <a:xfrm>
            <a:off x="5791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20528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67</a:t>
            </a:r>
          </a:p>
        </p:txBody>
      </p:sp>
      <p:sp>
        <p:nvSpPr>
          <p:cNvPr id="20529" name="Text Box 75"/>
          <p:cNvSpPr txBox="1">
            <a:spLocks noChangeArrowheads="1"/>
          </p:cNvSpPr>
          <p:nvPr/>
        </p:nvSpPr>
        <p:spPr bwMode="auto">
          <a:xfrm>
            <a:off x="76200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0530" name="Text Box 76"/>
          <p:cNvSpPr txBox="1">
            <a:spLocks noChangeArrowheads="1"/>
          </p:cNvSpPr>
          <p:nvPr/>
        </p:nvSpPr>
        <p:spPr bwMode="auto">
          <a:xfrm>
            <a:off x="7620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0531" name="Text Box 77"/>
          <p:cNvSpPr txBox="1">
            <a:spLocks noChangeArrowheads="1"/>
          </p:cNvSpPr>
          <p:nvPr/>
        </p:nvSpPr>
        <p:spPr bwMode="auto">
          <a:xfrm>
            <a:off x="7620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0532" name="Text Box 78"/>
          <p:cNvSpPr txBox="1">
            <a:spLocks noChangeArrowheads="1"/>
          </p:cNvSpPr>
          <p:nvPr/>
        </p:nvSpPr>
        <p:spPr bwMode="auto">
          <a:xfrm>
            <a:off x="7620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0533" name="Text Box 79"/>
          <p:cNvSpPr txBox="1">
            <a:spLocks noChangeArrowheads="1"/>
          </p:cNvSpPr>
          <p:nvPr/>
        </p:nvSpPr>
        <p:spPr bwMode="auto">
          <a:xfrm>
            <a:off x="7620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0534" name="Text Box 80"/>
          <p:cNvSpPr txBox="1">
            <a:spLocks noChangeArrowheads="1"/>
          </p:cNvSpPr>
          <p:nvPr/>
        </p:nvSpPr>
        <p:spPr bwMode="auto">
          <a:xfrm>
            <a:off x="7620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0535" name="Text Box 81"/>
          <p:cNvSpPr txBox="1">
            <a:spLocks noChangeArrowheads="1"/>
          </p:cNvSpPr>
          <p:nvPr/>
        </p:nvSpPr>
        <p:spPr bwMode="auto">
          <a:xfrm>
            <a:off x="7620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0536" name="Text Box 82"/>
          <p:cNvSpPr txBox="1">
            <a:spLocks noChangeArrowheads="1"/>
          </p:cNvSpPr>
          <p:nvPr/>
        </p:nvSpPr>
        <p:spPr bwMode="auto">
          <a:xfrm>
            <a:off x="7620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0537" name="Text Box 83"/>
          <p:cNvSpPr txBox="1">
            <a:spLocks noChangeArrowheads="1"/>
          </p:cNvSpPr>
          <p:nvPr/>
        </p:nvSpPr>
        <p:spPr bwMode="auto">
          <a:xfrm>
            <a:off x="5791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20538" name="Text Box 84"/>
          <p:cNvSpPr txBox="1">
            <a:spLocks noChangeArrowheads="1"/>
          </p:cNvSpPr>
          <p:nvPr/>
        </p:nvSpPr>
        <p:spPr bwMode="auto">
          <a:xfrm>
            <a:off x="67056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58</a:t>
            </a:r>
          </a:p>
        </p:txBody>
      </p:sp>
      <p:sp>
        <p:nvSpPr>
          <p:cNvPr id="20539" name="Text Box 85"/>
          <p:cNvSpPr txBox="1">
            <a:spLocks noChangeArrowheads="1"/>
          </p:cNvSpPr>
          <p:nvPr/>
        </p:nvSpPr>
        <p:spPr bwMode="auto">
          <a:xfrm>
            <a:off x="7620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20540" name="Text Box 86"/>
          <p:cNvSpPr txBox="1">
            <a:spLocks noChangeArrowheads="1"/>
          </p:cNvSpPr>
          <p:nvPr/>
        </p:nvSpPr>
        <p:spPr bwMode="auto">
          <a:xfrm>
            <a:off x="5791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20541" name="Text Box 87"/>
          <p:cNvSpPr txBox="1">
            <a:spLocks noChangeArrowheads="1"/>
          </p:cNvSpPr>
          <p:nvPr/>
        </p:nvSpPr>
        <p:spPr bwMode="auto">
          <a:xfrm>
            <a:off x="67056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89</a:t>
            </a:r>
          </a:p>
        </p:txBody>
      </p:sp>
      <p:sp>
        <p:nvSpPr>
          <p:cNvPr id="20542" name="Text Box 88"/>
          <p:cNvSpPr txBox="1">
            <a:spLocks noChangeArrowheads="1"/>
          </p:cNvSpPr>
          <p:nvPr/>
        </p:nvSpPr>
        <p:spPr bwMode="auto">
          <a:xfrm>
            <a:off x="76200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20543" name="Text Box 90"/>
          <p:cNvSpPr txBox="1">
            <a:spLocks noChangeArrowheads="1"/>
          </p:cNvSpPr>
          <p:nvPr/>
        </p:nvSpPr>
        <p:spPr bwMode="auto">
          <a:xfrm>
            <a:off x="381000" y="762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Before call to SclAry				After call to SclAry</a:t>
            </a:r>
          </a:p>
        </p:txBody>
      </p:sp>
      <p:sp>
        <p:nvSpPr>
          <p:cNvPr id="20544" name="Text Box 92"/>
          <p:cNvSpPr txBox="1">
            <a:spLocks noChangeArrowheads="1"/>
          </p:cNvSpPr>
          <p:nvPr/>
        </p:nvSpPr>
        <p:spPr bwMode="auto">
          <a:xfrm>
            <a:off x="457200" y="4953000"/>
            <a:ext cx="82296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Passing the name only (i.e. </a:t>
            </a:r>
            <a:r>
              <a:rPr lang="en-US" sz="1800" dirty="0">
                <a:latin typeface="Courier New" charset="0"/>
              </a:rPr>
              <a:t>test</a:t>
            </a:r>
            <a:r>
              <a:rPr lang="en-US" sz="1800" dirty="0"/>
              <a:t> vs. </a:t>
            </a:r>
            <a:r>
              <a:rPr lang="en-US" sz="1800" dirty="0">
                <a:latin typeface="Courier New" charset="0"/>
              </a:rPr>
              <a:t>test[4]</a:t>
            </a:r>
            <a:r>
              <a:rPr lang="en-US" sz="1800" dirty="0"/>
              <a:t>) passes the </a:t>
            </a:r>
            <a:r>
              <a:rPr lang="en-US" sz="1800" b="1" u="sng" dirty="0"/>
              <a:t>ADDRESS</a:t>
            </a:r>
            <a:r>
              <a:rPr lang="en-US" sz="1800" dirty="0"/>
              <a:t> of element zero of the array.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Put another way: </a:t>
            </a:r>
            <a:r>
              <a:rPr lang="en-US" sz="1800" dirty="0" err="1"/>
              <a:t>myfunc</a:t>
            </a:r>
            <a:r>
              <a:rPr lang="en-US" sz="1800" dirty="0"/>
              <a:t>(</a:t>
            </a:r>
            <a:r>
              <a:rPr lang="en-US" sz="1800" dirty="0" err="1"/>
              <a:t>ary</a:t>
            </a:r>
            <a:r>
              <a:rPr lang="en-US" sz="1800" dirty="0"/>
              <a:t>)   same as   </a:t>
            </a:r>
            <a:r>
              <a:rPr lang="en-US" sz="1800" dirty="0" err="1"/>
              <a:t>myfunc</a:t>
            </a:r>
            <a:r>
              <a:rPr lang="en-US" sz="1800" dirty="0"/>
              <a:t> (&amp;</a:t>
            </a:r>
            <a:r>
              <a:rPr lang="en-US" sz="1800" dirty="0" err="1"/>
              <a:t>ary</a:t>
            </a:r>
            <a:r>
              <a:rPr lang="en-US" sz="1800" dirty="0"/>
              <a:t>[0])</a:t>
            </a:r>
          </a:p>
        </p:txBody>
      </p:sp>
      <p:sp>
        <p:nvSpPr>
          <p:cNvPr id="20545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1BF150-F163-4DB6-93D0-A12FC5E0B7C9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20546" name="Slide Number Placeholder 6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DF3D26-3235-0647-B6A7-28A9DF8164DF}" type="slidenum">
              <a:rPr lang="en-US" sz="1200">
                <a:latin typeface="Garamond" charset="0"/>
              </a:rPr>
              <a:pPr/>
              <a:t>26</a:t>
            </a:fld>
            <a:endParaRPr lang="en-US" sz="1200">
              <a:latin typeface="Garamond" charset="0"/>
            </a:endParaRPr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</p:spTree>
    <p:extLst>
      <p:ext uri="{BB962C8B-B14F-4D97-AF65-F5344CB8AC3E}">
        <p14:creationId xmlns:p14="http://schemas.microsoft.com/office/powerpoint/2010/main" val="15138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Character arrays and strings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Chapter 5 activities due 10/24</a:t>
            </a:r>
          </a:p>
          <a:p>
            <a:pPr lvl="1"/>
            <a:r>
              <a:rPr lang="en-US" dirty="0">
                <a:latin typeface="Arial" charset="0"/>
              </a:rPr>
              <a:t>Program 5 due 10/28</a:t>
            </a:r>
          </a:p>
          <a:p>
            <a:pPr lvl="1"/>
            <a:r>
              <a:rPr lang="en-US" dirty="0">
                <a:latin typeface="Arial" charset="0"/>
              </a:rPr>
              <a:t>Exam 2: Monday, November 4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</a:t>
            </a: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6DDB26-9AA8-450A-AF83-016E13070035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A398C-5393-8740-B7CA-72E23F67E96C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 of scalar variables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449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Variables (up to now) have:</a:t>
            </a:r>
            <a:br>
              <a:rPr lang="en-US" sz="1800"/>
            </a:br>
            <a:r>
              <a:rPr lang="en-US" sz="1800"/>
              <a:t>	name</a:t>
            </a:r>
            <a:br>
              <a:rPr lang="en-US" sz="1800"/>
            </a:br>
            <a:r>
              <a:rPr lang="en-US" sz="1800"/>
              <a:t>	type (int, float, double, char)</a:t>
            </a:r>
            <a:br>
              <a:rPr lang="en-US" sz="1800"/>
            </a:br>
            <a:r>
              <a:rPr lang="en-US" sz="1800"/>
              <a:t>	address</a:t>
            </a:r>
            <a:br>
              <a:rPr lang="en-US" sz="1800"/>
            </a:br>
            <a:r>
              <a:rPr lang="en-US" sz="1800"/>
              <a:t>	value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105400" y="1219200"/>
            <a:ext cx="38100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en-US" sz="1800" dirty="0"/>
              <a:t>N		28C4 (int)</a:t>
            </a:r>
          </a:p>
          <a:p>
            <a:pPr eaLnBrk="1" hangingPunct="1">
              <a:spcBef>
                <a:spcPts val="2400"/>
              </a:spcBef>
            </a:pPr>
            <a:r>
              <a:rPr lang="en-US" sz="1800" dirty="0"/>
              <a:t>q		28C8 (float)</a:t>
            </a:r>
          </a:p>
          <a:p>
            <a:pPr eaLnBrk="1" hangingPunct="1">
              <a:spcBef>
                <a:spcPts val="2400"/>
              </a:spcBef>
            </a:pPr>
            <a:r>
              <a:rPr lang="en-US" sz="1800" dirty="0"/>
              <a:t>r		28CC (float)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5791200" y="12954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35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5791200" y="18288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3.14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5791200" y="23622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8.9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04800" y="3657600"/>
            <a:ext cx="8382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e.g.	Name	type	address	value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N	integer	28C4	35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q	float	28C8	3.14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r	float	28CC	8.9</a:t>
            </a:r>
          </a:p>
        </p:txBody>
      </p:sp>
      <p:sp>
        <p:nvSpPr>
          <p:cNvPr id="20488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E96F63-774B-455B-BF8B-5A311080F533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2048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582FDE-C153-B641-BA24-153299777D8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 Arrays</a:t>
            </a: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572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572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572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572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572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4572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72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5486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5486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5486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5486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5486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5486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5486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4572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5486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6400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6400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6400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6400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6400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6400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6400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6400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304800" y="1447800"/>
            <a:ext cx="3505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Define an 8 element array: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1800">
                <a:latin typeface="Courier New" charset="0"/>
              </a:rPr>
              <a:t>int x[8];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Elements numbered 0 to 7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Arrays in C always start with location 0 (zero based)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The initial value of each array element is unknown (just like scalar variables)</a:t>
            </a:r>
          </a:p>
        </p:txBody>
      </p:sp>
      <p:sp>
        <p:nvSpPr>
          <p:cNvPr id="22555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54ABA62-116D-49E0-95D5-C965539477F2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22556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D22EC0-066B-0340-9CB4-406D92CD11F6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Arrays</a:t>
            </a:r>
          </a:p>
        </p:txBody>
      </p:sp>
      <p:sp>
        <p:nvSpPr>
          <p:cNvPr id="21506" name="Text Box 10"/>
          <p:cNvSpPr txBox="1">
            <a:spLocks noChangeArrowheads="1"/>
          </p:cNvSpPr>
          <p:nvPr/>
        </p:nvSpPr>
        <p:spPr bwMode="auto">
          <a:xfrm>
            <a:off x="6096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1507" name="Text Box 18"/>
          <p:cNvSpPr txBox="1">
            <a:spLocks noChangeArrowheads="1"/>
          </p:cNvSpPr>
          <p:nvPr/>
        </p:nvSpPr>
        <p:spPr bwMode="auto">
          <a:xfrm>
            <a:off x="6096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1508" name="Text Box 19"/>
          <p:cNvSpPr txBox="1">
            <a:spLocks noChangeArrowheads="1"/>
          </p:cNvSpPr>
          <p:nvPr/>
        </p:nvSpPr>
        <p:spPr bwMode="auto">
          <a:xfrm>
            <a:off x="6096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1509" name="Text Box 20"/>
          <p:cNvSpPr txBox="1">
            <a:spLocks noChangeArrowheads="1"/>
          </p:cNvSpPr>
          <p:nvPr/>
        </p:nvSpPr>
        <p:spPr bwMode="auto">
          <a:xfrm>
            <a:off x="6096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1510" name="Text Box 21"/>
          <p:cNvSpPr txBox="1">
            <a:spLocks noChangeArrowheads="1"/>
          </p:cNvSpPr>
          <p:nvPr/>
        </p:nvSpPr>
        <p:spPr bwMode="auto">
          <a:xfrm>
            <a:off x="6096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1511" name="Text Box 22"/>
          <p:cNvSpPr txBox="1">
            <a:spLocks noChangeArrowheads="1"/>
          </p:cNvSpPr>
          <p:nvPr/>
        </p:nvSpPr>
        <p:spPr bwMode="auto">
          <a:xfrm>
            <a:off x="6096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1512" name="Text Box 23"/>
          <p:cNvSpPr txBox="1">
            <a:spLocks noChangeArrowheads="1"/>
          </p:cNvSpPr>
          <p:nvPr/>
        </p:nvSpPr>
        <p:spPr bwMode="auto">
          <a:xfrm>
            <a:off x="6096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1513" name="Text Box 24"/>
          <p:cNvSpPr txBox="1">
            <a:spLocks noChangeArrowheads="1"/>
          </p:cNvSpPr>
          <p:nvPr/>
        </p:nvSpPr>
        <p:spPr bwMode="auto">
          <a:xfrm>
            <a:off x="7010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45</a:t>
            </a:r>
          </a:p>
        </p:txBody>
      </p:sp>
      <p:sp>
        <p:nvSpPr>
          <p:cNvPr id="21514" name="Text Box 25"/>
          <p:cNvSpPr txBox="1">
            <a:spLocks noChangeArrowheads="1"/>
          </p:cNvSpPr>
          <p:nvPr/>
        </p:nvSpPr>
        <p:spPr bwMode="auto">
          <a:xfrm>
            <a:off x="7010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1515" name="Text Box 26"/>
          <p:cNvSpPr txBox="1">
            <a:spLocks noChangeArrowheads="1"/>
          </p:cNvSpPr>
          <p:nvPr/>
        </p:nvSpPr>
        <p:spPr bwMode="auto">
          <a:xfrm>
            <a:off x="7010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1516" name="Text Box 27"/>
          <p:cNvSpPr txBox="1">
            <a:spLocks noChangeArrowheads="1"/>
          </p:cNvSpPr>
          <p:nvPr/>
        </p:nvSpPr>
        <p:spPr bwMode="auto">
          <a:xfrm>
            <a:off x="7010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85</a:t>
            </a:r>
          </a:p>
        </p:txBody>
      </p:sp>
      <p:sp>
        <p:nvSpPr>
          <p:cNvPr id="21517" name="Text Box 28"/>
          <p:cNvSpPr txBox="1">
            <a:spLocks noChangeArrowheads="1"/>
          </p:cNvSpPr>
          <p:nvPr/>
        </p:nvSpPr>
        <p:spPr bwMode="auto">
          <a:xfrm>
            <a:off x="7010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25</a:t>
            </a:r>
          </a:p>
        </p:txBody>
      </p:sp>
      <p:sp>
        <p:nvSpPr>
          <p:cNvPr id="21518" name="Text Box 29"/>
          <p:cNvSpPr txBox="1">
            <a:spLocks noChangeArrowheads="1"/>
          </p:cNvSpPr>
          <p:nvPr/>
        </p:nvSpPr>
        <p:spPr bwMode="auto">
          <a:xfrm>
            <a:off x="7010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55</a:t>
            </a:r>
          </a:p>
        </p:txBody>
      </p:sp>
      <p:sp>
        <p:nvSpPr>
          <p:cNvPr id="21519" name="Text Box 30"/>
          <p:cNvSpPr txBox="1">
            <a:spLocks noChangeArrowheads="1"/>
          </p:cNvSpPr>
          <p:nvPr/>
        </p:nvSpPr>
        <p:spPr bwMode="auto">
          <a:xfrm>
            <a:off x="7010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1520" name="Text Box 31"/>
          <p:cNvSpPr txBox="1">
            <a:spLocks noChangeArrowheads="1"/>
          </p:cNvSpPr>
          <p:nvPr/>
        </p:nvSpPr>
        <p:spPr bwMode="auto">
          <a:xfrm>
            <a:off x="6096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1521" name="Text Box 32"/>
          <p:cNvSpPr txBox="1">
            <a:spLocks noChangeArrowheads="1"/>
          </p:cNvSpPr>
          <p:nvPr/>
        </p:nvSpPr>
        <p:spPr bwMode="auto">
          <a:xfrm>
            <a:off x="7010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60</a:t>
            </a:r>
          </a:p>
        </p:txBody>
      </p:sp>
      <p:sp>
        <p:nvSpPr>
          <p:cNvPr id="21522" name="Text Box 35"/>
          <p:cNvSpPr txBox="1">
            <a:spLocks noChangeArrowheads="1"/>
          </p:cNvSpPr>
          <p:nvPr/>
        </p:nvSpPr>
        <p:spPr bwMode="auto">
          <a:xfrm>
            <a:off x="7924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1523" name="Text Box 36"/>
          <p:cNvSpPr txBox="1">
            <a:spLocks noChangeArrowheads="1"/>
          </p:cNvSpPr>
          <p:nvPr/>
        </p:nvSpPr>
        <p:spPr bwMode="auto">
          <a:xfrm>
            <a:off x="7924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1524" name="Text Box 37"/>
          <p:cNvSpPr txBox="1">
            <a:spLocks noChangeArrowheads="1"/>
          </p:cNvSpPr>
          <p:nvPr/>
        </p:nvSpPr>
        <p:spPr bwMode="auto">
          <a:xfrm>
            <a:off x="7924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1525" name="Text Box 38"/>
          <p:cNvSpPr txBox="1">
            <a:spLocks noChangeArrowheads="1"/>
          </p:cNvSpPr>
          <p:nvPr/>
        </p:nvSpPr>
        <p:spPr bwMode="auto">
          <a:xfrm>
            <a:off x="7924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1526" name="Text Box 39"/>
          <p:cNvSpPr txBox="1">
            <a:spLocks noChangeArrowheads="1"/>
          </p:cNvSpPr>
          <p:nvPr/>
        </p:nvSpPr>
        <p:spPr bwMode="auto">
          <a:xfrm>
            <a:off x="7924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1527" name="Text Box 40"/>
          <p:cNvSpPr txBox="1">
            <a:spLocks noChangeArrowheads="1"/>
          </p:cNvSpPr>
          <p:nvPr/>
        </p:nvSpPr>
        <p:spPr bwMode="auto">
          <a:xfrm>
            <a:off x="7924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1528" name="Text Box 41"/>
          <p:cNvSpPr txBox="1">
            <a:spLocks noChangeArrowheads="1"/>
          </p:cNvSpPr>
          <p:nvPr/>
        </p:nvSpPr>
        <p:spPr bwMode="auto">
          <a:xfrm>
            <a:off x="7924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1529" name="Text Box 43"/>
          <p:cNvSpPr txBox="1">
            <a:spLocks noChangeArrowheads="1"/>
          </p:cNvSpPr>
          <p:nvPr/>
        </p:nvSpPr>
        <p:spPr bwMode="auto">
          <a:xfrm>
            <a:off x="7924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1530" name="Text Box 45"/>
          <p:cNvSpPr txBox="1">
            <a:spLocks noChangeArrowheads="1"/>
          </p:cNvSpPr>
          <p:nvPr/>
        </p:nvSpPr>
        <p:spPr bwMode="auto">
          <a:xfrm>
            <a:off x="304800" y="3505200"/>
            <a:ext cx="5943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printf("%d",x[3]);      // prints 85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printf("%d",x[7]+x[1]); // prints 115</a:t>
            </a:r>
          </a:p>
          <a:p>
            <a:pPr eaLnBrk="1" hangingPunct="1">
              <a:spcBef>
                <a:spcPct val="50000"/>
              </a:spcBef>
            </a:pPr>
            <a:endParaRPr lang="en-US" sz="2000">
              <a:latin typeface="Courier New" charset="0"/>
            </a:endParaRPr>
          </a:p>
        </p:txBody>
      </p:sp>
      <p:sp>
        <p:nvSpPr>
          <p:cNvPr id="21531" name="Text Box 46"/>
          <p:cNvSpPr txBox="1">
            <a:spLocks noChangeArrowheads="1"/>
          </p:cNvSpPr>
          <p:nvPr/>
        </p:nvSpPr>
        <p:spPr bwMode="auto">
          <a:xfrm>
            <a:off x="228600" y="1371600"/>
            <a:ext cx="601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Any single element of x may be used like any other scalar variable</a:t>
            </a:r>
          </a:p>
        </p:txBody>
      </p:sp>
      <p:sp>
        <p:nvSpPr>
          <p:cNvPr id="21532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79892A-0169-4510-9ECB-32F40BECFA30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21533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3E0E8F-EA25-A143-8F0E-5BB26B4D190A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Declaring/defining Arrays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4953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A[0]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953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A[1]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953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A[2]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953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A[3]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5867400" y="2743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1.23</a:t>
            </a:r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5867400" y="3886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0.7071</a:t>
            </a:r>
          </a:p>
        </p:txBody>
      </p:sp>
      <p:sp>
        <p:nvSpPr>
          <p:cNvPr id="23560" name="Text Box 14"/>
          <p:cNvSpPr txBox="1">
            <a:spLocks noChangeArrowheads="1"/>
          </p:cNvSpPr>
          <p:nvPr/>
        </p:nvSpPr>
        <p:spPr bwMode="auto">
          <a:xfrm>
            <a:off x="5867400" y="3505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2.718</a:t>
            </a:r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5867400" y="3124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3.14159</a:t>
            </a:r>
          </a:p>
        </p:txBody>
      </p:sp>
      <p:sp>
        <p:nvSpPr>
          <p:cNvPr id="23562" name="Text Box 19"/>
          <p:cNvSpPr txBox="1">
            <a:spLocks noChangeArrowheads="1"/>
          </p:cNvSpPr>
          <p:nvPr/>
        </p:nvSpPr>
        <p:spPr bwMode="auto">
          <a:xfrm>
            <a:off x="7772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4430</a:t>
            </a:r>
          </a:p>
        </p:txBody>
      </p:sp>
      <p:sp>
        <p:nvSpPr>
          <p:cNvPr id="23563" name="Text Box 20"/>
          <p:cNvSpPr txBox="1">
            <a:spLocks noChangeArrowheads="1"/>
          </p:cNvSpPr>
          <p:nvPr/>
        </p:nvSpPr>
        <p:spPr bwMode="auto">
          <a:xfrm>
            <a:off x="7772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4448</a:t>
            </a:r>
          </a:p>
        </p:txBody>
      </p:sp>
      <p:sp>
        <p:nvSpPr>
          <p:cNvPr id="23564" name="Text Box 21"/>
          <p:cNvSpPr txBox="1">
            <a:spLocks noChangeArrowheads="1"/>
          </p:cNvSpPr>
          <p:nvPr/>
        </p:nvSpPr>
        <p:spPr bwMode="auto">
          <a:xfrm>
            <a:off x="7772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4440</a:t>
            </a:r>
          </a:p>
        </p:txBody>
      </p:sp>
      <p:sp>
        <p:nvSpPr>
          <p:cNvPr id="23565" name="Text Box 26"/>
          <p:cNvSpPr txBox="1">
            <a:spLocks noChangeArrowheads="1"/>
          </p:cNvSpPr>
          <p:nvPr/>
        </p:nvSpPr>
        <p:spPr bwMode="auto">
          <a:xfrm>
            <a:off x="7772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4438</a:t>
            </a:r>
          </a:p>
        </p:txBody>
      </p:sp>
      <p:sp>
        <p:nvSpPr>
          <p:cNvPr id="23566" name="Text Box 27"/>
          <p:cNvSpPr txBox="1">
            <a:spLocks noChangeArrowheads="1"/>
          </p:cNvSpPr>
          <p:nvPr/>
        </p:nvSpPr>
        <p:spPr bwMode="auto">
          <a:xfrm>
            <a:off x="457200" y="2819400"/>
            <a:ext cx="35052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You can also define the values to be held in the array and instruct the compiler to figure out how many elements are needed.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Not putting a value within the [] tells the compiler to determine how many locations are needed.</a:t>
            </a:r>
          </a:p>
        </p:txBody>
      </p:sp>
      <p:sp>
        <p:nvSpPr>
          <p:cNvPr id="23567" name="Text Box 28"/>
          <p:cNvSpPr txBox="1">
            <a:spLocks noChangeArrowheads="1"/>
          </p:cNvSpPr>
          <p:nvPr/>
        </p:nvSpPr>
        <p:spPr bwMode="auto">
          <a:xfrm>
            <a:off x="304800" y="16002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double A[]={ 1.23, 3.14159, 2.718, 0.7071 };</a:t>
            </a:r>
          </a:p>
        </p:txBody>
      </p:sp>
      <p:sp>
        <p:nvSpPr>
          <p:cNvPr id="23568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B8F0D8-89F6-466A-9F75-0A0CA11B4E29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23569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A8AE43-F61F-8146-8EC3-9339EAC2506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4578" name="Text Box 16"/>
          <p:cNvSpPr txBox="1">
            <a:spLocks noChangeArrowheads="1"/>
          </p:cNvSpPr>
          <p:nvPr/>
        </p:nvSpPr>
        <p:spPr bwMode="auto">
          <a:xfrm>
            <a:off x="228600" y="990600"/>
            <a:ext cx="64770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x[8];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i;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// get 8 values into x[]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i&lt;8; i++)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printf("Enter test %d:",i+1);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scanf("%d",&amp;x[i]);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49EA1D-3603-4BE6-847F-6C4C6ECD867A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416007-43F1-294A-9110-1E5020B3A4F5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3657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Sample run </a:t>
            </a:r>
            <a:br>
              <a:rPr lang="en-US" sz="1800"/>
            </a:br>
            <a:r>
              <a:rPr lang="en-US" sz="1800"/>
              <a:t>(user input underlined):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Enter test 1:</a:t>
            </a:r>
            <a:r>
              <a:rPr lang="en-US" sz="1800" u="sng">
                <a:latin typeface="Courier New" charset="0"/>
              </a:rPr>
              <a:t>80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2:</a:t>
            </a:r>
            <a:r>
              <a:rPr lang="en-US" sz="1800" u="sng">
                <a:latin typeface="Courier New" charset="0"/>
              </a:rPr>
              <a:t>75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3:</a:t>
            </a:r>
            <a:r>
              <a:rPr lang="en-US" sz="1800" u="sng">
                <a:latin typeface="Courier New" charset="0"/>
              </a:rPr>
              <a:t>90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4:</a:t>
            </a:r>
            <a:r>
              <a:rPr lang="en-US" sz="1800" u="sng">
                <a:latin typeface="Courier New" charset="0"/>
              </a:rPr>
              <a:t>100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5:</a:t>
            </a:r>
            <a:r>
              <a:rPr lang="en-US" sz="1800" u="sng">
                <a:latin typeface="Courier New" charset="0"/>
              </a:rPr>
              <a:t>65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6:</a:t>
            </a:r>
            <a:r>
              <a:rPr lang="en-US" sz="1800" u="sng">
                <a:latin typeface="Courier New" charset="0"/>
              </a:rPr>
              <a:t>88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7:</a:t>
            </a:r>
            <a:r>
              <a:rPr lang="en-US" sz="1800" u="sng">
                <a:latin typeface="Courier New" charset="0"/>
              </a:rPr>
              <a:t>40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8:</a:t>
            </a:r>
            <a:r>
              <a:rPr lang="en-US" sz="1800" u="sng">
                <a:latin typeface="Courier New" charset="0"/>
              </a:rPr>
              <a:t>90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486400" y="1752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5486400" y="2133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486400" y="2514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486400" y="2895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5486400" y="3276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5486400" y="3657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5486400" y="4038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6400800" y="1752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6400800" y="4038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6400800" y="3276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6400800" y="2895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6400800" y="2514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6400800" y="2133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6400800" y="3657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5486400" y="4419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5618" name="Text Box 19"/>
          <p:cNvSpPr txBox="1">
            <a:spLocks noChangeArrowheads="1"/>
          </p:cNvSpPr>
          <p:nvPr/>
        </p:nvSpPr>
        <p:spPr bwMode="auto">
          <a:xfrm>
            <a:off x="6400800" y="4419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D26296-0FC4-4357-AA1A-3BCDF8F88583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25620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62E279-B97A-7242-BBFB-7053B1944EE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happens if we change previous code to: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stdio.h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+mn-cs"/>
              </a:rPr>
              <a:t>void main(void)</a:t>
            </a:r>
            <a:br>
              <a:rPr lang="en-US" dirty="0">
                <a:latin typeface="Courier New" pitchFamily="49" charset="0"/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+mn-cs"/>
              </a:rPr>
              <a:t>{</a:t>
            </a:r>
            <a:br>
              <a:rPr lang="en-US" dirty="0">
                <a:latin typeface="Courier New" pitchFamily="49" charset="0"/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 x[8];</a:t>
            </a:r>
            <a:br>
              <a:rPr lang="en-US" dirty="0">
                <a:latin typeface="Courier New" pitchFamily="49" charset="0"/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;</a:t>
            </a:r>
            <a:br>
              <a:rPr lang="en-US" dirty="0">
                <a:latin typeface="Courier New" pitchFamily="49" charset="0"/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+mn-cs"/>
              </a:rPr>
              <a:t>  float sum, 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avg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; // used later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+mn-cs"/>
              </a:rPr>
              <a:t>// get 8 values into x[]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+mn-cs"/>
              </a:rPr>
              <a:t>  for (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=0;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&lt;=8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++)</a:t>
            </a:r>
            <a:br>
              <a:rPr lang="en-US" dirty="0">
                <a:latin typeface="Courier New" pitchFamily="49" charset="0"/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+mn-cs"/>
              </a:rPr>
              <a:t>  {</a:t>
            </a:r>
            <a:br>
              <a:rPr lang="en-US" dirty="0">
                <a:latin typeface="Courier New" pitchFamily="49" charset="0"/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("Enter test %d:",i+1);</a:t>
            </a:r>
            <a:br>
              <a:rPr lang="en-US" dirty="0">
                <a:latin typeface="Courier New" pitchFamily="49" charset="0"/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("%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d",&amp;x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[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]);</a:t>
            </a:r>
            <a:br>
              <a:rPr lang="en-US" dirty="0">
                <a:latin typeface="Courier New" pitchFamily="49" charset="0"/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+mn-cs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451EC1-1AC4-466C-8E87-A77E2A8B754D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563EA3-3F6A-D24E-9E9F-60186E50763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12882</TotalTime>
  <Words>1521</Words>
  <Application>Microsoft Office PowerPoint</Application>
  <PresentationFormat>On-screen Show (4:3)</PresentationFormat>
  <Paragraphs>459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Consolas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Review of scalar variables</vt:lpstr>
      <vt:lpstr>Declaring Arrays</vt:lpstr>
      <vt:lpstr>Intro to Arrays</vt:lpstr>
      <vt:lpstr>Declaring/defining Arrays</vt:lpstr>
      <vt:lpstr>Working with Arrays (input)</vt:lpstr>
      <vt:lpstr>Working with Arrays (input)</vt:lpstr>
      <vt:lpstr>Pitfalls</vt:lpstr>
      <vt:lpstr>Pitfalls (cont.)</vt:lpstr>
      <vt:lpstr>Example</vt:lpstr>
      <vt:lpstr>Example solution</vt:lpstr>
      <vt:lpstr>Two-dimensional arrays</vt:lpstr>
      <vt:lpstr>Initializing 2D arrays</vt:lpstr>
      <vt:lpstr>2D arrays and loops</vt:lpstr>
      <vt:lpstr>Example: Working with 2-D arrays</vt:lpstr>
      <vt:lpstr>Example solution</vt:lpstr>
      <vt:lpstr>Passing arrays to functions</vt:lpstr>
      <vt:lpstr>Example</vt:lpstr>
      <vt:lpstr>Passing Arrays to functions (findAvg)</vt:lpstr>
      <vt:lpstr>Passing Arrays to functions (findMax)</vt:lpstr>
      <vt:lpstr>SclAry() function</vt:lpstr>
      <vt:lpstr>Passing Arrays to functions (SclAry)</vt:lpstr>
      <vt:lpstr>Passing Arrays to functions (SclAry)</vt:lpstr>
      <vt:lpstr>PowerPoint Presentation</vt:lpstr>
      <vt:lpstr>Passing Arrays to functions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1663</cp:revision>
  <dcterms:created xsi:type="dcterms:W3CDTF">2006-04-03T05:03:01Z</dcterms:created>
  <dcterms:modified xsi:type="dcterms:W3CDTF">2019-10-29T16:44:49Z</dcterms:modified>
</cp:coreProperties>
</file>