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04" r:id="rId12"/>
    <p:sldId id="523" r:id="rId13"/>
    <p:sldId id="505" r:id="rId14"/>
    <p:sldId id="524" r:id="rId15"/>
    <p:sldId id="525" r:id="rId16"/>
    <p:sldId id="506" r:id="rId17"/>
    <p:sldId id="507" r:id="rId18"/>
    <p:sldId id="526" r:id="rId19"/>
    <p:sldId id="527" r:id="rId20"/>
    <p:sldId id="528" r:id="rId21"/>
    <p:sldId id="529" r:id="rId22"/>
    <p:sldId id="530" r:id="rId23"/>
    <p:sldId id="531" r:id="rId24"/>
    <p:sldId id="324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D47AF-B972-264F-8B15-0938AEDE7E41}" type="datetime1">
              <a:rPr lang="en-US" smtClean="0"/>
              <a:t>11/28/18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ED749-1219-584A-BC01-7601DC3C4AEF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3C77D-F00C-1741-9A85-432F7843630F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C301C-AF7E-014F-B492-5EFF1D01925B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ACB13-F1F3-B441-BD7C-84C10D18A917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8822F-89BB-5C4B-AC4D-D6BB9C3CDB88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AED61-E6C5-8C43-ABD6-C492DABE0330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97F1E-8031-7747-9725-7BCE50E86032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A3E09-1A07-194F-9ED0-A7BB2D07034E}" type="datetime1">
              <a:rPr lang="en-US" smtClean="0"/>
              <a:t>11/28/18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A8E40-2163-284A-A45D-B2F7912D4057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186E0-E8A3-A640-AE0E-6CA3EF900995}" type="datetime1">
              <a:rPr lang="en-US" smtClean="0"/>
              <a:t>11/28/18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5123F-58D5-9344-8406-C7D7BC7E1121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52D9F-B075-8942-970A-DE47B95D8F31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EA5189-9F4C-7B4A-AF20-9B51E2B3B053}" type="datetime1">
              <a:rPr lang="en-US" smtClean="0"/>
              <a:t>11/28/18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findByID()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unsigned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matching ID in list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== list[i].</a:t>
            </a:r>
            <a:r>
              <a:rPr lang="da-DK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1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100" b="1" dirty="0" smtClean="0">
                <a:solidFill>
                  <a:srgbClr val="007400"/>
                </a:solidFill>
                <a:latin typeface="Courier New"/>
                <a:cs typeface="Courier New"/>
              </a:rPr>
              <a:t>	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100" b="1" dirty="0" smtClean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31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100" b="1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  <a:endParaRPr lang="en-US" sz="3100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1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F2F4BF-D92C-0641-8BE1-422BA154D992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829CB-D199-5342-83B9-5637FFB3BD4B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information</a:t>
            </a:r>
            <a:endParaRPr lang="en-US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Files commonly used for input/output</a:t>
            </a:r>
          </a:p>
          <a:p>
            <a:r>
              <a:rPr lang="en-US" dirty="0" smtClean="0"/>
              <a:t>Interface uses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pointers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type defined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Allows access to necessary file characteristics</a:t>
            </a:r>
            <a:endParaRPr lang="en-US" dirty="0" smtClean="0"/>
          </a:p>
          <a:p>
            <a:r>
              <a:rPr lang="en-US" dirty="0" smtClean="0"/>
              <a:t>File characteristics include:</a:t>
            </a:r>
          </a:p>
          <a:p>
            <a:pPr lvl="1"/>
            <a:r>
              <a:rPr lang="en-US" dirty="0" smtClean="0"/>
              <a:t>Name—for example</a:t>
            </a:r>
            <a:br>
              <a:rPr lang="en-US" dirty="0" smtClean="0"/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z:\Visual Studio 2010\Projects\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myinput.txt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Read/write permission</a:t>
            </a:r>
          </a:p>
          <a:p>
            <a:pPr lvl="1"/>
            <a:r>
              <a:rPr lang="en-US" dirty="0" smtClean="0"/>
              <a:t>Type (binary or ASCII text)</a:t>
            </a:r>
          </a:p>
          <a:p>
            <a:pPr lvl="1"/>
            <a:r>
              <a:rPr lang="en-US" dirty="0" smtClean="0"/>
              <a:t>Access (security; single/multiple user)</a:t>
            </a:r>
          </a:p>
          <a:p>
            <a:pPr lvl="1"/>
            <a:r>
              <a:rPr lang="en-US" dirty="0" smtClean="0"/>
              <a:t>Position in file</a:t>
            </a:r>
          </a:p>
          <a:p>
            <a:r>
              <a:rPr lang="en-US" dirty="0" smtClean="0"/>
              <a:t>Programmer doesn’t have to account for this info</a:t>
            </a:r>
          </a:p>
          <a:p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66A869-A094-3545-A596-FBE06CD71BB0}" type="datetime1">
              <a:rPr lang="en-US" sz="1200" smtClean="0">
                <a:latin typeface="Garamond" charset="0"/>
                <a:ea typeface="Garamond" charset="0"/>
                <a:cs typeface="Garamond" charset="0"/>
              </a:rPr>
              <a:t>11/28/18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74E93-B767-E944-A8C3-0DD04F594E3F}" type="slidenum">
              <a:rPr lang="en-US" sz="1200" smtClean="0">
                <a:latin typeface="Garamond" charset="0"/>
                <a:ea typeface="Garamond" charset="0"/>
                <a:cs typeface="Garamond" charset="0"/>
              </a:rPr>
              <a:pPr/>
              <a:t>11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reading/writing file, program must gain access to file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function used to open file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smtClean="0"/>
              <a:t> if successful,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 otherwise</a:t>
            </a:r>
          </a:p>
          <a:p>
            <a:r>
              <a:rPr lang="en-US" dirty="0" smtClean="0"/>
              <a:t>When done with file, program should close it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fclose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function used to close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78E5-42F9-FB4F-AE72-5AE0BBCEC665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 dirty="0" err="1" smtClean="0">
                <a:latin typeface="Garamond" charset="0"/>
              </a:rPr>
              <a:t>fopen</a:t>
            </a:r>
            <a:r>
              <a:rPr lang="en-US" dirty="0" smtClean="0">
                <a:latin typeface="Garamond" charset="0"/>
              </a:rPr>
              <a:t>()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(char *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Name may require full path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</a:t>
            </a:r>
            <a:r>
              <a:rPr lang="en-US" dirty="0" smtClean="0">
                <a:ea typeface="+mn-ea"/>
                <a:cs typeface="+mn-cs"/>
              </a:rPr>
              <a:t>string providing </a:t>
            </a: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</a:t>
            </a:r>
            <a:r>
              <a:rPr lang="en-US" dirty="0" smtClean="0"/>
              <a:t>: access mode 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Additional (optional</a:t>
            </a:r>
            <a:r>
              <a:rPr lang="en-US" dirty="0" smtClean="0"/>
              <a:t>) char</a:t>
            </a:r>
            <a:r>
              <a:rPr lang="en-US" dirty="0" smtClean="0"/>
              <a:t>: file type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Text files are human readable (default--don’t need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 smtClean="0"/>
              <a:t>)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</a:t>
            </a:r>
            <a:r>
              <a:rPr lang="en-US" dirty="0" smtClean="0"/>
              <a:t>bytes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Valid access strings: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"r"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"w"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"a"</a:t>
            </a:r>
            <a:r>
              <a:rPr lang="en-US" dirty="0" smtClean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"ab"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21CEB5-8520-5E4F-BCF7-29404EBF1AE1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r>
              <a:rPr lang="en-US" dirty="0" smtClean="0"/>
              <a:t>()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If successful,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returns valid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smtClean="0"/>
              <a:t> to be used with file read/write functions</a:t>
            </a:r>
          </a:p>
          <a:p>
            <a:r>
              <a:rPr lang="en-US" dirty="0" smtClean="0"/>
              <a:t>If unsuccessful,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lvl="1"/>
            <a:r>
              <a:rPr lang="en-US" dirty="0" smtClean="0"/>
              <a:t>Test this error condition to ensure file opened</a:t>
            </a:r>
          </a:p>
          <a:p>
            <a:pPr lvl="1"/>
            <a:r>
              <a:rPr lang="en-US" dirty="0" smtClean="0"/>
              <a:t>Why might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be unsuccessful?</a:t>
            </a:r>
          </a:p>
          <a:p>
            <a:pPr lvl="2"/>
            <a:r>
              <a:rPr lang="en-US" dirty="0" smtClean="0"/>
              <a:t>Try to open input file that doesn’t exist</a:t>
            </a:r>
          </a:p>
          <a:p>
            <a:pPr lvl="2"/>
            <a:r>
              <a:rPr lang="en-US" dirty="0" smtClean="0"/>
              <a:t>Try to open read-only file for writing</a:t>
            </a:r>
          </a:p>
          <a:p>
            <a:pPr lvl="2"/>
            <a:r>
              <a:rPr lang="en-US" dirty="0" smtClean="0"/>
              <a:t>Try to open file that’s locked by another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79D0-8DB6-5B44-91C2-3111B8B47861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("in1.txt", "r");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== NULL)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("Couldn’t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open file\n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// FILE * is valid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// Continue with program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AC1D-FBB9-264E-BF10-7C78A4041949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fclose</a:t>
            </a:r>
            <a:r>
              <a:rPr lang="en-US" b="1" dirty="0">
                <a:latin typeface="Arial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 dirty="0" err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 dirty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Closes a file</a:t>
            </a:r>
          </a:p>
          <a:p>
            <a:pPr lvl="1"/>
            <a:r>
              <a:rPr lang="en-US" dirty="0">
                <a:latin typeface="Arial" charset="0"/>
              </a:rPr>
              <a:t>Argument is address returned by </a:t>
            </a:r>
            <a:r>
              <a:rPr lang="en-US" b="1" dirty="0" err="1">
                <a:latin typeface="Courier New" charset="0"/>
                <a:cs typeface="Courier New" charset="0"/>
              </a:rPr>
              <a:t>fopen</a:t>
            </a:r>
            <a:r>
              <a:rPr lang="en-US" b="1" dirty="0" smtClean="0">
                <a:latin typeface="Courier New" charset="0"/>
                <a:cs typeface="Courier New" charset="0"/>
              </a:rPr>
              <a:t>()</a:t>
            </a:r>
          </a:p>
          <a:p>
            <a:pPr marL="344487" lvl="1" indent="0"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fclose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fp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Recommended for input files</a:t>
            </a:r>
          </a:p>
          <a:p>
            <a:r>
              <a:rPr lang="en-US" dirty="0">
                <a:latin typeface="Arial" charset="0"/>
              </a:rPr>
              <a:t>Required for output files </a:t>
            </a:r>
          </a:p>
          <a:p>
            <a:pPr lvl="1"/>
            <a:r>
              <a:rPr lang="en-US" dirty="0" smtClean="0">
                <a:latin typeface="Arial" charset="0"/>
              </a:rPr>
              <a:t>OS </a:t>
            </a:r>
            <a:r>
              <a:rPr lang="en-US" dirty="0">
                <a:latin typeface="Arial" charset="0"/>
              </a:rPr>
              <a:t>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013021-F5A5-6D40-B212-7D53D9678A78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return 0;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return 0;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789DF4-AB78-1240-BE9A-399FF9608DF6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8D0DA0-9EFF-4D4C-8D7F-C126D51AF7AB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07C966-FB3A-6540-BA20-83791AB6015A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9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7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Wednesday, 12/5</a:t>
            </a:r>
          </a:p>
          <a:p>
            <a:pPr lvl="1"/>
            <a:r>
              <a:rPr lang="en-US" dirty="0">
                <a:latin typeface="Arial" charset="0"/>
              </a:rPr>
              <a:t>Program 8 due Thursday, 12/13</a:t>
            </a:r>
          </a:p>
          <a:p>
            <a:pPr lvl="2"/>
            <a:r>
              <a:rPr lang="en-US" dirty="0">
                <a:latin typeface="Arial" charset="0"/>
              </a:rPr>
              <a:t>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Program 9 to be posted; extra credit assignment due 12:00 PM (noon), Wednesday, 12/19</a:t>
            </a:r>
          </a:p>
          <a:p>
            <a:pPr lvl="2"/>
            <a:r>
              <a:rPr lang="en-US" dirty="0">
                <a:latin typeface="Arial" charset="0"/>
              </a:rPr>
              <a:t>12:00 PM on 12/19 will be final deadline for submission/resubmission of all programs</a:t>
            </a:r>
          </a:p>
          <a:p>
            <a:pPr lvl="1"/>
            <a:r>
              <a:rPr lang="en-US" dirty="0">
                <a:latin typeface="Arial" charset="0"/>
              </a:rPr>
              <a:t>Exam 3: Monday, 12/17, 3-6 PM (room TBD)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Finish PE4 (search functions)</a:t>
            </a:r>
          </a:p>
          <a:p>
            <a:pPr lvl="1"/>
            <a:r>
              <a:rPr lang="en-US" dirty="0" smtClean="0"/>
              <a:t>File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524431-9808-F44E-872E-3D901D68C679}" type="datetime1">
              <a:rPr lang="en-US" sz="1200" smtClean="0"/>
              <a:t>11/28/18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4940F3-9CD2-1844-9FB4-3AEEFD6F2401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86B92-1004-754E-887F-039E82F5D27B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7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21E26B-05AF-1D4D-9EA2-051B47F475B6}" type="datetime1">
              <a:rPr lang="en-US" smtClean="0">
                <a:latin typeface="Garamond" charset="0"/>
              </a:rPr>
              <a:t>11/28/18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440A3C-CB83-F548-B8BB-09D67ADC37DA}" type="datetime1">
              <a:rPr lang="en-US" smtClean="0">
                <a:latin typeface="Garamond" charset="0"/>
              </a:rPr>
              <a:t>11/28/18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and line I/O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7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Wednesday, 12/5</a:t>
            </a:r>
          </a:p>
          <a:p>
            <a:pPr lvl="1"/>
            <a:r>
              <a:rPr lang="en-US" dirty="0">
                <a:latin typeface="Arial" charset="0"/>
              </a:rPr>
              <a:t>Program 8 due Thursday, 12/13</a:t>
            </a:r>
          </a:p>
          <a:p>
            <a:pPr lvl="2"/>
            <a:r>
              <a:rPr lang="en-US" dirty="0">
                <a:latin typeface="Arial" charset="0"/>
              </a:rPr>
              <a:t>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Program 9 to be posted; extra credit assignment due 12:00 PM (noon), Wednesday, 12/19</a:t>
            </a:r>
          </a:p>
          <a:p>
            <a:pPr lvl="2"/>
            <a:r>
              <a:rPr lang="en-US" dirty="0">
                <a:latin typeface="Arial" charset="0"/>
              </a:rPr>
              <a:t>12:00 PM on 12/19 will be final deadline for submission/resubmission of all programs</a:t>
            </a:r>
          </a:p>
          <a:p>
            <a:pPr lvl="1"/>
            <a:r>
              <a:rPr lang="en-US" dirty="0">
                <a:latin typeface="Arial" charset="0"/>
              </a:rPr>
              <a:t>Exam 3: Monday, 12/17, 3-6 PM (room TBD)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3C46643F-86BE-9F4E-8458-7E183EA9A76F}" type="datetime1">
              <a:rPr lang="en-US" sz="1200" smtClean="0"/>
              <a:t>11/28/18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24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6F73F5-43C9-CE47-AC63-BE790CD0967E}" type="datetime1">
              <a:rPr lang="en-US" sz="1200" smtClean="0">
                <a:latin typeface="Garamond" charset="0"/>
                <a:cs typeface="Arial" charset="0"/>
              </a:rPr>
              <a:t>11/28/18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D68997-3C69-F246-9EDF-25C60B4675BD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 (</a:t>
            </a:r>
            <a:r>
              <a:rPr lang="en-US" dirty="0">
                <a:latin typeface="Garamond" charset="0"/>
              </a:rPr>
              <a:t>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Given header files, main program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latin typeface="Arial" charset="0"/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Arial" charset="0"/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Arial" charset="0"/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Arial" charset="0"/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latin typeface="Arial" charset="0"/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AAE186-AF76-3F47-8D1D-D483EC54F723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F0247B-ADAE-314D-9146-2042CD7407B3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Garamond" charset="0"/>
              </a:rPr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%s\n"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readName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char junk;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"Enter name: 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</a:t>
            </a:r>
            <a:r>
              <a:rPr lang="en-US" sz="3200" b="1" dirty="0" err="1" smtClean="0">
                <a:solidFill>
                  <a:srgbClr val="C41A16"/>
                </a:solidFill>
                <a:latin typeface="Courier New"/>
                <a:cs typeface="Courier New"/>
              </a:rPr>
              <a:t>c%c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 %s"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&amp;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&amp;junk,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96B348-B7AF-C544-B4F4-296FBE62E033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99B255-C23F-2D41-9F75-825695F867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2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</a:t>
            </a:r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printStudent(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printName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"ID #%.8u\n"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"GPA: %.2lf\n"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		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54F293-5535-B742-86DC-615CFE1DE7CC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3F3DDC-D778-974C-B3DD-9FFB9B40B28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readStudent(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readName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ID #: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"%u"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GPA: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"%lf"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6A31E4-F41C-0E4E-93CD-37CD1CFF5D3D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52A6E-E152-AF47-B0F9-7BF033AFCB76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printList()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printList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6474B"/>
                </a:solidFill>
                <a:latin typeface="Courier New"/>
                <a:cs typeface="Courier New"/>
              </a:rPr>
              <a:t>printStudent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(&amp;list[i]);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);				}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5A0BA-61B6-B945-851D-5EA81D219FBB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1969C1-CABE-CB46-BC0B-4529DC1086FA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findByLName()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char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name 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in list</a:t>
            </a: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strcmp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, list[i].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sname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 ==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E26C77-136F-F041-9E2D-C7CC490B2002}" type="datetime1">
              <a:rPr lang="en-US" sz="1200" smtClean="0">
                <a:latin typeface="Garamond" charset="0"/>
              </a:rPr>
              <a:t>11/28/18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9C26C-9511-3442-BEA2-D8B5CE1335DA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8795</TotalTime>
  <Words>1182</Words>
  <Application>Microsoft Macintosh PowerPoint</Application>
  <PresentationFormat>On-screen Show (4:3)</PresentationFormat>
  <Paragraphs>339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PE3</vt:lpstr>
      <vt:lpstr>Review: PE3 (continued)</vt:lpstr>
      <vt:lpstr>Name functions</vt:lpstr>
      <vt:lpstr>Single SINew functions</vt:lpstr>
      <vt:lpstr>Single SINew functions (cont.)</vt:lpstr>
      <vt:lpstr>printList()</vt:lpstr>
      <vt:lpstr>findByLName()</vt:lpstr>
      <vt:lpstr>findByID()</vt:lpstr>
      <vt:lpstr>File information</vt:lpstr>
      <vt:lpstr>Basic file I/O functions</vt:lpstr>
      <vt:lpstr>fopen()</vt:lpstr>
      <vt:lpstr>fopen() (continued)</vt:lpstr>
      <vt:lpstr>fopen() example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1813</cp:revision>
  <dcterms:created xsi:type="dcterms:W3CDTF">2006-04-03T05:03:01Z</dcterms:created>
  <dcterms:modified xsi:type="dcterms:W3CDTF">2018-11-28T15:53:05Z</dcterms:modified>
</cp:coreProperties>
</file>