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44" r:id="rId14"/>
    <p:sldId id="345" r:id="rId15"/>
    <p:sldId id="362" r:id="rId16"/>
    <p:sldId id="363" r:id="rId17"/>
    <p:sldId id="364" r:id="rId18"/>
    <p:sldId id="365" r:id="rId19"/>
    <p:sldId id="324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8562B-DB65-44E3-826D-44886E698D24}" v="5" dt="2019-11-23T02:23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CCF0023-FB49-4F86-B31D-07855CA782C7}"/>
    <pc:docChg chg="custSel addSld modSld">
      <pc:chgData name="Geiger, Michael J" userId="13cae92b-b37c-450b-a449-82fcae19569d" providerId="ADAL" clId="{9CCF0023-FB49-4F86-B31D-07855CA782C7}" dt="2019-11-23T02:22:46.895" v="225" actId="20577"/>
      <pc:docMkLst>
        <pc:docMk/>
      </pc:docMkLst>
      <pc:sldChg chg="modSp">
        <pc:chgData name="Geiger, Michael J" userId="13cae92b-b37c-450b-a449-82fcae19569d" providerId="ADAL" clId="{9CCF0023-FB49-4F86-B31D-07855CA782C7}" dt="2019-11-23T02:20:16.147" v="20" actId="20577"/>
        <pc:sldMkLst>
          <pc:docMk/>
          <pc:sldMk cId="0" sldId="256"/>
        </pc:sldMkLst>
        <pc:spChg chg="mod">
          <ac:chgData name="Geiger, Michael J" userId="13cae92b-b37c-450b-a449-82fcae19569d" providerId="ADAL" clId="{9CCF0023-FB49-4F86-B31D-07855CA782C7}" dt="2019-11-23T02:20:16.147" v="20" actId="20577"/>
          <ac:spMkLst>
            <pc:docMk/>
            <pc:sldMk cId="0" sldId="256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9CCF0023-FB49-4F86-B31D-07855CA782C7}" dt="2019-11-23T02:21:09.923" v="159" actId="313"/>
        <pc:sldMkLst>
          <pc:docMk/>
          <pc:sldMk cId="0" sldId="257"/>
        </pc:sldMkLst>
        <pc:spChg chg="mod">
          <ac:chgData name="Geiger, Michael J" userId="13cae92b-b37c-450b-a449-82fcae19569d" providerId="ADAL" clId="{9CCF0023-FB49-4F86-B31D-07855CA782C7}" dt="2019-11-23T02:21:09.923" v="159" actId="313"/>
          <ac:spMkLst>
            <pc:docMk/>
            <pc:sldMk cId="0" sldId="257"/>
            <ac:spMk id="19458" creationId="{00000000-0000-0000-0000-000000000000}"/>
          </ac:spMkLst>
        </pc:spChg>
      </pc:sldChg>
      <pc:sldChg chg="modSp">
        <pc:chgData name="Geiger, Michael J" userId="13cae92b-b37c-450b-a449-82fcae19569d" providerId="ADAL" clId="{9CCF0023-FB49-4F86-B31D-07855CA782C7}" dt="2019-11-23T02:22:46.895" v="225" actId="20577"/>
        <pc:sldMkLst>
          <pc:docMk/>
          <pc:sldMk cId="0" sldId="324"/>
        </pc:sldMkLst>
        <pc:spChg chg="mod">
          <ac:chgData name="Geiger, Michael J" userId="13cae92b-b37c-450b-a449-82fcae19569d" providerId="ADAL" clId="{9CCF0023-FB49-4F86-B31D-07855CA782C7}" dt="2019-11-23T02:22:46.895" v="225" actId="20577"/>
          <ac:spMkLst>
            <pc:docMk/>
            <pc:sldMk cId="0" sldId="324"/>
            <ac:spMk id="35842" creationId="{00000000-0000-0000-0000-000000000000}"/>
          </ac:spMkLst>
        </pc:spChg>
      </pc:sldChg>
      <pc:sldChg chg="modSp">
        <pc:chgData name="Geiger, Michael J" userId="13cae92b-b37c-450b-a449-82fcae19569d" providerId="ADAL" clId="{9CCF0023-FB49-4F86-B31D-07855CA782C7}" dt="2019-11-23T02:21:23.635" v="163" actId="20577"/>
        <pc:sldMkLst>
          <pc:docMk/>
          <pc:sldMk cId="0" sldId="330"/>
        </pc:sldMkLst>
        <pc:spChg chg="mod">
          <ac:chgData name="Geiger, Michael J" userId="13cae92b-b37c-450b-a449-82fcae19569d" providerId="ADAL" clId="{9CCF0023-FB49-4F86-B31D-07855CA782C7}" dt="2019-11-23T02:21:23.635" v="163" actId="20577"/>
          <ac:spMkLst>
            <pc:docMk/>
            <pc:sldMk cId="0" sldId="33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9CCF0023-FB49-4F86-B31D-07855CA782C7}" dt="2019-11-23T02:21:48.742" v="165"/>
        <pc:sldMkLst>
          <pc:docMk/>
          <pc:sldMk cId="0" sldId="334"/>
        </pc:sldMkLst>
        <pc:spChg chg="mod">
          <ac:chgData name="Geiger, Michael J" userId="13cae92b-b37c-450b-a449-82fcae19569d" providerId="ADAL" clId="{9CCF0023-FB49-4F86-B31D-07855CA782C7}" dt="2019-11-23T02:21:48.742" v="165"/>
          <ac:spMkLst>
            <pc:docMk/>
            <pc:sldMk cId="0" sldId="334"/>
            <ac:spMk id="32770" creationId="{00000000-0000-0000-0000-000000000000}"/>
          </ac:spMkLst>
        </pc:spChg>
      </pc:sldChg>
      <pc:sldChg chg="modSp">
        <pc:chgData name="Geiger, Michael J" userId="13cae92b-b37c-450b-a449-82fcae19569d" providerId="ADAL" clId="{9CCF0023-FB49-4F86-B31D-07855CA782C7}" dt="2019-11-23T02:21:51.694" v="166"/>
        <pc:sldMkLst>
          <pc:docMk/>
          <pc:sldMk cId="0" sldId="335"/>
        </pc:sldMkLst>
        <pc:spChg chg="mod">
          <ac:chgData name="Geiger, Michael J" userId="13cae92b-b37c-450b-a449-82fcae19569d" providerId="ADAL" clId="{9CCF0023-FB49-4F86-B31D-07855CA782C7}" dt="2019-11-23T02:21:51.694" v="166"/>
          <ac:spMkLst>
            <pc:docMk/>
            <pc:sldMk cId="0" sldId="335"/>
            <ac:spMk id="33794" creationId="{00000000-0000-0000-0000-000000000000}"/>
          </ac:spMkLst>
        </pc:spChg>
      </pc:sldChg>
      <pc:sldChg chg="add">
        <pc:chgData name="Geiger, Michael J" userId="13cae92b-b37c-450b-a449-82fcae19569d" providerId="ADAL" clId="{9CCF0023-FB49-4F86-B31D-07855CA782C7}" dt="2019-11-23T02:22:19.147" v="213"/>
        <pc:sldMkLst>
          <pc:docMk/>
          <pc:sldMk cId="0" sldId="344"/>
        </pc:sldMkLst>
      </pc:sldChg>
      <pc:sldChg chg="add">
        <pc:chgData name="Geiger, Michael J" userId="13cae92b-b37c-450b-a449-82fcae19569d" providerId="ADAL" clId="{9CCF0023-FB49-4F86-B31D-07855CA782C7}" dt="2019-11-23T02:22:19.147" v="213"/>
        <pc:sldMkLst>
          <pc:docMk/>
          <pc:sldMk cId="0" sldId="345"/>
        </pc:sldMkLst>
      </pc:sldChg>
      <pc:sldChg chg="add">
        <pc:chgData name="Geiger, Michael J" userId="13cae92b-b37c-450b-a449-82fcae19569d" providerId="ADAL" clId="{9CCF0023-FB49-4F86-B31D-07855CA782C7}" dt="2019-11-23T02:22:39.170" v="214"/>
        <pc:sldMkLst>
          <pc:docMk/>
          <pc:sldMk cId="0" sldId="362"/>
        </pc:sldMkLst>
      </pc:sldChg>
      <pc:sldChg chg="add">
        <pc:chgData name="Geiger, Michael J" userId="13cae92b-b37c-450b-a449-82fcae19569d" providerId="ADAL" clId="{9CCF0023-FB49-4F86-B31D-07855CA782C7}" dt="2019-11-23T02:22:39.170" v="214"/>
        <pc:sldMkLst>
          <pc:docMk/>
          <pc:sldMk cId="0" sldId="363"/>
        </pc:sldMkLst>
      </pc:sldChg>
      <pc:sldChg chg="add">
        <pc:chgData name="Geiger, Michael J" userId="13cae92b-b37c-450b-a449-82fcae19569d" providerId="ADAL" clId="{9CCF0023-FB49-4F86-B31D-07855CA782C7}" dt="2019-11-23T02:22:39.170" v="214"/>
        <pc:sldMkLst>
          <pc:docMk/>
          <pc:sldMk cId="0" sldId="364"/>
        </pc:sldMkLst>
      </pc:sldChg>
      <pc:sldChg chg="add">
        <pc:chgData name="Geiger, Michael J" userId="13cae92b-b37c-450b-a449-82fcae19569d" providerId="ADAL" clId="{9CCF0023-FB49-4F86-B31D-07855CA782C7}" dt="2019-11-23T02:22:39.170" v="214"/>
        <pc:sldMkLst>
          <pc:docMk/>
          <pc:sldMk cId="0" sldId="3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64B0B45-C12F-854E-B6A4-F4F6C0A0E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8E892A-E187-494C-B293-B729A841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BF453-3A36-114A-9B54-5BA67E10B9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3E7D37-4BE4-3944-8823-154D6D92EF29}" type="datetime1">
              <a:rPr lang="en-US" sz="1200"/>
              <a:pPr eaLnBrk="1" hangingPunct="1"/>
              <a:t>11/22/2019</a:t>
            </a:fld>
            <a:endParaRPr lang="en-US" sz="1200"/>
          </a:p>
        </p:txBody>
      </p:sp>
      <p:sp>
        <p:nvSpPr>
          <p:cNvPr id="256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AA183-9236-404C-B216-F460A30274B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1">
            <a:extLst>
              <a:ext uri="{FF2B5EF4-FFF2-40B4-BE49-F238E27FC236}">
                <a16:creationId xmlns:a16="http://schemas.microsoft.com/office/drawing/2014/main" id="{B5EB6D67-5552-416A-97D2-99E5E9DBA6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4D3CEE-9475-4B23-8F2F-88B196126006}" type="datetime1">
              <a:rPr lang="en-US" altLang="en-US" sz="1200" smtClean="0">
                <a:cs typeface="Arial" panose="020B0604020202020204" pitchFamily="34" charset="0"/>
              </a:rPr>
              <a:pPr eaLnBrk="1" hangingPunct="1"/>
              <a:t>11/22/2019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23554" name="Rectangle 12">
            <a:extLst>
              <a:ext uri="{FF2B5EF4-FFF2-40B4-BE49-F238E27FC236}">
                <a16:creationId xmlns:a16="http://schemas.microsoft.com/office/drawing/2014/main" id="{747E69CD-E2A2-4E14-B520-E47B1FF4A3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cs typeface="Arial" panose="020B0604020202020204" pitchFamily="34" charset="0"/>
              </a:rPr>
              <a:t>Chapter 9</a:t>
            </a:r>
          </a:p>
        </p:txBody>
      </p:sp>
      <p:sp>
        <p:nvSpPr>
          <p:cNvPr id="23555" name="Rectangle 13">
            <a:extLst>
              <a:ext uri="{FF2B5EF4-FFF2-40B4-BE49-F238E27FC236}">
                <a16:creationId xmlns:a16="http://schemas.microsoft.com/office/drawing/2014/main" id="{B99295D5-65ED-4785-AC45-C0BE2DD4E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E466A9-EB26-4ACF-B803-80421BB77A4B}" type="slidenum">
              <a:rPr lang="en-US" altLang="en-US" sz="1200"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CE4A0C4-9C93-49C3-BFAF-0E8C874C57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710D0324-8A4C-480A-B178-89650F25F4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B6990-5C64-428D-ACB0-67DBF86DCC15}" type="datetime1">
              <a:rPr lang="en-US" smtClean="0"/>
              <a:t>11/22/2019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55C5E-6EA6-3B43-A0F0-3B232348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BA796-EE6B-48CC-B1A3-7E5B0200A944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FFC2-EB7B-CE43-8274-1F558CE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3A4EB-928B-411F-BA54-692A4CD64A47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BF364-4F44-8343-8542-49B1BF5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AFFD-1CAD-4CC8-B6FD-2ECE7BD46D22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6FE4-74A9-4542-A7F0-A7562F9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6337-5B49-4A79-B10D-2CF460BD618A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F0DE-B55D-3143-A4F4-45A6703B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81EC8-14AE-4B54-912C-8E1BCF3899B7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035A-1305-CC48-9B65-C1FFA5A3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3F30C-622E-471C-AC6B-4A503743004B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54AB-BE9E-FF4C-A99C-22595058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F2EF0-C34E-4673-987F-4BDB40005D5E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5BEE-83F9-5044-B3AF-DE5A358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E7CF8-C81C-45B4-B647-C2119BF6B73D}" type="datetime1">
              <a:rPr lang="en-US" smtClean="0"/>
              <a:t>11/22/2019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441C-97B5-4842-9DB9-CBD6C746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34546-A362-4737-A6A7-FB94070F3031}" type="datetime1">
              <a:rPr lang="en-US" smtClean="0"/>
              <a:t>11/22/2019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E7FB-AD1F-E942-BBB9-FD45D883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F566-A8E1-411F-B7BA-5C273482055A}" type="datetime1">
              <a:rPr lang="en-US" smtClean="0"/>
              <a:t>11/22/2019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159F-644D-C64C-9184-F4BB4C1E0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DAA22-4BFD-48E2-BE42-87F8A9516B64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7C16-C0F5-BE44-9FDF-EAD435CF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DBB5B-556B-4D3A-9475-152CBF580D6A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6EE-29F9-5545-AF86-D0160AE8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D988230-3F3F-4DD6-BE41-5ED5F5DD54C8}" type="datetime1">
              <a:rPr lang="en-US" smtClean="0"/>
              <a:t>11/22/2019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C01BDB-B0AE-4246-9FB0-0FAB28D9E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assembly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OR	AL, BL</a:t>
            </a:r>
          </a:p>
          <a:p>
            <a:pPr marL="342900" lvl="1" indent="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movf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BL, W		; W = BL</a:t>
            </a:r>
          </a:p>
          <a:p>
            <a:pPr marL="342900" lvl="1" indent="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iorwf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AL, F		; AL = AL OR W = AL OR BL</a:t>
            </a:r>
          </a:p>
          <a:p>
            <a:r>
              <a:rPr lang="en-US" dirty="0">
                <a:latin typeface="Arial" charset="0"/>
              </a:rPr>
              <a:t>SUB	BL, AL</a:t>
            </a:r>
          </a:p>
          <a:p>
            <a:pPr marL="342900" lvl="1" indent="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movf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AL, W		; W = AL</a:t>
            </a:r>
          </a:p>
          <a:p>
            <a:pPr marL="342900" lvl="1" indent="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subwf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BL, F		; BL = BL – W = BL – AL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A308F5-227C-413F-9DEE-5142E4971E04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CCECD-5138-5344-924D-9D6511AB66C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JNZ	label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btfss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STATUS, Z	; Skip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if Z == 1 (if 	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label		; previous result == 0)</a:t>
            </a:r>
          </a:p>
          <a:p>
            <a:r>
              <a:rPr lang="en-US" dirty="0">
                <a:latin typeface="Arial" charset="0"/>
              </a:rPr>
              <a:t>JB		label</a:t>
            </a:r>
          </a:p>
          <a:p>
            <a:pPr marL="3429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btfss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STATUS, C		; If C == 1, no jump</a:t>
            </a:r>
          </a:p>
          <a:p>
            <a:pPr marL="342900" lvl="1" indent="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label			; Jump to label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3026DF-9C4F-4239-82BD-585C4082219B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D30EB-B867-4D4D-ABE7-BB5D807D8502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ROL	AL,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movlw  5			;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movwf  COUNT		; COUNT =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L:	bcf	STATUS, C		; C 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btfsc	AL, 7			; Skip if MSB ==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bsf	STATUS, C		; C = 1 if MSB ==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C will hold copy of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MSB (bit rotated into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LSB)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rlf	AL, F			; Rotate left by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decfsz   COUNT		; If COUNT == 0, don</a:t>
            </a:r>
            <a:r>
              <a:rPr lang="ja-JP" altLang="en-US" sz="240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>
                <a:solidFill>
                  <a:srgbClr val="FF0000"/>
                </a:solidFill>
                <a:latin typeface="Arial" charset="0"/>
              </a:rPr>
              <a:t>t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restart loop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goto	L				</a:t>
            </a:r>
            <a:endParaRPr lang="en-US" sz="2400">
              <a:latin typeface="Arial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94F36-EE21-462E-B2FA-0C092EC66449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ADB77-8BC3-3049-955D-A578E2F6404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3400365-E6FA-4295-8356-85F39F47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Multi-byte data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6F837F4-FCCB-4BC5-BD91-B912198E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Logical operations can be done byte-by-byte</a:t>
            </a: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Arithmetic and shift/rotate operations require you to account for data flow between bytes</a:t>
            </a:r>
          </a:p>
          <a:p>
            <a:pPr lvl="1">
              <a:defRPr/>
            </a:pPr>
            <a:r>
              <a:rPr lang="en-US" altLang="en-US" dirty="0"/>
              <a:t>Carry/borrow in arithmetic</a:t>
            </a:r>
          </a:p>
          <a:p>
            <a:pPr lvl="1">
              <a:defRPr/>
            </a:pPr>
            <a:r>
              <a:rPr lang="en-US" altLang="en-US" dirty="0"/>
              <a:t>Bit shifted between bytes in shift/rotate</a:t>
            </a: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Order of these operations is important</a:t>
            </a:r>
          </a:p>
          <a:p>
            <a:pPr lvl="1">
              <a:defRPr/>
            </a:pPr>
            <a:r>
              <a:rPr lang="en-US" altLang="en-US" dirty="0"/>
              <a:t>Arithmetic: must do least significant bytes first</a:t>
            </a:r>
          </a:p>
          <a:p>
            <a:pPr lvl="1">
              <a:defRPr/>
            </a:pPr>
            <a:r>
              <a:rPr lang="en-US" altLang="en-US" dirty="0"/>
              <a:t>Shift/rotate: move through bytes in same order as shift </a:t>
            </a:r>
            <a:r>
              <a:rPr lang="en-US" altLang="en-US" dirty="0">
                <a:sym typeface="Wingdings" pitchFamily="2" charset="2"/>
              </a:rPr>
              <a:t> bits being shifted will move through carry</a:t>
            </a:r>
          </a:p>
          <a:p>
            <a:pPr lvl="2">
              <a:defRPr/>
            </a:pPr>
            <a:r>
              <a:rPr lang="en-US" altLang="en-US" dirty="0">
                <a:sym typeface="Wingdings" pitchFamily="2" charset="2"/>
              </a:rPr>
              <a:t>Initial instruction should be appropriate operation (shift or rotate)</a:t>
            </a:r>
          </a:p>
          <a:p>
            <a:pPr lvl="2">
              <a:defRPr/>
            </a:pPr>
            <a:r>
              <a:rPr lang="en-US" altLang="en-US" dirty="0"/>
              <a:t>All other instructions must be rotate operations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819228C2-D74E-415E-93FC-5F6C7F24A3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06E17E-CCA9-4EAA-A2B4-D9A5A1E5A557}" type="datetime1">
              <a:rPr lang="en-US" altLang="en-US" sz="1200" smtClean="0">
                <a:latin typeface="Garamond" panose="02020404030301010803" pitchFamily="18" charset="0"/>
              </a:rPr>
              <a:t>11/22/2019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9B75-F4B5-4FFD-9C82-897C0FEF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3A0A56D1-230C-46F7-9B92-8DE59372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CAA1AD-17C6-4A6F-A172-879902497BF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59DFBF2-DE6F-47C7-A432-A8D22746E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Working with 16-bit data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8CB14DC6-3F32-4E6D-AFD0-E2BD48788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Assume a 16-bit counter, the upper byte of the counter is called COUNTH and the lower byte is called COUNTL.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99"/>
                </a:solidFill>
                <a:ea typeface="ＭＳ Ｐゴシック" panose="020B0600070205080204" pitchFamily="34" charset="-128"/>
              </a:rPr>
              <a:t>Decrement a 16-bit counter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movf	COUNTL, F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</a:t>
            </a:r>
            <a:r>
              <a:rPr lang="en-US" altLang="en-US" sz="1600">
                <a:solidFill>
                  <a:srgbClr val="FF0000"/>
                </a:solidFill>
                <a:ea typeface="Batang" panose="02030600000101010101" pitchFamily="18" charset="-127"/>
              </a:rPr>
              <a:t>Set Z if lower byte == 0</a:t>
            </a:r>
            <a:endParaRPr lang="en-US" altLang="en-US" sz="16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btfsc	STATUS,  Z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decf	COUNTH, F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if so, decrement COUNTH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decf	COUNTL, F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in either case decrement COUNTL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>
              <a:ea typeface="Batang" panose="02030600000101010101" pitchFamily="18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99"/>
                </a:solidFill>
                <a:ea typeface="ＭＳ Ｐゴシック" panose="020B0600070205080204" pitchFamily="34" charset="-128"/>
              </a:rPr>
              <a:t>Test a 16-bit variable for zero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movf	COUNTL, F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Set Z if lower byte == 0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btfsc	STATUS, Z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If not, then done testing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movf	COUNTH, F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Set Z if upper byte == 0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btfsc	STATUS, Z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if not, then done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	goto	BothZero			 </a:t>
            </a:r>
            <a:r>
              <a:rPr lang="en-US" altLang="en-US" sz="1600">
                <a:solidFill>
                  <a:srgbClr val="058795"/>
                </a:solidFill>
                <a:ea typeface="Batang" panose="02030600000101010101" pitchFamily="18" charset="-127"/>
              </a:rPr>
              <a:t>; branch if 16-bit variable == 0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CarryOn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9165-08C9-41D3-A39E-3964A188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30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E675E577-C003-4CC2-A7B6-A47C61ED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CA916A-1F8A-4492-8D1B-BDC488E3F03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2533" name="Date Placeholder 1">
            <a:extLst>
              <a:ext uri="{FF2B5EF4-FFF2-40B4-BE49-F238E27FC236}">
                <a16:creationId xmlns:a16="http://schemas.microsoft.com/office/drawing/2014/main" id="{C16CB576-A618-4FD9-B454-C7DAA7A612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BE0E81-986D-4320-8399-A2571F714DB6}" type="datetime1">
              <a:rPr lang="en-US" altLang="en-US" sz="1200" smtClean="0">
                <a:latin typeface="Garamond" panose="02020404030301010803" pitchFamily="18" charset="0"/>
              </a:rPr>
              <a:t>11/22/2019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F288D9F-5E0C-490B-B0A8-92FFB99B3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EC45-2F13-4A02-9D05-0B87330E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Translate these x86 operations to PIC code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Assume that there are registers defined for each x86 register (e.g. AL, AH, BL, BH, etc.)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16-bit values (e.g., AX) must be dealt with as individual bytes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MOVZX	AX, BL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MOVSX	AX, BL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INC	AX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SUB	BX, AX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RCL	AX, 5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F9287BEF-09A6-4F89-8F75-3F1261F6B7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38026-ABF4-4DC1-A6BE-66F9DF3BA70F}" type="datetime1">
              <a:rPr lang="en-US" altLang="en-US" sz="1200" smtClean="0">
                <a:latin typeface="Garamond" panose="02020404030301010803" pitchFamily="18" charset="0"/>
              </a:rPr>
              <a:t>11/22/2019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38E8-981A-4DE3-B699-D1098A6C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855AA353-4789-421E-8ED3-A6768713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4B84E-B8D7-4919-B8F8-F70D72191329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E4F5A22-F956-4B5F-8D56-DD5831990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5A3F-1D0E-47A3-B5F1-044D2682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MOVZX	AX, BL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AH		; Clear upper byte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MOVSX	AX, BL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AH		; Clear upper byte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btfsc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AL, 7		; Test sign bit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decf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AH, F		; If sign bit = 1, set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			; AH </a:t>
            </a:r>
            <a:r>
              <a:rPr lang="en-US">
                <a:solidFill>
                  <a:srgbClr val="FF0000"/>
                </a:solidFill>
                <a:ea typeface="+mn-ea"/>
                <a:cs typeface="+mn-cs"/>
              </a:rPr>
              <a:t>= 00 - 1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= 0xFF</a:t>
            </a:r>
          </a:p>
        </p:txBody>
      </p:sp>
      <p:sp>
        <p:nvSpPr>
          <p:cNvPr id="14340" name="Date Placeholder 3">
            <a:extLst>
              <a:ext uri="{FF2B5EF4-FFF2-40B4-BE49-F238E27FC236}">
                <a16:creationId xmlns:a16="http://schemas.microsoft.com/office/drawing/2014/main" id="{BC847358-29BD-4CC5-B611-389DFE0219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E31D7-EBCA-44AA-8428-0F22B52E6376}" type="datetime1">
              <a:rPr lang="en-US" altLang="en-US" sz="1200" smtClean="0">
                <a:latin typeface="Garamond" panose="02020404030301010803" pitchFamily="18" charset="0"/>
              </a:rPr>
              <a:t>11/22/2019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2EAC-378A-427D-9C2A-ABA595A4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14342" name="Slide Number Placeholder 5">
            <a:extLst>
              <a:ext uri="{FF2B5EF4-FFF2-40B4-BE49-F238E27FC236}">
                <a16:creationId xmlns:a16="http://schemas.microsoft.com/office/drawing/2014/main" id="{7C107346-4456-4620-9104-0EDE64C3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7B7E2-BC2F-4457-B97E-50387D2E7CC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EC2D770-18FB-483D-8749-3BDEE3783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solutions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F3C56BD-7291-403E-88B7-60EB1F1F3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INC	AX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rgbClr val="FF0000"/>
                </a:solidFill>
              </a:rPr>
              <a:t>incf		AL, F		; Increment low byte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btfsc	STATUS, Z	; Check zero bit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incf		AH, F		; If Z == 1, increment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				; high byte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SUB	BX, AX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rgbClr val="FF0000"/>
                </a:solidFill>
              </a:rPr>
              <a:t>movf	AL, W	; Copy AL to 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subwf	BL, F		; BL = BL – 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movf	AH, W	; Copy AH to 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subwfb	BH, F		; BH = BH - AH</a:t>
            </a: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D9E0B52D-BCE4-474D-B4C6-9389CEE780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ED0213-25B1-4D15-AC37-F61AA56D0BB1}" type="datetime1">
              <a:rPr lang="en-US" altLang="en-US" sz="1200" smtClean="0">
                <a:latin typeface="Garamond" panose="02020404030301010803" pitchFamily="18" charset="0"/>
              </a:rPr>
              <a:t>11/22/2019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DDC7-C178-4097-B89C-D2B9DF96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9996F5EB-DEE2-42B4-814D-0695E861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B8D3E-2CCE-45AF-8AC1-B1380F9972C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DEE36BC-9218-468B-82C0-4AFF6CDC9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CFD3-0200-4019-A298-F818188D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RCL	AX, 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movlw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 5		; W = 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 COUNT	; COUNT = W = 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		; Assumes register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		;  COUNT is defined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L: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AL, F		; Rotate low byte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		; Bit transferred from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		;   low to high byte is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		;   now in carry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AH, F		; Rotate high byte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decfsz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 COUNT, F	; Decrement &amp; test COUNT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goto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L		; Return to start of loop if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		;   COUNT != 0</a:t>
            </a: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2FFC5D99-BDD7-48B2-8222-BF75768CCD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D7E124-385D-4D3E-8AAD-24971E1D12AC}" type="datetime1">
              <a:rPr lang="en-US" altLang="en-US" sz="1200" smtClean="0">
                <a:latin typeface="Garamond" panose="02020404030301010803" pitchFamily="18" charset="0"/>
              </a:rPr>
              <a:t>11/22/2019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DDB6-285A-4BE7-89DF-FB1C89FC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EE74D48F-27DC-453B-868C-EA2FB583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C5B70-810E-4252-8C29-9D2C502E84C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err="1">
                <a:latin typeface="Arial" charset="0"/>
              </a:rPr>
              <a:t>PICkit</a:t>
            </a:r>
            <a:r>
              <a:rPr lang="en-US" dirty="0">
                <a:latin typeface="Arial" charset="0"/>
              </a:rPr>
              <a:t> intro; working with delay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5 due 11/22</a:t>
            </a:r>
            <a:endParaRPr lang="en-US" sz="2000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897E24-1140-43F8-9A03-48A85E472181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71B84-772D-714D-939D-090A8D57FBCD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5 due 11/22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Finish PIC instruction set</a:t>
            </a:r>
          </a:p>
          <a:p>
            <a:pPr lvl="1"/>
            <a:r>
              <a:rPr lang="en-US" dirty="0">
                <a:latin typeface="Arial" charset="0"/>
              </a:rPr>
              <a:t>Common simple operations</a:t>
            </a:r>
          </a:p>
          <a:p>
            <a:pPr lvl="2"/>
            <a:r>
              <a:rPr lang="en-US" dirty="0">
                <a:latin typeface="Arial" charset="0"/>
              </a:rPr>
              <a:t>Working with multiple registers</a:t>
            </a:r>
          </a:p>
          <a:p>
            <a:pPr lvl="2"/>
            <a:r>
              <a:rPr lang="en-US" dirty="0">
                <a:latin typeface="Arial" charset="0"/>
              </a:rPr>
              <a:t>Conditional jumps</a:t>
            </a:r>
          </a:p>
          <a:p>
            <a:pPr lvl="2"/>
            <a:r>
              <a:rPr lang="en-US" dirty="0">
                <a:latin typeface="Arial" charset="0"/>
              </a:rPr>
              <a:t>Shift and rotate operations</a:t>
            </a:r>
          </a:p>
          <a:p>
            <a:pPr lvl="1"/>
            <a:r>
              <a:rPr lang="en-US" dirty="0">
                <a:latin typeface="Arial" charset="0"/>
              </a:rPr>
              <a:t>Working with multi-byte data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9486CD-0024-4E87-88AD-0A0DD4A2BAAA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F2462-BFBE-EC45-BDA6-73DEAC1E7167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30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9F149-97FD-0643-AD12-E1E18A09D6B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Miscellaneous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Notes: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clrwdt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if watchdog timer is enabled, this instruction will reset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it (before it resets the CPU)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sleep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Stop clock; reduce power; wait for watchdog timer 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external signal to begin program execution again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nop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Do nothing; wait one clock cycle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clrwdt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    	</a:t>
            </a:r>
            <a:r>
              <a:rPr lang="en-US" sz="2900" dirty="0">
                <a:cs typeface="Arial" charset="0"/>
              </a:rPr>
              <a:t>; clear watchdog timer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sleep   	</a:t>
            </a:r>
            <a:r>
              <a:rPr lang="en-US" sz="2900" dirty="0">
                <a:cs typeface="Arial" charset="0"/>
              </a:rPr>
              <a:t>; go into standby mode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reset		</a:t>
            </a:r>
            <a:r>
              <a:rPr lang="en-US" sz="2900" dirty="0">
                <a:cs typeface="Arial" charset="0"/>
              </a:rPr>
              <a:t>; software reset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nop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		</a:t>
            </a:r>
            <a:r>
              <a:rPr lang="en-US" sz="2900" dirty="0">
                <a:cs typeface="Arial" charset="0"/>
              </a:rPr>
              <a:t>; no operation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172200" y="914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clrwwdt, sleep: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	   NOT_TO, NOT_PD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nop: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D98B84-2341-46C7-AB9A-8A6CF5A39B4A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multiple registers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Can’</a:t>
            </a:r>
            <a:r>
              <a:rPr lang="en-US" altLang="ja-JP" dirty="0">
                <a:latin typeface="Arial" charset="0"/>
              </a:rPr>
              <a:t>t do simple data transfer or operation on two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Usually must involve working register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Examples (assume X, Y file registers):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sym typeface="Wingdings" charset="0"/>
              </a:rPr>
              <a:t>X = Y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Y, 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movwf</a:t>
            </a:r>
            <a:r>
              <a:rPr lang="en-US" dirty="0">
                <a:latin typeface="Arial" charset="0"/>
                <a:sym typeface="Wingdings" charset="0"/>
              </a:rPr>
              <a:t> 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sym typeface="Wingdings" charset="0"/>
              </a:rPr>
              <a:t>X = X + Y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Y, 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addwf</a:t>
            </a:r>
            <a:r>
              <a:rPr lang="en-US" dirty="0">
                <a:latin typeface="Arial" charset="0"/>
                <a:sym typeface="Wingdings" charset="0"/>
              </a:rPr>
              <a:t> 	X, F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3A0CD-6361-43EA-905A-E6E731FF3C05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901EC-ABBC-A040-917E-9693CAB797C7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Basic ones are combination of bit tests, skips</a:t>
            </a:r>
          </a:p>
          <a:p>
            <a:r>
              <a:rPr lang="en-US" dirty="0">
                <a:latin typeface="Arial" charset="0"/>
              </a:rPr>
              <a:t>Remember that condition you’re testing is opposite of jump condition</a:t>
            </a:r>
          </a:p>
          <a:p>
            <a:r>
              <a:rPr lang="en-US" dirty="0">
                <a:latin typeface="Arial" charset="0"/>
              </a:rPr>
              <a:t>Examples: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Jump to label if carry == 0 (similar to x86 JNC)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btfss</a:t>
            </a:r>
            <a:r>
              <a:rPr lang="en-US" dirty="0">
                <a:latin typeface="Arial" charset="0"/>
                <a:sym typeface="Wingdings" charset="0"/>
              </a:rPr>
              <a:t>	STATUS, C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Jump if result of comparison is equal (~x86 JE)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btfsc</a:t>
            </a:r>
            <a:r>
              <a:rPr lang="en-US" dirty="0">
                <a:latin typeface="Arial" charset="0"/>
                <a:sym typeface="Wingdings" charset="0"/>
              </a:rPr>
              <a:t>	STATUS, Z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  <a:endParaRPr lang="en-US" dirty="0">
              <a:latin typeface="Arial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558084-6EDE-4A85-B260-D4E71F3C1519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9A5F7-5B8C-6F4F-BB98-DC6A723D947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To evaluate other conditions, may want to use subtraction in place of compare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Comparing X &amp; Y turns into: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movf</a:t>
            </a:r>
            <a:r>
              <a:rPr lang="en-US" dirty="0"/>
              <a:t>	Y, W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subwf</a:t>
            </a:r>
            <a:r>
              <a:rPr lang="en-US" dirty="0"/>
              <a:t>	X, 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  <a:sym typeface="Wingdings" pitchFamily="2" charset="2"/>
              </a:rPr>
              <a:t>Possible results (unsigned comparison only):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 &gt; Y	 Z = 0,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 == Y	 Z = 1,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 &lt; Y	 Z = 0, C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  <a:sym typeface="Wingdings" pitchFamily="2" charset="2"/>
              </a:rPr>
              <a:t>More complex conditions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 &lt;= Y	 Z == 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 != Y	 Z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 &gt;= Y	 C =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94D351-F915-4F0A-87AC-1E07071E2963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C75E2-86F7-A044-ADA9-BDB805BCC544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need to account for bit being shifted/rotated out</a:t>
            </a:r>
          </a:p>
          <a:p>
            <a:pPr lvl="1"/>
            <a:r>
              <a:rPr lang="en-US">
                <a:latin typeface="Arial" charset="0"/>
              </a:rPr>
              <a:t>Basic rotate doesn’t rotate through carry</a:t>
            </a:r>
          </a:p>
          <a:p>
            <a:pPr lvl="1"/>
            <a:r>
              <a:rPr lang="en-US">
                <a:latin typeface="Arial" charset="0"/>
              </a:rPr>
              <a:t>Can either pre-test or fix later</a:t>
            </a:r>
          </a:p>
          <a:p>
            <a:r>
              <a:rPr lang="en-US">
                <a:latin typeface="Arial" charset="0"/>
              </a:rPr>
              <a:t>Multi-bit shift/rotate: loop where # iterations matches shift amount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315FB4-5B88-4AE7-8A41-9B6C829F2D35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520E9B-4A09-0A47-945F-DCE79CD2D0C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Examples:</a:t>
            </a:r>
            <a:endParaRPr lang="en-US" sz="2300" dirty="0">
              <a:latin typeface="Arial" charset="0"/>
              <a:sym typeface="Wingdings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Rotate X to the right by 1 </a:t>
            </a:r>
            <a:r>
              <a:rPr lang="en-US" sz="2000" u="sng" dirty="0">
                <a:latin typeface="Arial" charset="0"/>
              </a:rPr>
              <a:t>without</a:t>
            </a:r>
            <a:r>
              <a:rPr lang="en-US" sz="2000" dirty="0">
                <a:latin typeface="Arial" charset="0"/>
              </a:rPr>
              <a:t> the carry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bcf</a:t>
            </a:r>
            <a:r>
              <a:rPr lang="en-US" sz="1700" dirty="0">
                <a:latin typeface="Arial" charset="0"/>
              </a:rPr>
              <a:t>	STATUS, C	; Clear carry bit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rrf</a:t>
            </a:r>
            <a:r>
              <a:rPr lang="en-US" sz="1700" dirty="0">
                <a:latin typeface="Arial" charset="0"/>
              </a:rPr>
              <a:t>	X, F		; Rotate X one bit to right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btfsc</a:t>
            </a:r>
            <a:r>
              <a:rPr lang="en-US" sz="1700" dirty="0">
                <a:latin typeface="Arial" charset="0"/>
              </a:rPr>
              <a:t>	STATUS, C	; Skip next instruction if C clear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C = bit shifted out of MSB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bsf</a:t>
            </a:r>
            <a:r>
              <a:rPr lang="en-US" sz="1700" dirty="0">
                <a:latin typeface="Arial" charset="0"/>
              </a:rPr>
              <a:t>	X, 7		; Handle case where C =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MSB of X should be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Rotate X through the carry to the left by 3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movlw</a:t>
            </a:r>
            <a:r>
              <a:rPr lang="en-US" sz="1700" dirty="0">
                <a:latin typeface="Arial" charset="0"/>
              </a:rPr>
              <a:t>	3	; Initialize working register to 3 (# iterations)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movwf</a:t>
            </a:r>
            <a:r>
              <a:rPr lang="en-US" sz="1700" dirty="0">
                <a:latin typeface="Arial" charset="0"/>
              </a:rPr>
              <a:t>	COUNT	; Initialize count register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Assumes you</a:t>
            </a:r>
            <a:r>
              <a:rPr lang="ja-JP" altLang="en-US" sz="1700" dirty="0">
                <a:latin typeface="Arial" charset="0"/>
              </a:rPr>
              <a:t>’</a:t>
            </a:r>
            <a:r>
              <a:rPr lang="en-US" altLang="ja-JP" sz="1700" dirty="0" err="1">
                <a:latin typeface="Arial" charset="0"/>
              </a:rPr>
              <a:t>ve</a:t>
            </a:r>
            <a:r>
              <a:rPr lang="en-US" altLang="ja-JP" sz="1700" dirty="0">
                <a:latin typeface="Arial" charset="0"/>
              </a:rPr>
              <a:t> declared variable COUNT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Loop:	</a:t>
            </a:r>
            <a:r>
              <a:rPr lang="en-US" sz="1700" dirty="0" err="1">
                <a:latin typeface="Arial" charset="0"/>
              </a:rPr>
              <a:t>rlf</a:t>
            </a:r>
            <a:r>
              <a:rPr lang="en-US" sz="1700" dirty="0">
                <a:latin typeface="Arial" charset="0"/>
              </a:rPr>
              <a:t>	X, F	; Rotate </a:t>
            </a:r>
            <a:r>
              <a:rPr lang="en-US" sz="1700" dirty="0" err="1">
                <a:latin typeface="Arial" charset="0"/>
              </a:rPr>
              <a:t>Xone</a:t>
            </a:r>
            <a:r>
              <a:rPr lang="en-US" sz="1700" dirty="0">
                <a:latin typeface="Arial" charset="0"/>
              </a:rPr>
              <a:t> bit to left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decfsz</a:t>
            </a:r>
            <a:r>
              <a:rPr lang="en-US" sz="1700" dirty="0">
                <a:latin typeface="Arial" charset="0"/>
              </a:rPr>
              <a:t>	COUNT, F	; Decrement counter &amp; test for 0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Skip 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 if result is zero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	Loop	; Return to start to loop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</a:pPr>
            <a:endParaRPr lang="en-US" sz="1700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D3A7C2-7029-4346-9D2F-62634C1B1DC3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12C5E-A0AD-0740-900F-94E2EDA81A8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Translate these x86 operations to PIC code</a:t>
            </a:r>
          </a:p>
          <a:p>
            <a:r>
              <a:rPr lang="en-US" dirty="0">
                <a:latin typeface="Arial" charset="0"/>
              </a:rPr>
              <a:t>Assume that there are registers defined for each x86 register (e.g. AL, AH, BL, BH, etc.)</a:t>
            </a:r>
          </a:p>
          <a:p>
            <a:pPr lvl="1"/>
            <a:r>
              <a:rPr lang="en-US" dirty="0">
                <a:latin typeface="Arial" charset="0"/>
              </a:rPr>
              <a:t>Note: </a:t>
            </a:r>
            <a:r>
              <a:rPr lang="en-US" u="sng" dirty="0">
                <a:latin typeface="Arial" charset="0"/>
              </a:rPr>
              <a:t>there is no actual translation from x86 to PIC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OR		AL, BL</a:t>
            </a:r>
          </a:p>
          <a:p>
            <a:r>
              <a:rPr lang="en-US" dirty="0">
                <a:latin typeface="Arial" charset="0"/>
              </a:rPr>
              <a:t>SUB	BL, AL</a:t>
            </a:r>
          </a:p>
          <a:p>
            <a:r>
              <a:rPr lang="en-US" dirty="0">
                <a:latin typeface="Arial" charset="0"/>
              </a:rPr>
              <a:t>JNZ	label</a:t>
            </a:r>
          </a:p>
          <a:p>
            <a:r>
              <a:rPr lang="en-US" dirty="0">
                <a:latin typeface="Arial" charset="0"/>
              </a:rPr>
              <a:t>JB		label  </a:t>
            </a:r>
            <a:r>
              <a:rPr lang="en-US" i="1" dirty="0">
                <a:latin typeface="Arial" charset="0"/>
              </a:rPr>
              <a:t>(B = below = unsigned &lt;)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ROL	AL, 5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6E7AF6-34D4-4E63-A81C-DD27BACDC14F}" type="datetime1">
              <a:rPr lang="en-US" sz="1200" smtClean="0">
                <a:latin typeface="Garamond" charset="0"/>
              </a:rPr>
              <a:t>11/22/2019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30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717AFA-C462-7B4D-B94C-CCEB70DD2A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9928</TotalTime>
  <Words>1856</Words>
  <Application>Microsoft Office PowerPoint</Application>
  <PresentationFormat>On-screen Show (4:3)</PresentationFormat>
  <Paragraphs>268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Miscellaneous</vt:lpstr>
      <vt:lpstr>Working with multiple registers</vt:lpstr>
      <vt:lpstr>Conditional jumps</vt:lpstr>
      <vt:lpstr>Conditional jumps (cont.)</vt:lpstr>
      <vt:lpstr>Shift/rotate operations</vt:lpstr>
      <vt:lpstr>Shift/rotate operations (cont.)</vt:lpstr>
      <vt:lpstr>Examples</vt:lpstr>
      <vt:lpstr>Example solution</vt:lpstr>
      <vt:lpstr>Example solution (continued)</vt:lpstr>
      <vt:lpstr>Example solution (continued)</vt:lpstr>
      <vt:lpstr>Multi-byte data</vt:lpstr>
      <vt:lpstr>Working with 16-bit data</vt:lpstr>
      <vt:lpstr>Examples</vt:lpstr>
      <vt:lpstr>Example solutions</vt:lpstr>
      <vt:lpstr>Example solutions</vt:lpstr>
      <vt:lpstr>Example solutions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1803</cp:revision>
  <dcterms:created xsi:type="dcterms:W3CDTF">2006-04-03T05:03:01Z</dcterms:created>
  <dcterms:modified xsi:type="dcterms:W3CDTF">2019-11-23T02:23:14Z</dcterms:modified>
</cp:coreProperties>
</file>