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420" r:id="rId4"/>
    <p:sldId id="489" r:id="rId5"/>
    <p:sldId id="490" r:id="rId6"/>
    <p:sldId id="456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2" r:id="rId29"/>
    <p:sldId id="481" r:id="rId30"/>
    <p:sldId id="483" r:id="rId31"/>
    <p:sldId id="484" r:id="rId32"/>
    <p:sldId id="485" r:id="rId33"/>
    <p:sldId id="486" r:id="rId34"/>
    <p:sldId id="487" r:id="rId35"/>
    <p:sldId id="385" r:id="rId36"/>
    <p:sldId id="488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568" y="-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26C45-20DC-FA46-8D78-A38C217A8EAC}" type="datetime1">
              <a:rPr lang="en-US" smtClean="0"/>
              <a:t>2/11/18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5EA7DF-14D0-DB4D-9F84-9593C9A7AEC9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9677C-18D6-614B-9A21-31748B7639B1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B6591-5FC7-A144-AD21-6B99FE111655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502E-B1A6-1A48-8D64-5FC7B4156795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44F59-F396-C143-8B0C-03634C827A49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1BFA1-D230-9142-809A-D7213B19D531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77710-A120-B744-A1C5-855BB81B3BCC}" type="datetime1">
              <a:rPr lang="en-US" smtClean="0"/>
              <a:t>2/11/18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A67E7-4ABC-4344-8631-4B0311945609}" type="datetime1">
              <a:rPr lang="en-US" smtClean="0"/>
              <a:t>2/11/18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19A668-13DF-DF4A-816D-BCDA804915C0}" type="datetime1">
              <a:rPr lang="en-US" smtClean="0"/>
              <a:t>2/11/18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E97D8-1444-D146-A870-C751AFE2D036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FD081-2C5C-7841-835E-738FF4FCE669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B13A6B2-413A-F049-8B35-5D8B9EEFFEB4}" type="datetime1">
              <a:rPr lang="en-US" smtClean="0"/>
              <a:t>2/11/18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uting.llnl.gov/tutorials/pthre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Multithreading examples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Code section that needs to be run atomically with respect to selected other pieces of code</a:t>
            </a:r>
          </a:p>
          <a:p>
            <a:r>
              <a:rPr lang="en-US" dirty="0" smtClean="0"/>
              <a:t>If A and B are critical sections with respect </a:t>
            </a:r>
            <a:r>
              <a:rPr lang="en-US" dirty="0" smtClean="0"/>
              <a:t>to each </a:t>
            </a:r>
            <a:r>
              <a:rPr lang="en-US" dirty="0" smtClean="0"/>
              <a:t>other, multiple threads can’t interleave events from A and B</a:t>
            </a:r>
          </a:p>
          <a:p>
            <a:pPr lvl="1"/>
            <a:r>
              <a:rPr lang="en-US" dirty="0" smtClean="0"/>
              <a:t>A and B mutually exclude each other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Critical sections must be atomic with respect to each other because they access shared resource</a:t>
            </a:r>
          </a:p>
          <a:p>
            <a:r>
              <a:rPr lang="en-US" dirty="0" smtClean="0"/>
              <a:t>In “too much milk”, critical section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(no milk) buy milk</a:t>
            </a:r>
          </a:p>
          <a:p>
            <a:r>
              <a:rPr lang="en-US" dirty="0" smtClean="0"/>
              <a:t>Following “solutions”: need to ensure both don’t enter critical section at same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Assume only atomic operations are load/store (read/write data)</a:t>
            </a:r>
          </a:p>
          <a:p>
            <a:r>
              <a:rPr lang="en-US" dirty="0" smtClean="0"/>
              <a:t>Leave note that you’re going to check on milk, so other person doesn’t also buy</a:t>
            </a:r>
          </a:p>
          <a:p>
            <a:r>
              <a:rPr lang="en-US" dirty="0" smtClean="0"/>
              <a:t>Does solution below work? Is it better than solution #0?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noNote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leave note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remove note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noNote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leave note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remove note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Change order of “leave note” and “check note”</a:t>
            </a:r>
          </a:p>
          <a:p>
            <a:r>
              <a:rPr lang="en-US" dirty="0" smtClean="0"/>
              <a:t>Labeling notes prevents you thinking your note was left by the other person</a:t>
            </a:r>
          </a:p>
          <a:p>
            <a:r>
              <a:rPr lang="en-US" dirty="0" smtClean="0"/>
              <a:t>Does solution below work?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leave </a:t>
            </a:r>
            <a:r>
              <a:rPr lang="en-US" dirty="0" err="1" smtClean="0"/>
              <a:t>notePeter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noteJanet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notePeter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notePeter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noteJanet</a:t>
            </a: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Decide who will buy milk when both leave notes at same time</a:t>
            </a:r>
          </a:p>
          <a:p>
            <a:pPr lvl="1"/>
            <a:r>
              <a:rPr lang="en-US" dirty="0" smtClean="0"/>
              <a:t>Peter hangs around to make sure job is done</a:t>
            </a:r>
          </a:p>
          <a:p>
            <a:r>
              <a:rPr lang="en-US" dirty="0" smtClean="0"/>
              <a:t>Peter’s while statement prevents him from entering critical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 smtClean="0"/>
              <a:t>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leave </a:t>
            </a:r>
            <a:r>
              <a:rPr lang="en-US" sz="1900" dirty="0" err="1" smtClean="0"/>
              <a:t>notePeter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while (</a:t>
            </a:r>
            <a:r>
              <a:rPr lang="en-US" sz="1900" dirty="0" err="1" smtClean="0"/>
              <a:t>noteJanet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do nothing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if (</a:t>
            </a:r>
            <a:r>
              <a:rPr lang="en-US" sz="1900" dirty="0" err="1" smtClean="0"/>
              <a:t>noMilk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remove </a:t>
            </a:r>
            <a:r>
              <a:rPr lang="en-US" sz="1900" dirty="0" err="1" smtClean="0"/>
              <a:t>notePeter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notePeter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noteJanet</a:t>
            </a: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correctness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Janet</a:t>
            </a:r>
          </a:p>
          <a:p>
            <a:pPr lvl="1"/>
            <a:r>
              <a:rPr lang="en-US" dirty="0" smtClean="0"/>
              <a:t>If no </a:t>
            </a:r>
            <a:r>
              <a:rPr lang="en-US" dirty="0" err="1" smtClean="0"/>
              <a:t>notePeter</a:t>
            </a:r>
            <a:r>
              <a:rPr lang="en-US" dirty="0" smtClean="0"/>
              <a:t>, then Peter hasn’t started yet, so it’s safe to buy, Peter will wait for Janet to be done before checking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notePeter</a:t>
            </a:r>
            <a:r>
              <a:rPr lang="en-US" smtClean="0"/>
              <a:t>, Peter </a:t>
            </a:r>
            <a:r>
              <a:rPr lang="en-US" dirty="0" smtClean="0"/>
              <a:t>is in body of code and will eventually buy milk if needed. Note that Peter may be waiting for Janet to exit</a:t>
            </a:r>
          </a:p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If no </a:t>
            </a:r>
            <a:r>
              <a:rPr lang="en-US" dirty="0" err="1" smtClean="0"/>
              <a:t>noteJanet</a:t>
            </a:r>
            <a:r>
              <a:rPr lang="en-US" dirty="0" smtClean="0"/>
              <a:t>, it’s safe to buy. Peter has already left note and Janet will check his note in the future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noteJanet</a:t>
            </a:r>
            <a:r>
              <a:rPr lang="en-US" dirty="0" smtClean="0"/>
              <a:t>, Peter waits to see what Janet does</a:t>
            </a:r>
          </a:p>
          <a:p>
            <a:pPr lvl="2"/>
            <a:r>
              <a:rPr lang="en-US" dirty="0" smtClean="0"/>
              <a:t>If Janet checked </a:t>
            </a:r>
            <a:r>
              <a:rPr lang="en-US" dirty="0" err="1" smtClean="0"/>
              <a:t>notePeter</a:t>
            </a:r>
            <a:r>
              <a:rPr lang="en-US" dirty="0" smtClean="0"/>
              <a:t> before Peter left note, Janet will buy milk</a:t>
            </a:r>
          </a:p>
          <a:p>
            <a:pPr lvl="2"/>
            <a:r>
              <a:rPr lang="en-US" dirty="0" smtClean="0"/>
              <a:t>If Janet checked </a:t>
            </a:r>
            <a:r>
              <a:rPr lang="en-US" dirty="0" err="1" smtClean="0"/>
              <a:t>notePeter</a:t>
            </a:r>
            <a:r>
              <a:rPr lang="en-US" dirty="0" smtClean="0"/>
              <a:t> after Peter left note, Janet will not buy milk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6591-5FC7-A144-AD21-6B99FE111655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#3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It actually works</a:t>
            </a:r>
          </a:p>
          <a:p>
            <a:pPr lvl="1"/>
            <a:r>
              <a:rPr lang="en-US" dirty="0" smtClean="0"/>
              <a:t>Relies on simple atomic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Complicated; not obviously correct</a:t>
            </a:r>
          </a:p>
          <a:p>
            <a:pPr lvl="1"/>
            <a:r>
              <a:rPr lang="en-US" dirty="0" smtClean="0"/>
              <a:t>Asymmetric</a:t>
            </a:r>
          </a:p>
          <a:p>
            <a:pPr lvl="1"/>
            <a:r>
              <a:rPr lang="en-US" dirty="0" smtClean="0"/>
              <a:t>Not obvious how to scale to &gt;2 people</a:t>
            </a:r>
          </a:p>
          <a:p>
            <a:pPr lvl="1"/>
            <a:r>
              <a:rPr lang="en-US" dirty="0" smtClean="0"/>
              <a:t>Peter consumes CPU time while waiting: </a:t>
            </a:r>
            <a:r>
              <a:rPr lang="en-US" b="1" dirty="0" smtClean="0"/>
              <a:t>busy-waiting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1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Higher-level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Higher-level abstraction </a:t>
            </a:r>
            <a:r>
              <a:rPr lang="en-US" dirty="0" smtClean="0">
                <a:sym typeface="Wingdings"/>
              </a:rPr>
              <a:t> easier for programmers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54200"/>
            <a:ext cx="9067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590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Lock initialized to free</a:t>
            </a:r>
          </a:p>
          <a:p>
            <a:r>
              <a:rPr lang="en-US" dirty="0" smtClean="0"/>
              <a:t>Thread acquires lock before entering crit. section</a:t>
            </a:r>
          </a:p>
          <a:p>
            <a:pPr lvl="1"/>
            <a:r>
              <a:rPr lang="en-US" dirty="0" smtClean="0"/>
              <a:t>Waits if needed</a:t>
            </a:r>
          </a:p>
          <a:p>
            <a:r>
              <a:rPr lang="en-US" dirty="0" smtClean="0"/>
              <a:t>Thread that acquired lock releases when done with critical section</a:t>
            </a:r>
          </a:p>
          <a:p>
            <a:r>
              <a:rPr lang="en-US" dirty="0" smtClean="0"/>
              <a:t>Locks make earlier problem trivial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3810000"/>
            <a:ext cx="4114800" cy="232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 smtClean="0"/>
              <a:t>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milk.lock</a:t>
            </a:r>
            <a:r>
              <a:rPr lang="en-US" sz="1900" dirty="0" smtClean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if (</a:t>
            </a:r>
            <a:r>
              <a:rPr lang="en-US" sz="1900" dirty="0" err="1" smtClean="0"/>
              <a:t>noMilk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milk.unlock</a:t>
            </a:r>
            <a:r>
              <a:rPr lang="en-US" sz="1900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3810000"/>
            <a:ext cx="41148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900" u="sng" dirty="0" smtClean="0"/>
              <a:t>Janet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milk.lock</a:t>
            </a:r>
            <a:r>
              <a:rPr lang="en-US" sz="1900" dirty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if (</a:t>
            </a:r>
            <a:r>
              <a:rPr lang="en-US" sz="1900" dirty="0" err="1"/>
              <a:t>noMilk</a:t>
            </a:r>
            <a:r>
              <a:rPr lang="en-US" sz="1900" dirty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milk.unlock</a:t>
            </a:r>
            <a:r>
              <a:rPr lang="en-US" sz="1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315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with locks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synchronization involves waiting</a:t>
            </a:r>
          </a:p>
          <a:p>
            <a:r>
              <a:rPr lang="en-US" dirty="0"/>
              <a:t>Thread can be running or blocked</a:t>
            </a:r>
          </a:p>
          <a:p>
            <a:pPr lvl="1"/>
            <a:r>
              <a:rPr lang="en-US" dirty="0" smtClean="0"/>
              <a:t>Blocked thread waits for another event to occur</a:t>
            </a:r>
          </a:p>
          <a:p>
            <a:r>
              <a:rPr lang="en-US" dirty="0" smtClean="0"/>
              <a:t>Blocking reduces efficiency</a:t>
            </a:r>
          </a:p>
          <a:p>
            <a:r>
              <a:rPr lang="en-US" dirty="0" smtClean="0"/>
              <a:t>How can we minimize time lock is held?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6591-5FC7-A144-AD21-6B99FE111655}" type="datetime1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today</a:t>
            </a:r>
          </a:p>
          <a:p>
            <a:pPr lvl="2"/>
            <a:r>
              <a:rPr lang="en-US" dirty="0" smtClean="0"/>
              <a:t>Submit via e-mail</a:t>
            </a:r>
          </a:p>
          <a:p>
            <a:pPr lvl="2"/>
            <a:r>
              <a:rPr lang="en-US" dirty="0" smtClean="0"/>
              <a:t>All group member names included in e-mail, header comment</a:t>
            </a:r>
          </a:p>
          <a:p>
            <a:pPr lvl="1"/>
            <a:r>
              <a:rPr lang="en-US" dirty="0" smtClean="0"/>
              <a:t>Program 2 to be posted; due date TBD</a:t>
            </a:r>
          </a:p>
          <a:p>
            <a:pPr lvl="1"/>
            <a:r>
              <a:rPr lang="en-US" dirty="0" smtClean="0"/>
              <a:t>Exam 1: Wednesday, 2/21</a:t>
            </a:r>
          </a:p>
          <a:p>
            <a:pPr lvl="2"/>
            <a:r>
              <a:rPr lang="en-US" dirty="0" smtClean="0"/>
              <a:t>Covers through Tues., 2/20 </a:t>
            </a:r>
            <a:r>
              <a:rPr lang="en-US" i="1" dirty="0" smtClean="0"/>
              <a:t>(Mon. lecture on Tues. next week)</a:t>
            </a:r>
          </a:p>
          <a:p>
            <a:pPr lvl="2"/>
            <a:r>
              <a:rPr lang="en-US" dirty="0" smtClean="0"/>
              <a:t>Will be allowed one 8.5” x 11” double-sided note sheet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Multithreading examples with 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1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Locks</a:t>
            </a:r>
          </a:p>
          <a:p>
            <a:pPr lvl="2"/>
            <a:r>
              <a:rPr lang="en-US" dirty="0" smtClean="0"/>
              <a:t>Condition variables</a:t>
            </a:r>
          </a:p>
          <a:p>
            <a:pPr lvl="2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B13B31-6C14-9340-AE69-7A351ACB30D5}" type="datetime1">
              <a:rPr lang="en-US" smtClean="0">
                <a:latin typeface="Garamond"/>
                <a:cs typeface="Garamond"/>
              </a:rPr>
              <a:t>2/11/18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1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Minimize waiting by </a:t>
            </a:r>
            <a:r>
              <a:rPr lang="en-US" dirty="0" err="1" smtClean="0"/>
              <a:t>queueing</a:t>
            </a:r>
            <a:r>
              <a:rPr lang="en-US" dirty="0" smtClean="0"/>
              <a:t> waiting threads</a:t>
            </a:r>
          </a:p>
          <a:p>
            <a:r>
              <a:rPr lang="en-US" dirty="0" smtClean="0"/>
              <a:t>Potential problems with this approach?</a:t>
            </a:r>
          </a:p>
          <a:p>
            <a:pPr lvl="1"/>
            <a:r>
              <a:rPr lang="en-US" dirty="0" smtClean="0"/>
              <a:t>What happens if &gt;1 thread accesses queue at once?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974"/>
            <a:ext cx="9144000" cy="48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with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4" y="1143004"/>
            <a:ext cx="7726232" cy="53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</a:t>
            </a:r>
            <a:r>
              <a:rPr lang="en-US" dirty="0" err="1" smtClean="0"/>
              <a:t>enqueue</a:t>
            </a:r>
            <a:r>
              <a:rPr lang="en-US" dirty="0" smtClean="0"/>
              <a:t>() unlock?</a:t>
            </a:r>
          </a:p>
          <a:p>
            <a:pPr lvl="1"/>
            <a:r>
              <a:rPr lang="en-US" dirty="0" smtClean="0"/>
              <a:t>Must restore queue to stable state</a:t>
            </a:r>
          </a:p>
          <a:p>
            <a:r>
              <a:rPr lang="en-US" dirty="0" smtClean="0"/>
              <a:t>Stable state is called </a:t>
            </a:r>
            <a:r>
              <a:rPr lang="en-US" dirty="0" smtClean="0">
                <a:solidFill>
                  <a:srgbClr val="0000FF"/>
                </a:solidFill>
              </a:rPr>
              <a:t>invariant</a:t>
            </a:r>
          </a:p>
          <a:p>
            <a:pPr lvl="1"/>
            <a:r>
              <a:rPr lang="en-US" dirty="0" smtClean="0"/>
              <a:t>Condition that is “always” true for queue</a:t>
            </a:r>
          </a:p>
          <a:p>
            <a:pPr lvl="1"/>
            <a:r>
              <a:rPr lang="en-US" dirty="0" smtClean="0"/>
              <a:t>For example, each node appears exactly once when traversing list from head to tail</a:t>
            </a:r>
          </a:p>
          <a:p>
            <a:pPr lvl="1"/>
            <a:endParaRPr lang="en-US" dirty="0"/>
          </a:p>
          <a:p>
            <a:r>
              <a:rPr lang="en-US" dirty="0" smtClean="0"/>
              <a:t>Hold lock when you’re manipulating shared data (and therefore breaking invariant)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lock per queue </a:t>
            </a:r>
            <a:r>
              <a:rPr lang="en-US" dirty="0" smtClean="0">
                <a:sym typeface="Wingdings"/>
              </a:rPr>
              <a:t> only one thread can access queue at once</a:t>
            </a:r>
          </a:p>
          <a:p>
            <a:r>
              <a:rPr lang="en-US" dirty="0" smtClean="0">
                <a:sym typeface="Wingdings"/>
              </a:rPr>
              <a:t>One lock per node: fine-grained locking</a:t>
            </a:r>
          </a:p>
          <a:p>
            <a:pPr lvl="1"/>
            <a:r>
              <a:rPr lang="en-US" dirty="0" smtClean="0">
                <a:sym typeface="Wingdings"/>
              </a:rPr>
              <a:t>What’s the major benefit?</a:t>
            </a:r>
          </a:p>
          <a:p>
            <a:r>
              <a:rPr lang="en-US" dirty="0" smtClean="0"/>
              <a:t>Lock each node as queue is traversed, release once it’s safe, allowing other threads to traverse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What’s potential downside of this approach?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6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Hand-over-hand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Lock next node before releasing last node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5207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9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constraints,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5143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busy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err="1" smtClean="0"/>
              <a:t>dequeuer</a:t>
            </a:r>
            <a:r>
              <a:rPr lang="en-US" dirty="0" smtClean="0"/>
              <a:t> “go to sleep”</a:t>
            </a:r>
          </a:p>
          <a:p>
            <a:pPr lvl="1"/>
            <a:r>
              <a:rPr lang="en-US" dirty="0" smtClean="0"/>
              <a:t>Put </a:t>
            </a:r>
            <a:r>
              <a:rPr lang="en-US" dirty="0" err="1" smtClean="0"/>
              <a:t>dequeuer</a:t>
            </a:r>
            <a:r>
              <a:rPr lang="en-US" dirty="0" smtClean="0"/>
              <a:t> on waiting list, then go to sleep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if (queue is empty)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self to waiting list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go to sleep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Wait to be awoken once something’s in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Multiple threads in same process can share address space</a:t>
            </a:r>
          </a:p>
          <a:p>
            <a:pPr lvl="2"/>
            <a:r>
              <a:rPr lang="en-US" dirty="0" smtClean="0"/>
              <a:t>Each thread needs own PC, register copies, stack + SP</a:t>
            </a:r>
          </a:p>
          <a:p>
            <a:r>
              <a:rPr lang="en-US" dirty="0" smtClean="0"/>
              <a:t>Threads provide concurrency within application</a:t>
            </a:r>
          </a:p>
          <a:p>
            <a:pPr lvl="1"/>
            <a:r>
              <a:rPr lang="en-US" dirty="0" smtClean="0"/>
              <a:t>HW support necessary for parallelism</a:t>
            </a:r>
          </a:p>
          <a:p>
            <a:r>
              <a:rPr lang="en-US" dirty="0" smtClean="0"/>
              <a:t>Major issue: non-deterministic ordering</a:t>
            </a:r>
          </a:p>
          <a:p>
            <a:pPr lvl="1"/>
            <a:r>
              <a:rPr lang="en-US" dirty="0" smtClean="0"/>
              <a:t>Solutions require atomic operations</a:t>
            </a:r>
          </a:p>
          <a:p>
            <a:pPr lvl="1"/>
            <a:r>
              <a:rPr lang="en-US" dirty="0" smtClean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E6B7-B0DA-944B-B7A2-BBD8AAB68701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Ensures only one thread in critical section</a:t>
            </a:r>
          </a:p>
          <a:p>
            <a:pPr lvl="1"/>
            <a:r>
              <a:rPr lang="en-US" dirty="0" smtClean="0"/>
              <a:t>“Not at the same time”</a:t>
            </a:r>
          </a:p>
          <a:p>
            <a:pPr lvl="1"/>
            <a:r>
              <a:rPr lang="en-US" dirty="0" smtClean="0"/>
              <a:t>lock/unlock</a:t>
            </a:r>
          </a:p>
          <a:p>
            <a:r>
              <a:rPr lang="en-US" dirty="0" smtClean="0"/>
              <a:t>Condition variables</a:t>
            </a:r>
          </a:p>
          <a:p>
            <a:pPr lvl="1"/>
            <a:r>
              <a:rPr lang="en-US" dirty="0" smtClean="0"/>
              <a:t>Used when one thread must wait for another to do something</a:t>
            </a:r>
          </a:p>
          <a:p>
            <a:pPr lvl="1"/>
            <a:r>
              <a:rPr lang="en-US" dirty="0" smtClean="0"/>
              <a:t>“Before/after”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 must wait for </a:t>
            </a:r>
            <a:r>
              <a:rPr lang="en-US" dirty="0" err="1" smtClean="0"/>
              <a:t>enqueue</a:t>
            </a:r>
            <a:r>
              <a:rPr lang="en-US" dirty="0" smtClean="0"/>
              <a:t>() if empty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2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thread to sleep inside critical section by (steps in red are atomic):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 smtClean="0"/>
              <a:t>After being woken, call lock()</a:t>
            </a:r>
          </a:p>
          <a:p>
            <a:r>
              <a:rPr lang="en-US" dirty="0" smtClean="0"/>
              <a:t>Each condition variable tracks list of threads waiting on that specific condition</a:t>
            </a:r>
          </a:p>
          <a:p>
            <a:r>
              <a:rPr lang="en-US" dirty="0" smtClean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7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Atomically release lock, add thread to waiting list, then go to sleep</a:t>
            </a:r>
          </a:p>
          <a:p>
            <a:pPr lvl="1"/>
            <a:r>
              <a:rPr lang="en-US" dirty="0" smtClean="0"/>
              <a:t>Thread must hold lock when calling wait()</a:t>
            </a:r>
          </a:p>
          <a:p>
            <a:r>
              <a:rPr lang="en-US" dirty="0" smtClean="0"/>
              <a:t>signal()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ake up one thread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</a:p>
          <a:p>
            <a:r>
              <a:rPr lang="en-US" dirty="0" smtClean="0"/>
              <a:t>broadcast()</a:t>
            </a:r>
          </a:p>
          <a:p>
            <a:pPr lvl="1"/>
            <a:r>
              <a:rPr lang="en-US" dirty="0" smtClean="0"/>
              <a:t>Wake up all threads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queue with CVs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977900"/>
            <a:ext cx="9093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6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two types of synchronization</a:t>
            </a:r>
          </a:p>
          <a:p>
            <a:pPr lvl="1"/>
            <a:r>
              <a:rPr lang="en-US" dirty="0" smtClean="0"/>
              <a:t>Lock for mutual exclusion</a:t>
            </a:r>
          </a:p>
          <a:p>
            <a:pPr lvl="1"/>
            <a:r>
              <a:rPr lang="en-US" dirty="0" smtClean="0"/>
              <a:t>Condition variables for ordering constraints</a:t>
            </a:r>
          </a:p>
          <a:p>
            <a:endParaRPr lang="en-US" dirty="0"/>
          </a:p>
          <a:p>
            <a:r>
              <a:rPr lang="en-US" dirty="0" smtClean="0"/>
              <a:t>Monitor = 1 lock + CVs associated with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8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Continue synchronization discussion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1 due </a:t>
            </a:r>
            <a:r>
              <a:rPr lang="en-US" dirty="0" smtClean="0"/>
              <a:t>today</a:t>
            </a:r>
          </a:p>
          <a:p>
            <a:pPr lvl="2"/>
            <a:r>
              <a:rPr lang="en-US" dirty="0"/>
              <a:t>Submit via e-mail</a:t>
            </a:r>
          </a:p>
          <a:p>
            <a:pPr lvl="2"/>
            <a:r>
              <a:rPr lang="en-US" dirty="0"/>
              <a:t>All group member names included in e-mail, header </a:t>
            </a:r>
            <a:r>
              <a:rPr lang="en-US" dirty="0" smtClean="0"/>
              <a:t>comment</a:t>
            </a:r>
            <a:endParaRPr lang="en-US" dirty="0"/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1: Wednesday, 2/21</a:t>
            </a:r>
          </a:p>
          <a:p>
            <a:pPr lvl="2"/>
            <a:r>
              <a:rPr lang="en-US" dirty="0"/>
              <a:t>Covers through Tues., 2/20 </a:t>
            </a:r>
            <a:r>
              <a:rPr lang="en-US" i="1" dirty="0"/>
              <a:t>(Mon. lecture on Tues. next week)</a:t>
            </a:r>
          </a:p>
          <a:p>
            <a:pPr lvl="2"/>
            <a:r>
              <a:rPr lang="en-US" dirty="0"/>
              <a:t>Will be allowed one 8.5” x 11” double-sided note sheet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2C11B4-28F0-0F44-83A5-9ACEA1688F8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</a:t>
            </a:r>
            <a:r>
              <a:rPr lang="en-US" dirty="0" smtClean="0"/>
              <a:t>2016</a:t>
            </a:r>
          </a:p>
          <a:p>
            <a:r>
              <a:rPr lang="en-US" dirty="0" err="1" smtClean="0"/>
              <a:t>Pthread</a:t>
            </a:r>
            <a:r>
              <a:rPr lang="en-US" dirty="0" smtClean="0"/>
              <a:t> example programs obtained from: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https://computing.llnl.gov/tutorials/pthreads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POSIX thread API (</a:t>
            </a:r>
            <a:r>
              <a:rPr lang="en-US" dirty="0" err="1" smtClean="0"/>
              <a:t>Pthreads</a:t>
            </a:r>
            <a:r>
              <a:rPr lang="en-US" dirty="0" smtClean="0"/>
              <a:t>) supported on most systems</a:t>
            </a:r>
          </a:p>
          <a:p>
            <a:r>
              <a:rPr lang="en-US" dirty="0" smtClean="0"/>
              <a:t>Necessary functions included in &lt;</a:t>
            </a:r>
            <a:r>
              <a:rPr lang="en-US" dirty="0" err="1" smtClean="0"/>
              <a:t>pthread.h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Files may need to be compiled with –</a:t>
            </a:r>
            <a:r>
              <a:rPr lang="en-US" dirty="0" err="1" smtClean="0"/>
              <a:t>pthread</a:t>
            </a:r>
            <a:r>
              <a:rPr lang="en-US" dirty="0" smtClean="0"/>
              <a:t> or   –</a:t>
            </a:r>
            <a:r>
              <a:rPr lang="en-US" dirty="0" err="1" smtClean="0"/>
              <a:t>lpthread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Library contains functions for:</a:t>
            </a:r>
          </a:p>
          <a:p>
            <a:pPr lvl="1"/>
            <a:r>
              <a:rPr lang="en-US" dirty="0" smtClean="0"/>
              <a:t>Thread creation and termination</a:t>
            </a:r>
          </a:p>
          <a:p>
            <a:pPr lvl="1"/>
            <a:r>
              <a:rPr lang="en-US" dirty="0" smtClean="0"/>
              <a:t>Thread joining (forced waiting </a:t>
            </a:r>
            <a:r>
              <a:rPr lang="en-US" dirty="0" smtClean="0">
                <a:sym typeface="Wingdings"/>
              </a:rPr>
              <a:t> simple synch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Synchronization (locks, condition variables, barriers)</a:t>
            </a:r>
          </a:p>
          <a:p>
            <a:pPr lvl="1"/>
            <a:r>
              <a:rPr lang="en-US" dirty="0" smtClean="0"/>
              <a:t>Other thread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example programs</a:t>
            </a:r>
          </a:p>
          <a:p>
            <a:r>
              <a:rPr lang="en-US" dirty="0" smtClean="0"/>
              <a:t>Functions covered</a:t>
            </a:r>
          </a:p>
          <a:p>
            <a:pPr lvl="1"/>
            <a:r>
              <a:rPr lang="en-US" dirty="0" err="1" smtClean="0"/>
              <a:t>pthread_create</a:t>
            </a:r>
            <a:r>
              <a:rPr lang="en-US" dirty="0" smtClean="0"/>
              <a:t>(thread, </a:t>
            </a:r>
            <a:r>
              <a:rPr lang="en-US" dirty="0" err="1" smtClean="0"/>
              <a:t>attr</a:t>
            </a:r>
            <a:r>
              <a:rPr lang="en-US" dirty="0" smtClean="0"/>
              <a:t>, </a:t>
            </a:r>
            <a:r>
              <a:rPr lang="en-US" dirty="0" err="1" smtClean="0"/>
              <a:t>start_routine</a:t>
            </a:r>
            <a:r>
              <a:rPr lang="en-US" dirty="0" smtClean="0"/>
              <a:t>,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pthread_exit</a:t>
            </a:r>
            <a:r>
              <a:rPr lang="en-US" dirty="0" smtClean="0"/>
              <a:t>(status)</a:t>
            </a:r>
          </a:p>
          <a:p>
            <a:pPr lvl="1"/>
            <a:r>
              <a:rPr lang="en-US" dirty="0" err="1" smtClean="0"/>
              <a:t>pthread_join</a:t>
            </a:r>
            <a:r>
              <a:rPr lang="en-US" dirty="0" smtClean="0"/>
              <a:t>(thread, status)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Non-deterministic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example—assume y is initially 10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x = y + 1			y = y * 2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What’s being shared between these threads?</a:t>
            </a:r>
          </a:p>
          <a:p>
            <a:pPr lvl="1"/>
            <a:r>
              <a:rPr lang="en-US" dirty="0" smtClean="0"/>
              <a:t>Possible results?</a:t>
            </a:r>
          </a:p>
          <a:p>
            <a:pPr lvl="1"/>
            <a:endParaRPr lang="en-US" dirty="0"/>
          </a:p>
          <a:p>
            <a:r>
              <a:rPr lang="en-US" dirty="0" smtClean="0"/>
              <a:t>Arithmetic example 2—assume x is initially 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</a:t>
            </a:r>
            <a:r>
              <a:rPr lang="en-US" dirty="0" smtClean="0"/>
              <a:t>0			x = 0</a:t>
            </a:r>
          </a:p>
          <a:p>
            <a:pPr marL="344487" lvl="1" indent="0">
              <a:buNone/>
            </a:pPr>
            <a:r>
              <a:rPr lang="en-US" dirty="0" smtClean="0"/>
              <a:t>x++</a:t>
            </a:r>
            <a:r>
              <a:rPr lang="en-US" dirty="0"/>
              <a:t>			</a:t>
            </a:r>
            <a:r>
              <a:rPr lang="en-US" dirty="0" smtClean="0"/>
              <a:t>	x--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Possible </a:t>
            </a:r>
            <a:r>
              <a:rPr lang="en-US" dirty="0"/>
              <a:t>results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Impossible results?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E3A2-FA26-624B-863C-B9CAB9C6F07D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err="1" smtClean="0"/>
              <a:t>interleavings</a:t>
            </a:r>
            <a:r>
              <a:rPr lang="en-US" dirty="0" smtClean="0"/>
              <a:t> between threads</a:t>
            </a:r>
          </a:p>
          <a:p>
            <a:pPr lvl="1"/>
            <a:r>
              <a:rPr lang="en-US" dirty="0" smtClean="0"/>
              <a:t>Goal: force all possible </a:t>
            </a:r>
            <a:r>
              <a:rPr lang="en-US" dirty="0" err="1" smtClean="0"/>
              <a:t>interleavings</a:t>
            </a:r>
            <a:r>
              <a:rPr lang="en-US" dirty="0" smtClean="0"/>
              <a:t> to produce correct result</a:t>
            </a:r>
          </a:p>
          <a:p>
            <a:pPr lvl="1"/>
            <a:r>
              <a:rPr lang="en-US" dirty="0" smtClean="0"/>
              <a:t>Correct concurrent program should work regardless of processor speed</a:t>
            </a:r>
          </a:p>
          <a:p>
            <a:r>
              <a:rPr lang="en-US" dirty="0" smtClean="0"/>
              <a:t>Try to constrain as little as possible</a:t>
            </a:r>
          </a:p>
          <a:p>
            <a:pPr lvl="1"/>
            <a:r>
              <a:rPr lang="en-US" dirty="0" smtClean="0"/>
              <a:t>Some events are independent—order irrelevant</a:t>
            </a:r>
          </a:p>
          <a:p>
            <a:pPr lvl="1"/>
            <a:r>
              <a:rPr lang="en-US" dirty="0" smtClean="0"/>
              <a:t>Order only matters in dependent events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221-ECAD-5A41-B43C-25AF69396A41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Janet &amp; Peter want to keep refrigerator stocked with at most one milk jug</a:t>
            </a:r>
          </a:p>
          <a:p>
            <a:pPr lvl="1"/>
            <a:r>
              <a:rPr lang="en-US" dirty="0" smtClean="0"/>
              <a:t>If either sees fridge empty, she/he buys milk</a:t>
            </a:r>
          </a:p>
          <a:p>
            <a:r>
              <a:rPr lang="en-US" dirty="0" smtClean="0"/>
              <a:t>Solution #0 (no synchronization)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Peter</a:t>
            </a:r>
            <a:r>
              <a:rPr lang="en-US" dirty="0" smtClean="0"/>
              <a:t>				</a:t>
            </a:r>
            <a:r>
              <a:rPr lang="en-US" u="sng" dirty="0" smtClean="0"/>
              <a:t>Janet</a:t>
            </a:r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	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923925" algn="l"/>
                <a:tab pos="1366838" algn="l"/>
                <a:tab pos="4579938" algn="l"/>
                <a:tab pos="5022850" algn="l"/>
              </a:tabLst>
            </a:pPr>
            <a:r>
              <a:rPr lang="en-US" dirty="0"/>
              <a:t>		</a:t>
            </a:r>
            <a:r>
              <a:rPr lang="en-US" dirty="0" smtClean="0"/>
              <a:t>buy milk		buy milk</a:t>
            </a:r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/>
              <a:t>	</a:t>
            </a:r>
            <a:r>
              <a:rPr lang="en-US" dirty="0" smtClean="0"/>
              <a:t>}					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only 1 thread is doing a certain thing at one time (other threads excluded)</a:t>
            </a:r>
          </a:p>
          <a:p>
            <a:pPr lvl="1"/>
            <a:r>
              <a:rPr lang="en-US" dirty="0" smtClean="0"/>
              <a:t>Example: only 1 person shops at a time</a:t>
            </a:r>
          </a:p>
          <a:p>
            <a:r>
              <a:rPr lang="en-US" dirty="0" smtClean="0"/>
              <a:t>Constrains thread interleaving: can’t operate at the same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9728</TotalTime>
  <Words>1815</Words>
  <Application>Microsoft Macintosh PowerPoint</Application>
  <PresentationFormat>On-screen Show (4:3)</PresentationFormat>
  <Paragraphs>423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Edge</vt:lpstr>
      <vt:lpstr>EECE.4810/EECE.5730 Operating Systems</vt:lpstr>
      <vt:lpstr>Lecture outline</vt:lpstr>
      <vt:lpstr>Review: Threads</vt:lpstr>
      <vt:lpstr>Pthreads</vt:lpstr>
      <vt:lpstr>Pthread examples</vt:lpstr>
      <vt:lpstr>Review: Non-deterministic ordering</vt:lpstr>
      <vt:lpstr>Synchronization</vt:lpstr>
      <vt:lpstr>“Too much milk” problem</vt:lpstr>
      <vt:lpstr>Mutual exclusion</vt:lpstr>
      <vt:lpstr>Critical section</vt:lpstr>
      <vt:lpstr>“Too much milk:” Solution #1</vt:lpstr>
      <vt:lpstr>“Too much milk:” Solution #2</vt:lpstr>
      <vt:lpstr>“Too much milk:” Solution #3</vt:lpstr>
      <vt:lpstr>Proof of correctness</vt:lpstr>
      <vt:lpstr>Solution #3 analysis</vt:lpstr>
      <vt:lpstr>Higher-level synchronization</vt:lpstr>
      <vt:lpstr>Locks</vt:lpstr>
      <vt:lpstr>Lock usage</vt:lpstr>
      <vt:lpstr>Efficiency with locks</vt:lpstr>
      <vt:lpstr>Shared queue</vt:lpstr>
      <vt:lpstr>Shared queue (continued)</vt:lpstr>
      <vt:lpstr>Shared queue with locks</vt:lpstr>
      <vt:lpstr>Invariants</vt:lpstr>
      <vt:lpstr>Fine-grained locking</vt:lpstr>
      <vt:lpstr>Fine-grained locking example</vt:lpstr>
      <vt:lpstr>Hand-over-hand locking</vt:lpstr>
      <vt:lpstr>Ordering constraints</vt:lpstr>
      <vt:lpstr>Ordering constraints, pt. 2</vt:lpstr>
      <vt:lpstr>Avoiding busy waiting</vt:lpstr>
      <vt:lpstr>Synchronization types</vt:lpstr>
      <vt:lpstr>Condition variables</vt:lpstr>
      <vt:lpstr>Condition variable operations</vt:lpstr>
      <vt:lpstr>Thread-safe queue with CVs</vt:lpstr>
      <vt:lpstr>Monitors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2821</cp:revision>
  <dcterms:created xsi:type="dcterms:W3CDTF">2006-04-03T05:03:01Z</dcterms:created>
  <dcterms:modified xsi:type="dcterms:W3CDTF">2018-02-12T04:58:53Z</dcterms:modified>
</cp:coreProperties>
</file>