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2" r:id="rId3"/>
    <p:sldId id="544" r:id="rId4"/>
    <p:sldId id="543" r:id="rId5"/>
    <p:sldId id="546" r:id="rId6"/>
    <p:sldId id="527" r:id="rId7"/>
    <p:sldId id="532" r:id="rId8"/>
    <p:sldId id="533" r:id="rId9"/>
    <p:sldId id="534" r:id="rId10"/>
    <p:sldId id="535" r:id="rId11"/>
    <p:sldId id="536" r:id="rId12"/>
    <p:sldId id="537" r:id="rId13"/>
    <p:sldId id="538" r:id="rId14"/>
    <p:sldId id="539" r:id="rId15"/>
    <p:sldId id="540" r:id="rId16"/>
    <p:sldId id="447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568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B940BF-6475-3146-ABF2-886708897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94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EE2C20-A446-7B4E-BE67-87534CD63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7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FEF3BA8-A82A-4D40-9D4D-B0FA40935461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E9D5B8-BFEB-F64B-A53A-EB0FDF33ED1B}" type="datetime1">
              <a:rPr lang="en-US" smtClean="0"/>
              <a:t>2/12/18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60FD3-FDB5-B545-90DF-2B1A7E051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C2FC5F-51E0-A84A-A46C-4864C7B478D8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179FA-CE02-AD42-9F4D-5E3AC8BF0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7ED042-6550-7C43-8C99-F5A5924E1DB5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2871-75A2-7A42-B0BD-A210EB97B9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31A9CD-B503-A843-8B2E-5D52D7CC7D62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7A3EE-2673-A446-9F23-5D84F43375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AD3B85-DE20-7444-B02A-3A5886204F73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7BA41-AD74-4B49-A827-C7718A3AB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CB1FFB-5ABC-2942-A1C5-6FA5E11C7B56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09B70-BBC1-0447-8160-02C6429C0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ADDD7B-9A8C-7148-B245-007A229D128A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BCD8A-956B-D440-81C8-AF77CA6F1D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0F4C5-2244-C44B-8448-AC13FCEFCD06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4D45D-6A3A-0040-BBF0-DBD8E9234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029F9-152B-144F-A40B-AF49FB87B6C7}" type="datetime1">
              <a:rPr lang="en-US" smtClean="0"/>
              <a:t>2/12/18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18F1A-6288-7340-A4CD-E78EC60CDE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58536A-834D-6C43-AA51-C0EE2623E3DE}" type="datetime1">
              <a:rPr lang="en-US" smtClean="0"/>
              <a:t>2/12/18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301E0-B450-5242-81E4-BC55B4F640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2CAC8-F563-B445-8FDD-3838955A16B1}" type="datetime1">
              <a:rPr lang="en-US" smtClean="0"/>
              <a:t>2/12/18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EE991-4F12-634C-97EF-847B255E1C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59050-9725-3B4A-936C-AD79886B6404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E081A-0E12-0145-9CE2-A9871BFF1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E5599-ADF6-6241-AEA0-20B472003C69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9A7EB-127A-C249-9E7E-85B558C25E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6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4A07774-E337-3D45-908E-89AA7F5FC122}" type="datetime1">
              <a:rPr lang="en-US" smtClean="0"/>
              <a:t>2/12/18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034ED8F-FF14-5241-AD68-6CCD833CCC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9: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Range checking with if </a:t>
            </a:r>
            <a:r>
              <a:rPr lang="en-US" dirty="0" smtClean="0">
                <a:latin typeface="Arial" charset="0"/>
              </a:rPr>
              <a:t>statements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4)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 (1 &lt;= n) &amp;&amp; (n &lt;= 10)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(“Good job!");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127ED7-A575-6C4B-9D4A-CA62E563F1C0}" type="datetime1">
              <a:rPr lang="en-US" smtClean="0">
                <a:latin typeface="Garamond" charset="0"/>
              </a:rPr>
              <a:t>2/12/18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CC5BD-D0CB-1848-BF4A-065D82CF6D96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checking)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(The WRONG WAY)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(1 &lt;= n &lt;= 10 )		// </a:t>
            </a:r>
            <a:r>
              <a:rPr lang="en-US" sz="1800">
                <a:latin typeface="Courier New" charset="0"/>
              </a:rPr>
              <a:t>THIS </a:t>
            </a:r>
            <a:r>
              <a:rPr lang="en-US" sz="1800" smtClean="0">
                <a:latin typeface="Courier New" charset="0"/>
              </a:rPr>
              <a:t>MAY NOT </a:t>
            </a:r>
            <a:r>
              <a:rPr lang="en-US" sz="1800" dirty="0">
                <a:latin typeface="Courier New" charset="0"/>
              </a:rPr>
              <a:t>COMPILE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("Good job!");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030313-C352-1343-BC33-93EB3820F1BE}" type="datetime1">
              <a:rPr lang="en-US" smtClean="0">
                <a:latin typeface="Garamond" charset="0"/>
              </a:rPr>
              <a:t>2/12/18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94B9C3-F68B-7346-9562-02A6C6B79849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Write a short code sequence to do each of the following: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Given </a:t>
            </a:r>
            <a:r>
              <a:rPr lang="en-US" sz="2400">
                <a:latin typeface="Courier New" charset="0"/>
                <a:cs typeface="Courier New" charset="0"/>
              </a:rPr>
              <a:t>int x</a:t>
            </a:r>
            <a:r>
              <a:rPr lang="en-US" sz="2400">
                <a:latin typeface="Arial" charset="0"/>
              </a:rPr>
              <a:t>, check its value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en-US" sz="2000">
                <a:latin typeface="Arial" charset="0"/>
              </a:rPr>
              <a:t> is greater than 5 and less than or equal to 10, print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Prompt for and read temperature as input (type 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90 or higher,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too hot!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32 or lower,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freezing!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In all other cases,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okay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Read 3 </a:t>
            </a:r>
            <a:r>
              <a:rPr lang="en-US" sz="2400">
                <a:latin typeface="Courier New" charset="0"/>
                <a:cs typeface="Courier New" charset="0"/>
              </a:rPr>
              <a:t>int</a:t>
            </a:r>
            <a:r>
              <a:rPr lang="en-US" sz="2400">
                <a:latin typeface="Arial" charset="0"/>
              </a:rPr>
              <a:t> values and print error if input problem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3">
              <a:lnSpc>
                <a:spcPct val="9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ECF093-3C20-1449-BB85-6930070DF247}" type="datetime1">
              <a:rPr lang="en-US" smtClean="0">
                <a:latin typeface="Garamond" charset="0"/>
              </a:rPr>
              <a:t>2/12/18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4607BD-7A29-E147-BDC8-B2399E773989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</a:t>
            </a:r>
            <a:r>
              <a:rPr lang="en-US">
                <a:latin typeface="Courier New" charset="0"/>
                <a:cs typeface="Courier New" charset="0"/>
              </a:rPr>
              <a:t>int x</a:t>
            </a:r>
            <a:r>
              <a:rPr lang="en-US">
                <a:latin typeface="Arial" charset="0"/>
              </a:rPr>
              <a:t>, check its value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is greater than 5 and less than or equal to 10, print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if ((x &gt; 5) &amp;&amp; (x &lt;= 10))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printf(“%d\n”, x);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70888D-C7D0-454A-AAA9-B502FE556D04}" type="datetime1">
              <a:rPr lang="en-US" smtClean="0">
                <a:latin typeface="Garamond" charset="0"/>
              </a:rPr>
              <a:t>2/12/18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24AF67-8BF1-4443-A0D6-E7FAA3B8E188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Prompt for and read temperature as input (type </a:t>
            </a:r>
            <a:r>
              <a:rPr lang="en-US" sz="1900">
                <a:latin typeface="Courier New" charset="0"/>
                <a:cs typeface="Courier New" charset="0"/>
              </a:rPr>
              <a:t>double</a:t>
            </a:r>
            <a:r>
              <a:rPr lang="en-US" sz="19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90 or higher,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too hot!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32 or lower,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freezing!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In all other cases,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okay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double temp;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temperature: 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%lf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&amp;temp);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(temp &gt;= 90)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hot!\n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 if (temp &lt;= 32)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cold!\n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okay\n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7891302-D1AF-174B-805B-20E4B4F73814}" type="datetime1">
              <a:rPr lang="en-US" smtClean="0">
                <a:latin typeface="Garamond" charset="0"/>
              </a:rPr>
              <a:t>2/12/18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26504-FD4A-B447-B98D-D85F6F19A2FD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Read 3 </a:t>
            </a:r>
            <a:r>
              <a:rPr lang="en-US" sz="2600">
                <a:latin typeface="Courier New" charset="0"/>
                <a:cs typeface="Courier New" charset="0"/>
              </a:rPr>
              <a:t>int</a:t>
            </a:r>
            <a:r>
              <a:rPr lang="en-US" sz="2600">
                <a:latin typeface="Arial" charset="0"/>
              </a:rPr>
              <a:t> values and print error if input problem</a:t>
            </a: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x, y, z;	// Input values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num;		// # values read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num = scanf(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&amp;x, &amp;y, &amp;z);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(num &lt; 3)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Error: only %d inputs read correctly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	num);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2BAE05-C815-C845-AF2A-8CF6F47E833D}" type="datetime1">
              <a:rPr lang="en-US" smtClean="0">
                <a:latin typeface="Garamond" charset="0"/>
              </a:rPr>
              <a:t>2/12/18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A3CEA4-2344-A844-939D-38E7F4A20CC3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Switch statements</a:t>
            </a:r>
          </a:p>
          <a:p>
            <a:pPr lvl="1"/>
            <a:r>
              <a:rPr lang="en-US" dirty="0" smtClean="0">
                <a:latin typeface="Arial" charset="0"/>
              </a:rPr>
              <a:t>Debugger demonstration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posted; due 2/20</a:t>
            </a:r>
          </a:p>
          <a:p>
            <a:pPr lvl="1"/>
            <a:r>
              <a:rPr lang="en-US" dirty="0"/>
              <a:t>Looking ahead: Exam 1 on Friday, 2/23 </a:t>
            </a: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 dirty="0"/>
              <a:t>No calculators or other electronic devices allowed</a:t>
            </a:r>
          </a:p>
          <a:p>
            <a:pPr lvl="1"/>
            <a:r>
              <a:rPr lang="en-US"/>
              <a:t>Looking even further ahead: Exam 3 on Thursday, 5/10, 6:30-9:30 PM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4F85F4-32E5-474C-971C-7565891E8A2C}" type="datetime1">
              <a:rPr lang="en-US" smtClean="0">
                <a:latin typeface="Garamond" charset="0"/>
              </a:rPr>
              <a:t>2/12/18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69D819-D73A-D64E-AC12-719F3E29E335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3 </a:t>
            </a:r>
            <a:r>
              <a:rPr lang="en-US" dirty="0" smtClean="0">
                <a:latin typeface="Arial" charset="0"/>
              </a:rPr>
              <a:t>posted; due 2/20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/>
              <a:t>Looking ahead: Exam 1 on Friday, 2/23 </a:t>
            </a:r>
            <a:endParaRPr lang="en-US" dirty="0" smtClean="0"/>
          </a:p>
          <a:p>
            <a:pPr lvl="2"/>
            <a:r>
              <a:rPr lang="en-US" dirty="0" smtClean="0"/>
              <a:t>Will </a:t>
            </a:r>
            <a:r>
              <a:rPr lang="en-US" dirty="0"/>
              <a:t>be allowed one double-sided 8.5” x 11” note sheet</a:t>
            </a:r>
          </a:p>
          <a:p>
            <a:pPr lvl="2"/>
            <a:r>
              <a:rPr lang="en-US" dirty="0"/>
              <a:t>No calculators or other electronic devices allowed</a:t>
            </a:r>
          </a:p>
          <a:p>
            <a:pPr lvl="1"/>
            <a:r>
              <a:rPr lang="en-US" dirty="0"/>
              <a:t>Looking even further ahead: Exam 3 on Thursday, 5/10, 6:30-9:30 PM</a:t>
            </a: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If statements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Program 3 intro</a:t>
            </a:r>
          </a:p>
          <a:p>
            <a:pPr lvl="1"/>
            <a:r>
              <a:rPr lang="en-US" dirty="0" smtClean="0">
                <a:latin typeface="Arial" charset="0"/>
              </a:rPr>
              <a:t>Range </a:t>
            </a:r>
            <a:r>
              <a:rPr lang="en-US" dirty="0">
                <a:latin typeface="Arial" charset="0"/>
              </a:rPr>
              <a:t>checking with if </a:t>
            </a:r>
            <a:r>
              <a:rPr lang="en-US" dirty="0" smtClean="0">
                <a:latin typeface="Arial" charset="0"/>
              </a:rPr>
              <a:t>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EF349D-4290-A643-8008-E7DFCF7D3141}" type="datetime1">
              <a:rPr lang="en-US" smtClean="0">
                <a:latin typeface="Garamond" charset="0"/>
              </a:rPr>
              <a:t>2/12/18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A247A6-F838-A148-A91B-31B72E16A38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3: 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1-bit Boolean calculator</a:t>
            </a:r>
          </a:p>
          <a:p>
            <a:pPr lvl="1"/>
            <a:r>
              <a:rPr lang="en-US" dirty="0" smtClean="0"/>
              <a:t>1-bit values = 0 or 1</a:t>
            </a:r>
          </a:p>
          <a:p>
            <a:pPr lvl="1"/>
            <a:r>
              <a:rPr lang="en-US" dirty="0" smtClean="0"/>
              <a:t>Boolean operations: bitwise logical operations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/>
                <a:cs typeface="Courier New"/>
              </a:rPr>
              <a:t>|</a:t>
            </a:r>
            <a:r>
              <a:rPr lang="en-US" dirty="0" smtClean="0"/>
              <a:t> (OR), </a:t>
            </a:r>
            <a:r>
              <a:rPr lang="en-US" dirty="0" smtClean="0">
                <a:latin typeface="Courier New"/>
                <a:cs typeface="Courier New"/>
              </a:rPr>
              <a:t>^</a:t>
            </a:r>
            <a:r>
              <a:rPr lang="en-US" dirty="0" smtClean="0"/>
              <a:t> (XOR)</a:t>
            </a:r>
          </a:p>
          <a:p>
            <a:pPr lvl="2"/>
            <a:r>
              <a:rPr lang="en-US" dirty="0" smtClean="0"/>
              <a:t>Not the same as </a:t>
            </a:r>
            <a:r>
              <a:rPr lang="en-US" dirty="0" smtClean="0">
                <a:latin typeface="Courier New"/>
                <a:cs typeface="Courier New"/>
              </a:rPr>
              <a:t>&amp;&amp;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||</a:t>
            </a:r>
            <a:r>
              <a:rPr lang="en-US" dirty="0" smtClean="0"/>
              <a:t> used to combine conditions</a:t>
            </a:r>
          </a:p>
          <a:p>
            <a:pPr lvl="1"/>
            <a:r>
              <a:rPr lang="en-US" dirty="0" smtClean="0"/>
              <a:t>Bitwise operators are binary operators</a:t>
            </a:r>
          </a:p>
          <a:p>
            <a:pPr lvl="2"/>
            <a:r>
              <a:rPr lang="en-US" dirty="0" smtClean="0"/>
              <a:t>Given </a:t>
            </a:r>
            <a:r>
              <a:rPr lang="en-US" dirty="0" smtClean="0">
                <a:latin typeface="Courier New"/>
                <a:cs typeface="Courier New"/>
              </a:rPr>
              <a:t>unsigned x = 1; unsigned y = 0;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("x | y = %u, x &amp; y = %u, x ^ y = %u\n", x | y, x &amp; y, x ^ y); </a:t>
            </a:r>
            <a:r>
              <a:rPr lang="en-US" dirty="0" smtClean="0">
                <a:latin typeface="Arial"/>
                <a:cs typeface="Arial"/>
              </a:rPr>
              <a:t>would print</a:t>
            </a:r>
          </a:p>
          <a:p>
            <a:pPr lvl="3"/>
            <a:r>
              <a:rPr lang="en-US" dirty="0" smtClean="0">
                <a:latin typeface="Courier New"/>
                <a:cs typeface="Courier New"/>
              </a:rPr>
              <a:t>x | y = 1, x &amp; y = 0, x ^ y = 1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5FDF-799F-F141-B655-F2F8151A8271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9B70-BBC1-0447-8160-02C6429C0B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0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2"/>
          <p:cNvSpPr txBox="1">
            <a:spLocks noChangeArrowheads="1"/>
          </p:cNvSpPr>
          <p:nvPr/>
        </p:nvSpPr>
        <p:spPr bwMode="auto">
          <a:xfrm>
            <a:off x="0" y="0"/>
            <a:ext cx="4343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/>
              <a:t>Bitwise Logical Operations</a:t>
            </a:r>
          </a:p>
        </p:txBody>
      </p:sp>
      <p:graphicFrame>
        <p:nvGraphicFramePr>
          <p:cNvPr id="74865" name="Group 113"/>
          <p:cNvGraphicFramePr>
            <a:graphicFrameLocks noGrp="1"/>
          </p:cNvGraphicFramePr>
          <p:nvPr/>
        </p:nvGraphicFramePr>
        <p:xfrm>
          <a:off x="1295400" y="1600200"/>
          <a:ext cx="1905000" cy="1554179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~ A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05" name="Group 53"/>
          <p:cNvGraphicFramePr>
            <a:graphicFrameLocks noGrp="1"/>
          </p:cNvGraphicFramePr>
          <p:nvPr/>
        </p:nvGraphicFramePr>
        <p:xfrm>
          <a:off x="5105400" y="609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06" name="Group 54"/>
          <p:cNvGraphicFramePr>
            <a:graphicFrameLocks noGrp="1"/>
          </p:cNvGraphicFramePr>
          <p:nvPr/>
        </p:nvGraphicFramePr>
        <p:xfrm>
          <a:off x="609600" y="3657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34" name="Group 82"/>
          <p:cNvGraphicFramePr>
            <a:graphicFrameLocks noGrp="1"/>
          </p:cNvGraphicFramePr>
          <p:nvPr/>
        </p:nvGraphicFramePr>
        <p:xfrm>
          <a:off x="5105400" y="3657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A^B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46" name="Text Box 110"/>
          <p:cNvSpPr txBox="1">
            <a:spLocks noChangeArrowheads="1"/>
          </p:cNvSpPr>
          <p:nvPr/>
        </p:nvSpPr>
        <p:spPr bwMode="auto">
          <a:xfrm>
            <a:off x="5105400" y="228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AND</a:t>
            </a:r>
          </a:p>
        </p:txBody>
      </p:sp>
      <p:sp>
        <p:nvSpPr>
          <p:cNvPr id="23647" name="Text Box 111"/>
          <p:cNvSpPr txBox="1">
            <a:spLocks noChangeArrowheads="1"/>
          </p:cNvSpPr>
          <p:nvPr/>
        </p:nvSpPr>
        <p:spPr bwMode="auto">
          <a:xfrm>
            <a:off x="51054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XOR (exclusive or)</a:t>
            </a:r>
          </a:p>
        </p:txBody>
      </p:sp>
      <p:sp>
        <p:nvSpPr>
          <p:cNvPr id="23648" name="Text Box 112"/>
          <p:cNvSpPr txBox="1">
            <a:spLocks noChangeArrowheads="1"/>
          </p:cNvSpPr>
          <p:nvPr/>
        </p:nvSpPr>
        <p:spPr bwMode="auto">
          <a:xfrm>
            <a:off x="6096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OR</a:t>
            </a:r>
          </a:p>
        </p:txBody>
      </p:sp>
      <p:sp>
        <p:nvSpPr>
          <p:cNvPr id="23649" name="Text Box 114"/>
          <p:cNvSpPr txBox="1">
            <a:spLocks noChangeArrowheads="1"/>
          </p:cNvSpPr>
          <p:nvPr/>
        </p:nvSpPr>
        <p:spPr bwMode="auto">
          <a:xfrm>
            <a:off x="838200" y="1219200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 smtClean="0"/>
              <a:t>NOT (not needed for P3)</a:t>
            </a:r>
            <a:endParaRPr lang="en-US" sz="1800" dirty="0"/>
          </a:p>
        </p:txBody>
      </p:sp>
      <p:sp>
        <p:nvSpPr>
          <p:cNvPr id="2365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70942C-1F98-BF48-BE95-FD1AB811A40D}" type="datetime1">
              <a:rPr lang="en-US" sz="1200" smtClean="0">
                <a:latin typeface="Garamond" charset="0"/>
                <a:cs typeface="Arial" charset="0"/>
              </a:rPr>
              <a:t>2/12/18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23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F11F45-5EDE-DD4B-88E6-CE08A8EAB57D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5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3: conditional statements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statements will be required to</a:t>
            </a:r>
          </a:p>
          <a:p>
            <a:pPr lvl="1"/>
            <a:r>
              <a:rPr lang="en-US" dirty="0"/>
              <a:t>Check for errors</a:t>
            </a:r>
          </a:p>
          <a:p>
            <a:pPr lvl="1"/>
            <a:r>
              <a:rPr lang="en-US" dirty="0"/>
              <a:t>Evaluate which operator user entered</a:t>
            </a:r>
          </a:p>
          <a:p>
            <a:r>
              <a:rPr lang="en-US" dirty="0"/>
              <a:t>Don’t use conditional </a:t>
            </a:r>
            <a:r>
              <a:rPr lang="en-US" dirty="0" smtClean="0"/>
              <a:t>statements to evaluate bitwise operations!</a:t>
            </a:r>
          </a:p>
          <a:p>
            <a:pPr lvl="1"/>
            <a:r>
              <a:rPr lang="en-US" dirty="0" smtClean="0"/>
              <a:t>You don’t need to directly implement truth tables</a:t>
            </a:r>
          </a:p>
          <a:p>
            <a:pPr lvl="1"/>
            <a:r>
              <a:rPr lang="en-US" dirty="0" smtClean="0"/>
              <a:t>Operators will do that work for you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055A-50D5-624C-BC30-2E001C11AAA9}" type="datetime1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EE991-4F12-634C-97EF-847B255E1C6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189198-49FB-3044-9D7B-A9266925911C}" type="datetime1">
              <a:rPr lang="en-US" smtClean="0">
                <a:latin typeface="Garamond" charset="0"/>
              </a:rPr>
              <a:t>2/12/18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92EEE8-7499-D043-85C4-5F43CF3E4758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1)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CBF370-8984-E140-B39E-909C3D5ED3B4}" type="datetime1">
              <a:rPr lang="en-US" smtClean="0">
                <a:latin typeface="Garamond" charset="0"/>
              </a:rPr>
              <a:t>2/12/18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870F51-882B-C44C-905A-561EA9CE200D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2)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If there is only one statement needed for the true and/or false condition, the {} are not needed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062EE6-6D7D-E84D-A977-7C63FC4DF287}" type="datetime1">
              <a:rPr lang="en-US" smtClean="0">
                <a:latin typeface="Garamond" charset="0"/>
              </a:rPr>
              <a:t>2/12/18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3FB1CA-124D-FF4A-AA01-A5F8ED82B677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3)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latin typeface="Courier New" charset="0"/>
              </a:rPr>
              <a:t>if </a:t>
            </a:r>
            <a:r>
              <a:rPr lang="en-US" sz="1800" dirty="0">
                <a:latin typeface="Courier New" charset="0"/>
              </a:rPr>
              <a:t>( (n &gt; 10) || (n &lt; 1)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("Good job!");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2729F0-2ADA-304E-A4CE-BBFECB2A2696}" type="datetime1">
              <a:rPr lang="en-US" smtClean="0">
                <a:latin typeface="Garamond" charset="0"/>
              </a:rPr>
              <a:t>2/12/18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6651B0-4962-3D47-B8D7-1675101F5333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7525</TotalTime>
  <Words>980</Words>
  <Application>Microsoft Macintosh PowerPoint</Application>
  <PresentationFormat>On-screen Show (4:3)</PresentationFormat>
  <Paragraphs>236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EECE.2160 ECE Application Programming</vt:lpstr>
      <vt:lpstr>Lecture outline</vt:lpstr>
      <vt:lpstr>Program 3: bitwise operators</vt:lpstr>
      <vt:lpstr>PowerPoint Presentation</vt:lpstr>
      <vt:lpstr>Program 3: conditional statements</vt:lpstr>
      <vt:lpstr>Review: if statements</vt:lpstr>
      <vt:lpstr>if  (range checking - take 1) </vt:lpstr>
      <vt:lpstr>if  (range checking - take 2) </vt:lpstr>
      <vt:lpstr>if  (range checking - take 3) </vt:lpstr>
      <vt:lpstr>if  (range checking - take 4) </vt:lpstr>
      <vt:lpstr>if  (range checking) (The WRONG WAY) </vt:lpstr>
      <vt:lpstr>Example: if statements</vt:lpstr>
      <vt:lpstr>Example solution</vt:lpstr>
      <vt:lpstr>Example solution (cont.)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1615</cp:revision>
  <dcterms:created xsi:type="dcterms:W3CDTF">2006-04-03T05:03:01Z</dcterms:created>
  <dcterms:modified xsi:type="dcterms:W3CDTF">2018-02-12T12:04:37Z</dcterms:modified>
</cp:coreProperties>
</file>