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2" r:id="rId4"/>
    <p:sldId id="390" r:id="rId5"/>
    <p:sldId id="328" r:id="rId6"/>
    <p:sldId id="264" r:id="rId7"/>
    <p:sldId id="330" r:id="rId8"/>
    <p:sldId id="381" r:id="rId9"/>
    <p:sldId id="290" r:id="rId10"/>
    <p:sldId id="265" r:id="rId11"/>
    <p:sldId id="267" r:id="rId12"/>
    <p:sldId id="340" r:id="rId13"/>
    <p:sldId id="331" r:id="rId14"/>
    <p:sldId id="334" r:id="rId15"/>
    <p:sldId id="341" r:id="rId16"/>
    <p:sldId id="337" r:id="rId17"/>
    <p:sldId id="379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iger, Michael J" initials="GMJ" lastIdx="1" clrIdx="0">
    <p:extLst>
      <p:ext uri="{19B8F6BF-5375-455C-9EA6-DF929625EA0E}">
        <p15:presenceInfo xmlns:p15="http://schemas.microsoft.com/office/powerpoint/2012/main" userId="Geiger, Michael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51F29D-9BAD-493B-BE4C-ABBA0BE929A3}" v="16" dt="2019-09-04T12:42:57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78" d="100"/>
          <a:sy n="78" d="100"/>
        </p:scale>
        <p:origin x="10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F451F29D-9BAD-493B-BE4C-ABBA0BE929A3}"/>
    <pc:docChg chg="undo custSel addSld delSld modSld">
      <pc:chgData name="Geiger, Michael J" userId="13cae92b-b37c-450b-a449-82fcae19569d" providerId="ADAL" clId="{F451F29D-9BAD-493B-BE4C-ABBA0BE929A3}" dt="2019-09-04T12:43:01.403" v="681" actId="1076"/>
      <pc:docMkLst>
        <pc:docMk/>
      </pc:docMkLst>
      <pc:sldChg chg="modSp">
        <pc:chgData name="Geiger, Michael J" userId="13cae92b-b37c-450b-a449-82fcae19569d" providerId="ADAL" clId="{F451F29D-9BAD-493B-BE4C-ABBA0BE929A3}" dt="2019-09-03T17:50:44.349" v="17" actId="20577"/>
        <pc:sldMkLst>
          <pc:docMk/>
          <pc:sldMk cId="0" sldId="256"/>
        </pc:sldMkLst>
        <pc:spChg chg="mod">
          <ac:chgData name="Geiger, Michael J" userId="13cae92b-b37c-450b-a449-82fcae19569d" providerId="ADAL" clId="{F451F29D-9BAD-493B-BE4C-ABBA0BE929A3}" dt="2019-09-03T17:50:44.349" v="17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F451F29D-9BAD-493B-BE4C-ABBA0BE929A3}" dt="2019-09-03T17:51:25.328" v="95" actId="20577"/>
        <pc:sldMkLst>
          <pc:docMk/>
          <pc:sldMk cId="0" sldId="262"/>
        </pc:sldMkLst>
        <pc:spChg chg="mod">
          <ac:chgData name="Geiger, Michael J" userId="13cae92b-b37c-450b-a449-82fcae19569d" providerId="ADAL" clId="{F451F29D-9BAD-493B-BE4C-ABBA0BE929A3}" dt="2019-09-03T17:51:25.328" v="95" actId="20577"/>
          <ac:spMkLst>
            <pc:docMk/>
            <pc:sldMk cId="0" sldId="262"/>
            <ac:spMk id="5126" creationId="{00000000-0000-0000-0000-000000000000}"/>
          </ac:spMkLst>
        </pc:spChg>
      </pc:sldChg>
      <pc:sldChg chg="modSp del">
        <pc:chgData name="Geiger, Michael J" userId="13cae92b-b37c-450b-a449-82fcae19569d" providerId="ADAL" clId="{F451F29D-9BAD-493B-BE4C-ABBA0BE929A3}" dt="2019-09-03T17:52:34.559" v="111" actId="2696"/>
        <pc:sldMkLst>
          <pc:docMk/>
          <pc:sldMk cId="0" sldId="263"/>
        </pc:sldMkLst>
        <pc:spChg chg="mod">
          <ac:chgData name="Geiger, Michael J" userId="13cae92b-b37c-450b-a449-82fcae19569d" providerId="ADAL" clId="{F451F29D-9BAD-493B-BE4C-ABBA0BE929A3}" dt="2019-09-03T17:51:57.780" v="101" actId="20577"/>
          <ac:spMkLst>
            <pc:docMk/>
            <pc:sldMk cId="0" sldId="263"/>
            <ac:spMk id="6150" creationId="{00000000-0000-0000-0000-000000000000}"/>
          </ac:spMkLst>
        </pc:spChg>
      </pc:sldChg>
      <pc:sldChg chg="modSp">
        <pc:chgData name="Geiger, Michael J" userId="13cae92b-b37c-450b-a449-82fcae19569d" providerId="ADAL" clId="{F451F29D-9BAD-493B-BE4C-ABBA0BE929A3}" dt="2019-09-03T17:53:24.195" v="179" actId="20577"/>
        <pc:sldMkLst>
          <pc:docMk/>
          <pc:sldMk cId="0" sldId="264"/>
        </pc:sldMkLst>
        <pc:spChg chg="mod">
          <ac:chgData name="Geiger, Michael J" userId="13cae92b-b37c-450b-a449-82fcae19569d" providerId="ADAL" clId="{F451F29D-9BAD-493B-BE4C-ABBA0BE929A3}" dt="2019-09-03T17:53:24.195" v="179" actId="20577"/>
          <ac:spMkLst>
            <pc:docMk/>
            <pc:sldMk cId="0" sldId="264"/>
            <ac:spMk id="7171" creationId="{00000000-0000-0000-0000-000000000000}"/>
          </ac:spMkLst>
        </pc:spChg>
      </pc:sldChg>
      <pc:sldChg chg="modSp">
        <pc:chgData name="Geiger, Michael J" userId="13cae92b-b37c-450b-a449-82fcae19569d" providerId="ADAL" clId="{F451F29D-9BAD-493B-BE4C-ABBA0BE929A3}" dt="2019-09-03T17:56:36.935" v="220" actId="20577"/>
        <pc:sldMkLst>
          <pc:docMk/>
          <pc:sldMk cId="0" sldId="290"/>
        </pc:sldMkLst>
        <pc:spChg chg="mod">
          <ac:chgData name="Geiger, Michael J" userId="13cae92b-b37c-450b-a449-82fcae19569d" providerId="ADAL" clId="{F451F29D-9BAD-493B-BE4C-ABBA0BE929A3}" dt="2019-09-03T17:56:36.935" v="220" actId="20577"/>
          <ac:spMkLst>
            <pc:docMk/>
            <pc:sldMk cId="0" sldId="290"/>
            <ac:spMk id="10246" creationId="{00000000-0000-0000-0000-000000000000}"/>
          </ac:spMkLst>
        </pc:spChg>
      </pc:sldChg>
      <pc:sldChg chg="modSp add">
        <pc:chgData name="Geiger, Michael J" userId="13cae92b-b37c-450b-a449-82fcae19569d" providerId="ADAL" clId="{F451F29D-9BAD-493B-BE4C-ABBA0BE929A3}" dt="2019-09-03T18:06:12.295" v="553" actId="20577"/>
        <pc:sldMkLst>
          <pc:docMk/>
          <pc:sldMk cId="0" sldId="328"/>
        </pc:sldMkLst>
        <pc:spChg chg="mod">
          <ac:chgData name="Geiger, Michael J" userId="13cae92b-b37c-450b-a449-82fcae19569d" providerId="ADAL" clId="{F451F29D-9BAD-493B-BE4C-ABBA0BE929A3}" dt="2019-09-03T17:52:30.493" v="110" actId="20577"/>
          <ac:spMkLst>
            <pc:docMk/>
            <pc:sldMk cId="0" sldId="328"/>
            <ac:spMk id="7170" creationId="{00000000-0000-0000-0000-000000000000}"/>
          </ac:spMkLst>
        </pc:spChg>
        <pc:spChg chg="mod">
          <ac:chgData name="Geiger, Michael J" userId="13cae92b-b37c-450b-a449-82fcae19569d" providerId="ADAL" clId="{F451F29D-9BAD-493B-BE4C-ABBA0BE929A3}" dt="2019-09-03T18:06:12.295" v="553" actId="20577"/>
          <ac:spMkLst>
            <pc:docMk/>
            <pc:sldMk cId="0" sldId="328"/>
            <ac:spMk id="7171" creationId="{00000000-0000-0000-0000-000000000000}"/>
          </ac:spMkLst>
        </pc:spChg>
      </pc:sldChg>
      <pc:sldChg chg="addSp delSp modSp">
        <pc:chgData name="Geiger, Michael J" userId="13cae92b-b37c-450b-a449-82fcae19569d" providerId="ADAL" clId="{F451F29D-9BAD-493B-BE4C-ABBA0BE929A3}" dt="2019-09-04T12:43:01.403" v="681" actId="1076"/>
        <pc:sldMkLst>
          <pc:docMk/>
          <pc:sldMk cId="0" sldId="334"/>
        </pc:sldMkLst>
        <pc:spChg chg="add del">
          <ac:chgData name="Geiger, Michael J" userId="13cae92b-b37c-450b-a449-82fcae19569d" providerId="ADAL" clId="{F451F29D-9BAD-493B-BE4C-ABBA0BE929A3}" dt="2019-09-04T12:42:57.359" v="679"/>
          <ac:spMkLst>
            <pc:docMk/>
            <pc:sldMk cId="0" sldId="334"/>
            <ac:spMk id="5" creationId="{43E0EA9F-F53A-4064-BD4D-83B38A8C4A5F}"/>
          </ac:spMkLst>
        </pc:spChg>
        <pc:spChg chg="add del">
          <ac:chgData name="Geiger, Michael J" userId="13cae92b-b37c-450b-a449-82fcae19569d" providerId="ADAL" clId="{F451F29D-9BAD-493B-BE4C-ABBA0BE929A3}" dt="2019-09-03T17:59:22.566" v="223"/>
          <ac:spMkLst>
            <pc:docMk/>
            <pc:sldMk cId="0" sldId="334"/>
            <ac:spMk id="5" creationId="{DD9DF13F-9A7A-4FB3-B9C3-28F382291B45}"/>
          </ac:spMkLst>
        </pc:spChg>
        <pc:spChg chg="add del">
          <ac:chgData name="Geiger, Michael J" userId="13cae92b-b37c-450b-a449-82fcae19569d" providerId="ADAL" clId="{F451F29D-9BAD-493B-BE4C-ABBA0BE929A3}" dt="2019-09-03T17:59:24.841" v="225"/>
          <ac:spMkLst>
            <pc:docMk/>
            <pc:sldMk cId="0" sldId="334"/>
            <ac:spMk id="7" creationId="{45392D1E-D8A2-4242-881F-77A172698C5A}"/>
          </ac:spMkLst>
        </pc:spChg>
        <pc:spChg chg="mod">
          <ac:chgData name="Geiger, Michael J" userId="13cae92b-b37c-450b-a449-82fcae19569d" providerId="ADAL" clId="{F451F29D-9BAD-493B-BE4C-ABBA0BE929A3}" dt="2019-09-04T12:42:00.021" v="674" actId="6549"/>
          <ac:spMkLst>
            <pc:docMk/>
            <pc:sldMk cId="0" sldId="334"/>
            <ac:spMk id="15363" creationId="{00000000-0000-0000-0000-000000000000}"/>
          </ac:spMkLst>
        </pc:spChg>
        <pc:spChg chg="mod">
          <ac:chgData name="Geiger, Michael J" userId="13cae92b-b37c-450b-a449-82fcae19569d" providerId="ADAL" clId="{F451F29D-9BAD-493B-BE4C-ABBA0BE929A3}" dt="2019-09-03T18:00:16.303" v="236" actId="1076"/>
          <ac:spMkLst>
            <pc:docMk/>
            <pc:sldMk cId="0" sldId="334"/>
            <ac:spMk id="15367" creationId="{00000000-0000-0000-0000-000000000000}"/>
          </ac:spMkLst>
        </pc:spChg>
        <pc:picChg chg="del">
          <ac:chgData name="Geiger, Michael J" userId="13cae92b-b37c-450b-a449-82fcae19569d" providerId="ADAL" clId="{F451F29D-9BAD-493B-BE4C-ABBA0BE929A3}" dt="2019-09-03T17:59:19.118" v="221" actId="478"/>
          <ac:picMkLst>
            <pc:docMk/>
            <pc:sldMk cId="0" sldId="334"/>
            <ac:picMk id="6" creationId="{00000000-0000-0000-0000-000000000000}"/>
          </ac:picMkLst>
        </pc:picChg>
        <pc:picChg chg="add mod">
          <ac:chgData name="Geiger, Michael J" userId="13cae92b-b37c-450b-a449-82fcae19569d" providerId="ADAL" clId="{F451F29D-9BAD-493B-BE4C-ABBA0BE929A3}" dt="2019-09-04T12:43:01.403" v="681" actId="1076"/>
          <ac:picMkLst>
            <pc:docMk/>
            <pc:sldMk cId="0" sldId="334"/>
            <ac:picMk id="6" creationId="{D7CE11EE-F994-48C7-967F-A1F958A9D409}"/>
          </ac:picMkLst>
        </pc:picChg>
        <pc:picChg chg="add del mod">
          <ac:chgData name="Geiger, Michael J" userId="13cae92b-b37c-450b-a449-82fcae19569d" providerId="ADAL" clId="{F451F29D-9BAD-493B-BE4C-ABBA0BE929A3}" dt="2019-09-04T12:42:52.347" v="675" actId="478"/>
          <ac:picMkLst>
            <pc:docMk/>
            <pc:sldMk cId="0" sldId="334"/>
            <ac:picMk id="8" creationId="{1BF62B55-67F1-46B5-B170-51DF6A5EA591}"/>
          </ac:picMkLst>
        </pc:picChg>
      </pc:sldChg>
      <pc:sldChg chg="addSp modSp addCm">
        <pc:chgData name="Geiger, Michael J" userId="13cae92b-b37c-450b-a449-82fcae19569d" providerId="ADAL" clId="{F451F29D-9BAD-493B-BE4C-ABBA0BE929A3}" dt="2019-09-03T18:04:09.398" v="378" actId="1036"/>
        <pc:sldMkLst>
          <pc:docMk/>
          <pc:sldMk cId="0" sldId="341"/>
        </pc:sldMkLst>
        <pc:spChg chg="add">
          <ac:chgData name="Geiger, Michael J" userId="13cae92b-b37c-450b-a449-82fcae19569d" providerId="ADAL" clId="{F451F29D-9BAD-493B-BE4C-ABBA0BE929A3}" dt="2019-09-03T18:02:46.272" v="246"/>
          <ac:spMkLst>
            <pc:docMk/>
            <pc:sldMk cId="0" sldId="341"/>
            <ac:spMk id="8" creationId="{C97100BE-C7A2-4820-9648-44B4B68C2F75}"/>
          </ac:spMkLst>
        </pc:spChg>
        <pc:spChg chg="mod">
          <ac:chgData name="Geiger, Michael J" userId="13cae92b-b37c-450b-a449-82fcae19569d" providerId="ADAL" clId="{F451F29D-9BAD-493B-BE4C-ABBA0BE929A3}" dt="2019-09-03T18:04:09.398" v="378" actId="1036"/>
          <ac:spMkLst>
            <pc:docMk/>
            <pc:sldMk cId="0" sldId="341"/>
            <ac:spMk id="16388" creationId="{00000000-0000-0000-0000-000000000000}"/>
          </ac:spMkLst>
        </pc:spChg>
        <pc:picChg chg="mod">
          <ac:chgData name="Geiger, Michael J" userId="13cae92b-b37c-450b-a449-82fcae19569d" providerId="ADAL" clId="{F451F29D-9BAD-493B-BE4C-ABBA0BE929A3}" dt="2019-09-03T18:02:29.720" v="243" actId="1076"/>
          <ac:picMkLst>
            <pc:docMk/>
            <pc:sldMk cId="0" sldId="341"/>
            <ac:picMk id="16387" creationId="{00000000-0000-0000-0000-000000000000}"/>
          </ac:picMkLst>
        </pc:picChg>
      </pc:sldChg>
      <pc:sldChg chg="modSp">
        <pc:chgData name="Geiger, Michael J" userId="13cae92b-b37c-450b-a449-82fcae19569d" providerId="ADAL" clId="{F451F29D-9BAD-493B-BE4C-ABBA0BE929A3}" dt="2019-09-03T18:06:19.586" v="554" actId="20577"/>
        <pc:sldMkLst>
          <pc:docMk/>
          <pc:sldMk cId="0" sldId="379"/>
        </pc:sldMkLst>
        <pc:spChg chg="mod">
          <ac:chgData name="Geiger, Michael J" userId="13cae92b-b37c-450b-a449-82fcae19569d" providerId="ADAL" clId="{F451F29D-9BAD-493B-BE4C-ABBA0BE929A3}" dt="2019-09-03T18:06:19.586" v="554" actId="20577"/>
          <ac:spMkLst>
            <pc:docMk/>
            <pc:sldMk cId="0" sldId="379"/>
            <ac:spMk id="18435" creationId="{00000000-0000-0000-0000-000000000000}"/>
          </ac:spMkLst>
        </pc:spChg>
      </pc:sldChg>
      <pc:sldChg chg="del">
        <pc:chgData name="Geiger, Michael J" userId="13cae92b-b37c-450b-a449-82fcae19569d" providerId="ADAL" clId="{F451F29D-9BAD-493B-BE4C-ABBA0BE929A3}" dt="2019-09-03T17:51:53.110" v="99" actId="2696"/>
        <pc:sldMkLst>
          <pc:docMk/>
          <pc:sldMk cId="3411112222" sldId="380"/>
        </pc:sldMkLst>
      </pc:sldChg>
      <pc:sldChg chg="modSp add">
        <pc:chgData name="Geiger, Michael J" userId="13cae92b-b37c-450b-a449-82fcae19569d" providerId="ADAL" clId="{F451F29D-9BAD-493B-BE4C-ABBA0BE929A3}" dt="2019-09-03T17:51:50.061" v="98" actId="20577"/>
        <pc:sldMkLst>
          <pc:docMk/>
          <pc:sldMk cId="1448975364" sldId="390"/>
        </pc:sldMkLst>
        <pc:spChg chg="mod">
          <ac:chgData name="Geiger, Michael J" userId="13cae92b-b37c-450b-a449-82fcae19569d" providerId="ADAL" clId="{F451F29D-9BAD-493B-BE4C-ABBA0BE929A3}" dt="2019-09-03T17:51:50.061" v="98" actId="20577"/>
          <ac:spMkLst>
            <pc:docMk/>
            <pc:sldMk cId="1448975364" sldId="390"/>
            <ac:spMk id="5126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03T14:02:33.626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6CD093-7544-3D45-A23E-D72E21EFB9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95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4DC514-AD1D-EE49-8339-DBB4AB14A0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59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E40E226-B4DF-E14F-AB98-2B599D4CDBFE}" type="slidenum">
              <a:rPr lang="en-US"/>
              <a:pPr/>
              <a:t>2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7888F2-630E-9648-BD64-36CEEB31DE96}" type="slidenum">
              <a:rPr lang="en-US"/>
              <a:pPr/>
              <a:t>3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4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67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E208249-F1DF-484E-B770-77CF0A5BBE5D}" type="slidenum">
              <a:rPr lang="en-US"/>
              <a:pPr/>
              <a:t>10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AC365D3-3268-EC46-BC7A-BA0788E8049E}" type="slidenum">
              <a:rPr lang="en-US"/>
              <a:pPr/>
              <a:t>11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BCE8EAF-9FA0-254E-BA3E-0C72C08AE4B3}" type="slidenum">
              <a:rPr lang="en-US"/>
              <a:pPr/>
              <a:t>12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1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AA88067-642D-5F45-9AD7-F067E394A659}" type="slidenum">
              <a:rPr lang="en-US" sz="1300">
                <a:ea typeface="MS PGothic" charset="0"/>
                <a:cs typeface="MS PGothic" charset="0"/>
              </a:rPr>
              <a:pPr/>
              <a:t>13</a:t>
            </a:fld>
            <a:endParaRPr lang="en-US" sz="1300">
              <a:ea typeface="MS PGothic" charset="0"/>
              <a:cs typeface="MS PGothic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1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5A88512-36B2-EF4B-BF9E-F6F09121DD85}" type="slidenum">
              <a:rPr lang="en-US" sz="1300">
                <a:ea typeface="MS PGothic" charset="0"/>
                <a:cs typeface="MS PGothic" charset="0"/>
              </a:rPr>
              <a:pPr/>
              <a:t>14</a:t>
            </a:fld>
            <a:endParaRPr lang="en-US" sz="1300">
              <a:ea typeface="MS PGothic" charset="0"/>
              <a:cs typeface="MS PGothic" charset="0"/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1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990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ABFB2B7-A409-3E47-9E5A-186802E4AC4B}" type="slidenum">
              <a:rPr lang="en-US" sz="1300">
                <a:ea typeface="MS PGothic" charset="0"/>
                <a:cs typeface="MS PGothic" charset="0"/>
              </a:rPr>
              <a:pPr/>
              <a:t>16</a:t>
            </a:fld>
            <a:endParaRPr lang="en-US" sz="1300">
              <a:ea typeface="MS PGothic" charset="0"/>
              <a:cs typeface="MS PGothic" charset="0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142D71-82C3-45DE-954B-63DCA0B1B2C6}" type="datetime1">
              <a:rPr lang="en-US" smtClean="0"/>
              <a:t>9/4/2019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61975-A09D-374C-8F51-627C7368B5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3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09AC4C-D8F4-4FF2-944E-B10F7F0BAF63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633B5-D433-A940-8A9A-3D9D79E4FD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6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60F64-F809-42A5-9D3C-F8D5CA090B5E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687587-511C-AB46-8557-4C28CBB519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79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90EA35-D227-410F-B9A6-135620C481F0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DF9F7-E474-DE49-AC9E-838283848C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17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DF664A-A2C1-405E-B35F-714ED6D2A599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23F1E-009D-3F4B-B792-4B55EDE34C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0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EEA41A-FB00-4210-B715-C17BAA36ACE0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86F06C-DB5D-3642-9A86-E4F4E09E7D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3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70D702-98E2-462E-ACD9-F04504E39FA5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3A485C-DE07-504F-891E-F453E69E8F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4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18479A-4D80-4C5A-9C7B-6657D91BDC63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04786-6D20-8D47-8966-9650627D3E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6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8FAAE5-8F4B-4788-814C-E83F06AB1244}" type="datetime1">
              <a:rPr lang="en-US" smtClean="0"/>
              <a:t>9/4/2019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D439BA-5B26-0B4B-BAB6-4BE970BBFF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5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8DDD1B-BA7C-4706-8815-8A3E741840D2}" type="datetime1">
              <a:rPr lang="en-US" smtClean="0"/>
              <a:t>9/4/2019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BC4562-E042-C046-8ABD-D45655E9D8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8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7F3D01-9994-4A37-9D4C-60FFD1B1F27A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4D6C5E-1AC1-3840-9BA6-A606AFF3E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6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E9CDB-EC87-4AF4-B2B7-A34A64032647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7BDE-9967-5640-9542-DFBF7CCCF5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E4966E-071B-4343-A6CC-8B837AFB5F0C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7ADFE-E6F0-7541-A93B-FD21A53730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36AF8A4-19DB-40DA-BA51-04DBD2C947CD}" type="datetime1">
              <a:rPr lang="en-US" smtClean="0"/>
              <a:t>9/4/2019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555783-36D6-B447-9C45-2492A8DA7D2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4" r:id="rId1"/>
    <p:sldLayoutId id="2147484402" r:id="rId2"/>
    <p:sldLayoutId id="2147484403" r:id="rId3"/>
    <p:sldLayoutId id="2147484404" r:id="rId4"/>
    <p:sldLayoutId id="2147484405" r:id="rId5"/>
    <p:sldLayoutId id="2147484406" r:id="rId6"/>
    <p:sldLayoutId id="2147484407" r:id="rId7"/>
    <p:sldLayoutId id="2147484408" r:id="rId8"/>
    <p:sldLayoutId id="2147484409" r:id="rId9"/>
    <p:sldLayoutId id="2147484410" r:id="rId10"/>
    <p:sldLayoutId id="2147484411" r:id="rId11"/>
    <p:sldLayoutId id="2147484412" r:id="rId12"/>
    <p:sldLayoutId id="214748441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EECE.3170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General microprocessor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What you should learn in this class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>
                <a:ea typeface="+mn-ea"/>
              </a:rPr>
              <a:t>Two </a:t>
            </a:r>
            <a:r>
              <a:rPr lang="en-US" dirty="0">
                <a:ea typeface="+mn-ea"/>
              </a:rPr>
              <a:t>major aspects: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/>
              <a:t>How to program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/>
              <a:t>Focus on assembly language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/>
              <a:t>Will look at HLL </a:t>
            </a:r>
            <a:r>
              <a:rPr lang="en-US" dirty="0">
                <a:sym typeface="Wingdings" pitchFamily="2" charset="2"/>
              </a:rPr>
              <a:t> assembly translation, integration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>
                <a:sym typeface="Wingdings" pitchFamily="2" charset="2"/>
              </a:rPr>
              <a:t>Use of HLL with microcontrollers</a:t>
            </a:r>
            <a:endParaRPr lang="en-US" dirty="0"/>
          </a:p>
          <a:p>
            <a:pPr lvl="1">
              <a:buFont typeface="Wingdings" charset="2"/>
              <a:buChar char="q"/>
              <a:defRPr/>
            </a:pPr>
            <a:r>
              <a:rPr lang="en-US" dirty="0"/>
              <a:t>How a microprocessor works with other components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dirty="0"/>
              <a:t>Focus on interfacing circuits and control schemes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>
                <a:ea typeface="+mn-ea"/>
              </a:rPr>
              <a:t>Will work with two processor families: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dirty="0"/>
              <a:t>Intel x86 architecture </a:t>
            </a:r>
            <a:r>
              <a:rPr lang="en-US" dirty="0">
                <a:sym typeface="Wingdings" pitchFamily="2" charset="2"/>
              </a:rPr>
              <a:t> assembly language simulation</a:t>
            </a:r>
            <a:endParaRPr lang="en-US" dirty="0"/>
          </a:p>
          <a:p>
            <a:pPr lvl="1">
              <a:buFont typeface="Wingdings" charset="2"/>
              <a:buChar char="q"/>
              <a:defRPr/>
            </a:pPr>
            <a:r>
              <a:rPr lang="en-US" dirty="0"/>
              <a:t>PIC microcontroller </a:t>
            </a:r>
            <a:r>
              <a:rPr lang="en-US" dirty="0">
                <a:sym typeface="Wingdings" pitchFamily="2" charset="2"/>
              </a:rPr>
              <a:t> actual microcontroller programming, interfacing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8730EC6-8EE5-4339-A6D8-B842FBB4271E}" type="datetime1">
              <a:rPr lang="en-US" smtClean="0">
                <a:latin typeface="Garamond" charset="0"/>
              </a:rPr>
              <a:t>9/4/2019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6C3546-688E-3245-A2B7-D6EDC9F29D66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4764088" y="7256463"/>
            <a:ext cx="678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/>
              <a:t>· To understand the interconnection of the CPU, memory, and I/O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FA52F3-B6AE-45D1-B896-54C308BE5010}" type="datetime1">
              <a:rPr lang="en-US" smtClean="0">
                <a:latin typeface="Garamond" charset="0"/>
              </a:rPr>
              <a:t>9/4/2019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1B507D-524B-6441-A70C-30F4C1A2D86B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Tentative course outline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General microprocessor introduction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Assembly language programming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Start with x86; introduce PIC microcontroller about halfway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Areas will include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Addressing modes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Instruction types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Programming modes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HLL and assembly—translation; combination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External interfacing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Processor signals used in interfacing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Interface circuitry</a:t>
            </a:r>
          </a:p>
          <a:p>
            <a:pPr lvl="1">
              <a:lnSpc>
                <a:spcPct val="80000"/>
              </a:lnSpc>
              <a:buFont typeface="Wingdings" charset="0"/>
              <a:buChar char="n"/>
            </a:pPr>
            <a:r>
              <a:rPr lang="en-US" sz="2000" dirty="0">
                <a:latin typeface="Arial" charset="0"/>
              </a:rPr>
              <a:t>External memory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Interrupts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Microcontroller-based systems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Microcontrollers vs. microprocessors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Design of microcontroller-based circuits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High-level programming of microcontrollers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028204C-8D56-498F-8E90-96944FDBA974}" type="datetime1">
              <a:rPr lang="en-US" smtClean="0">
                <a:latin typeface="Garamond" charset="0"/>
              </a:rPr>
              <a:t>9/4/2019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113CFC5-B647-6744-AE70-6E8DDF64053B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What is a computer?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From </a:t>
            </a:r>
            <a:r>
              <a:rPr lang="en-US" i="1" dirty="0">
                <a:latin typeface="Arial" charset="0"/>
              </a:rPr>
              <a:t>The American Heritage Dictionary</a:t>
            </a:r>
            <a:r>
              <a:rPr lang="en-US" dirty="0">
                <a:latin typeface="Arial" charset="0"/>
              </a:rPr>
              <a:t>: </a:t>
            </a:r>
          </a:p>
          <a:p>
            <a:pPr marL="350838" indent="0" eaLnBrk="1" hangingPunct="1">
              <a:buNone/>
            </a:pPr>
            <a:r>
              <a:rPr lang="en-US" dirty="0">
                <a:latin typeface="Arial" charset="0"/>
              </a:rPr>
              <a:t>“A device that computes, especially a programmable electronic machine that performs high-speed mathematical or logical operations or that assembles, stores, correlates, or otherwise processes information.”</a:t>
            </a:r>
          </a:p>
          <a:p>
            <a:pPr lvl="2" eaLnBrk="1" hangingPunct="1"/>
            <a:r>
              <a:rPr lang="en-US" dirty="0">
                <a:latin typeface="Arial" charset="0"/>
              </a:rPr>
              <a:t>Anything from a simple abacus to the microprocessor-based computers of today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Computing history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14340" name="Picture 4" descr="ENIAC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38862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ENIAC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43000"/>
            <a:ext cx="3724275" cy="26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57200" y="4953000"/>
            <a:ext cx="4114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2400" b="1">
                <a:ea typeface="MS PGothic" charset="0"/>
              </a:rPr>
              <a:t>The first electronic digital computer – ENIAC, built in UPenn in 1946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4800600" y="3886200"/>
            <a:ext cx="39624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Thirty tons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Forced air cooling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200KW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19,000 vacuum tubes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Punch card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Manual wiring</a:t>
            </a:r>
          </a:p>
          <a:p>
            <a:pPr eaLnBrk="0" hangingPunct="0">
              <a:buFontTx/>
              <a:buChar char="•"/>
            </a:pPr>
            <a:r>
              <a:rPr lang="en-US" sz="1800">
                <a:ea typeface="MS PGothic" charset="0"/>
              </a:rPr>
              <a:t> Numerical computation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17525" y="6172200"/>
            <a:ext cx="4586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1400">
                <a:ea typeface="MS PGothic" charset="0"/>
              </a:rPr>
              <a:t>Source: http://ei.cs.vt.edu/~history/ENIAC.Richey.HTML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02F7E32-89F2-4977-A4D5-41548FCFE52F}" type="datetime1">
              <a:rPr lang="en-US" smtClean="0">
                <a:latin typeface="Garamond" charset="0"/>
              </a:rPr>
              <a:t>9/4/2019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837BABE-8460-564A-9E74-A9A1B768B483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Today’s computer: one example</a:t>
            </a:r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4419600" y="1704975"/>
            <a:ext cx="47244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latin typeface="Lucida Grande" charset="0"/>
              </a:rPr>
              <a:t>iPhone </a:t>
            </a:r>
            <a:r>
              <a:rPr lang="en-US" sz="1400" dirty="0" err="1">
                <a:latin typeface="Lucida Grande" charset="0"/>
              </a:rPr>
              <a:t>Xs</a:t>
            </a:r>
            <a:r>
              <a:rPr lang="en-US" sz="1400" dirty="0">
                <a:latin typeface="Lucida Grande" charset="0"/>
              </a:rPr>
              <a:t> Technical Specifications </a:t>
            </a:r>
          </a:p>
          <a:p>
            <a:r>
              <a:rPr lang="en-US" sz="1400" dirty="0">
                <a:latin typeface="Lucida Grande" charset="0"/>
              </a:rPr>
              <a:t>(the </a:t>
            </a:r>
            <a:r>
              <a:rPr lang="en-US" sz="1400" dirty="0" err="1">
                <a:latin typeface="Lucida Grande" charset="0"/>
              </a:rPr>
              <a:t>Xs</a:t>
            </a:r>
            <a:r>
              <a:rPr lang="en-US" sz="1400" dirty="0">
                <a:latin typeface="Lucida Grande" charset="0"/>
              </a:rPr>
              <a:t> Max wouldn’t fit on the slide)</a:t>
            </a:r>
          </a:p>
          <a:p>
            <a:endParaRPr lang="en-US" sz="1400" dirty="0"/>
          </a:p>
          <a:p>
            <a:r>
              <a:rPr lang="en-US" sz="1400" dirty="0"/>
              <a:t>Screen size</a:t>
            </a:r>
            <a:r>
              <a:rPr lang="en-US" sz="1400" dirty="0">
                <a:latin typeface="Lucida Grande" charset="0"/>
              </a:rPr>
              <a:t>	5.8 inches</a:t>
            </a:r>
          </a:p>
          <a:p>
            <a:r>
              <a:rPr lang="en-US" sz="1400" dirty="0">
                <a:latin typeface="Lucida Grande" charset="0"/>
              </a:rPr>
              <a:t>Screen resolution	2436 by 1125 at 458 </a:t>
            </a:r>
            <a:r>
              <a:rPr lang="en-US" sz="1400" dirty="0" err="1">
                <a:latin typeface="Lucida Grande" charset="0"/>
              </a:rPr>
              <a:t>ppi</a:t>
            </a:r>
            <a:endParaRPr lang="en-US" sz="1400" dirty="0">
              <a:latin typeface="Lucida Grande" charset="0"/>
            </a:endParaRPr>
          </a:p>
          <a:p>
            <a:r>
              <a:rPr lang="en-US" sz="1400" dirty="0">
                <a:latin typeface="Lucida Grande" charset="0"/>
              </a:rPr>
              <a:t>Input method	Multi-touch</a:t>
            </a:r>
          </a:p>
          <a:p>
            <a:r>
              <a:rPr lang="en-US" sz="1400" dirty="0">
                <a:latin typeface="Lucida Grande" charset="0"/>
              </a:rPr>
              <a:t>Operating system	iOS 12.4.1</a:t>
            </a:r>
          </a:p>
          <a:p>
            <a:r>
              <a:rPr lang="en-US" sz="1400" dirty="0">
                <a:latin typeface="Lucida Grande" charset="0"/>
              </a:rPr>
              <a:t>Storage		64 / 256 / 512 GB</a:t>
            </a:r>
          </a:p>
          <a:p>
            <a:r>
              <a:rPr lang="en-US" sz="1400" dirty="0">
                <a:latin typeface="Lucida Grande" charset="0"/>
              </a:rPr>
              <a:t>Cellular network	UMTS/GSM/CDMA</a:t>
            </a:r>
          </a:p>
          <a:p>
            <a:r>
              <a:rPr lang="en-US" sz="1400" dirty="0">
                <a:latin typeface="Lucida Grande" charset="0"/>
              </a:rPr>
              <a:t>Wireless data	Wi-Fi (ac) + </a:t>
            </a:r>
          </a:p>
          <a:p>
            <a:r>
              <a:rPr lang="en-US" sz="1400" dirty="0">
                <a:latin typeface="Lucida Grande" charset="0"/>
              </a:rPr>
              <a:t>		LTE + Bluetooth 5.0 + NFC</a:t>
            </a:r>
          </a:p>
          <a:p>
            <a:r>
              <a:rPr lang="en-US" sz="1400" dirty="0">
                <a:latin typeface="Lucida Grande" charset="0"/>
              </a:rPr>
              <a:t>Camera		12.0 megapixels</a:t>
            </a:r>
          </a:p>
          <a:p>
            <a:r>
              <a:rPr lang="en-US" sz="1400" dirty="0">
                <a:latin typeface="Lucida Grande" charset="0"/>
              </a:rPr>
              <a:t>Battery		Up to 12 </a:t>
            </a:r>
            <a:r>
              <a:rPr lang="en-US" sz="1400" dirty="0" err="1">
                <a:latin typeface="Lucida Grande" charset="0"/>
              </a:rPr>
              <a:t>hrs</a:t>
            </a:r>
            <a:r>
              <a:rPr lang="en-US" sz="1400" dirty="0">
                <a:latin typeface="Lucida Grande" charset="0"/>
              </a:rPr>
              <a:t> Internet, </a:t>
            </a:r>
          </a:p>
          <a:p>
            <a:r>
              <a:rPr lang="en-US" sz="1400" dirty="0">
                <a:latin typeface="Lucida Grande" charset="0"/>
              </a:rPr>
              <a:t>		20 </a:t>
            </a:r>
            <a:r>
              <a:rPr lang="en-US" sz="1400" dirty="0" err="1">
                <a:latin typeface="Lucida Grande" charset="0"/>
              </a:rPr>
              <a:t>hrs</a:t>
            </a:r>
            <a:r>
              <a:rPr lang="en-US" sz="1400" dirty="0">
                <a:latin typeface="Lucida Grande" charset="0"/>
              </a:rPr>
              <a:t> talk,</a:t>
            </a:r>
          </a:p>
          <a:p>
            <a:r>
              <a:rPr lang="en-US" sz="1400" dirty="0">
                <a:latin typeface="Lucida Grande" charset="0"/>
              </a:rPr>
              <a:t>		14 </a:t>
            </a:r>
            <a:r>
              <a:rPr lang="en-US" sz="1400" dirty="0" err="1">
                <a:latin typeface="Lucida Grande" charset="0"/>
              </a:rPr>
              <a:t>hrs</a:t>
            </a:r>
            <a:r>
              <a:rPr lang="en-US" sz="1400" dirty="0">
                <a:latin typeface="Lucida Grande" charset="0"/>
              </a:rPr>
              <a:t> video, 60 </a:t>
            </a:r>
            <a:r>
              <a:rPr lang="en-US" sz="1400" dirty="0" err="1">
                <a:latin typeface="Lucida Grande" charset="0"/>
              </a:rPr>
              <a:t>hrs</a:t>
            </a:r>
            <a:r>
              <a:rPr lang="en-US" sz="1400" dirty="0">
                <a:latin typeface="Lucida Grande" charset="0"/>
              </a:rPr>
              <a:t> audio, </a:t>
            </a:r>
          </a:p>
          <a:p>
            <a:r>
              <a:rPr lang="en-US" sz="1400" dirty="0">
                <a:latin typeface="Lucida Grande" charset="0"/>
              </a:rPr>
              <a:t>		45 minutes gaming</a:t>
            </a:r>
          </a:p>
          <a:p>
            <a:r>
              <a:rPr lang="en-US" sz="1400" dirty="0">
                <a:latin typeface="Lucida Grande" charset="0"/>
              </a:rPr>
              <a:t>Dimensions	5.65 x 2.79 x 0.3 inches</a:t>
            </a:r>
          </a:p>
          <a:p>
            <a:r>
              <a:rPr lang="en-US" sz="1400" dirty="0">
                <a:latin typeface="Lucida Grande" charset="0"/>
              </a:rPr>
              <a:t>Weight		6.24 ounces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D33F751-805C-4445-B058-949651C966BA}" type="datetime1">
              <a:rPr lang="en-US" smtClean="0">
                <a:latin typeface="Garamond" charset="0"/>
              </a:rPr>
              <a:t>9/4/2019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3011F9-6F76-D14D-8EA8-2B2CE7A9F1CC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1300050" y="5294530"/>
            <a:ext cx="21242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1400" dirty="0">
                <a:ea typeface="MS PGothic" charset="0"/>
              </a:rPr>
              <a:t>Source: http://apple.com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CE11EE-F994-48C7-967F-A1F958A9D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1771084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Processor market (as of 2007)</a:t>
            </a:r>
          </a:p>
        </p:txBody>
      </p:sp>
      <p:pic>
        <p:nvPicPr>
          <p:cNvPr id="16387" name="Picture 10" descr="f01-01-P37449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835" y="1066800"/>
            <a:ext cx="5634650" cy="4572000"/>
          </a:xfrm>
          <a:noFill/>
        </p:spPr>
      </p:pic>
      <p:sp>
        <p:nvSpPr>
          <p:cNvPr id="16388" name="Content Placeholder 8"/>
          <p:cNvSpPr>
            <a:spLocks noGrp="1"/>
          </p:cNvSpPr>
          <p:nvPr>
            <p:ph sz="half" idx="2"/>
          </p:nvPr>
        </p:nvSpPr>
        <p:spPr>
          <a:xfrm>
            <a:off x="440835" y="5722671"/>
            <a:ext cx="6019800" cy="525729"/>
          </a:xfrm>
        </p:spPr>
        <p:txBody>
          <a:bodyPr/>
          <a:lstStyle/>
          <a:p>
            <a:pPr marL="0" indent="0">
              <a:buNone/>
            </a:pPr>
            <a:r>
              <a:rPr lang="en-US" sz="1200" i="1" dirty="0">
                <a:latin typeface="Arial" charset="0"/>
              </a:rPr>
              <a:t>Yes, I know the figure’s woefully outdated, but I haven’t found a good replacement and the trend still holds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31362-54D4-4695-B278-1FC281F334BC}" type="datetime1">
              <a:rPr lang="en-US" smtClean="0">
                <a:latin typeface="Garamond" charset="0"/>
              </a:rPr>
              <a:t>9/4/2019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5D2D38-6B1B-024E-A0CE-21FEE5F60AE0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97100BE-C7A2-4820-9648-44B4B68C2F75}"/>
              </a:ext>
            </a:extLst>
          </p:cNvPr>
          <p:cNvSpPr txBox="1">
            <a:spLocks/>
          </p:cNvSpPr>
          <p:nvPr/>
        </p:nvSpPr>
        <p:spPr bwMode="auto">
          <a:xfrm>
            <a:off x="6477000" y="1295400"/>
            <a:ext cx="26670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latin typeface="Arial" charset="0"/>
              </a:rPr>
              <a:t>“Computer” used to just refer to PCs</a:t>
            </a:r>
          </a:p>
          <a:p>
            <a:r>
              <a:rPr lang="en-US" kern="0" dirty="0">
                <a:latin typeface="Arial" charset="0"/>
              </a:rPr>
              <a:t>Processors—and, therefore, computers—are now everywhere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Computer components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charset="2"/>
              <a:buChar char="n"/>
              <a:defRPr/>
            </a:pPr>
            <a:r>
              <a:rPr lang="en-US" dirty="0">
                <a:ea typeface="+mn-ea"/>
              </a:rPr>
              <a:t>What are the key components of a computer?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b="1" dirty="0">
                <a:solidFill>
                  <a:srgbClr val="FF0000"/>
                </a:solidFill>
              </a:rPr>
              <a:t>Microprocessor</a:t>
            </a:r>
            <a:r>
              <a:rPr lang="en-US" dirty="0"/>
              <a:t> (MPU/CPU) performs computation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b="1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read data from external devices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dirty="0"/>
              <a:t>Examples: Keyboard, mouse, ports (Ethernet, USB, etc.)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b="1" dirty="0">
                <a:solidFill>
                  <a:srgbClr val="FF0000"/>
                </a:solidFill>
              </a:rPr>
              <a:t>Output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transmit data to external devices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dirty="0"/>
              <a:t>Examples: screen, speaker, VGA interface, ports (Ethernet, USB, etc.)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b="1" dirty="0">
                <a:solidFill>
                  <a:srgbClr val="FF0000"/>
                </a:solidFill>
              </a:rPr>
              <a:t>Storage</a:t>
            </a:r>
            <a:r>
              <a:rPr lang="en-US" dirty="0"/>
              <a:t> to hold program code and data</a:t>
            </a:r>
          </a:p>
          <a:p>
            <a:pPr lvl="2" eaLnBrk="1" hangingPunct="1">
              <a:buFont typeface="Wingdings" charset="2"/>
              <a:buChar char="n"/>
              <a:defRPr/>
            </a:pPr>
            <a:r>
              <a:rPr lang="en-US" dirty="0"/>
              <a:t>RAM, hard disk, possibly other media (CD/DVD, external drive)</a:t>
            </a:r>
          </a:p>
          <a:p>
            <a:pPr lvl="1" eaLnBrk="1" hangingPunct="1">
              <a:buFont typeface="Wingdings" charset="2"/>
              <a:buChar char="n"/>
              <a:defRPr/>
            </a:pPr>
            <a:r>
              <a:rPr lang="en-US" b="1" dirty="0">
                <a:solidFill>
                  <a:srgbClr val="FF0000"/>
                </a:solidFill>
              </a:rPr>
              <a:t>Power supply</a:t>
            </a:r>
          </a:p>
          <a:p>
            <a:pPr eaLnBrk="1" hangingPunct="1">
              <a:buFont typeface="Wingdings" charset="2"/>
              <a:buChar char="n"/>
              <a:defRPr/>
            </a:pPr>
            <a:r>
              <a:rPr lang="en-US" dirty="0">
                <a:ea typeface="+mn-ea"/>
              </a:rPr>
              <a:t>Will see that microprocessor contains smaller-scale versions of these components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dirty="0"/>
              <a:t>Computation engine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dirty="0"/>
              <a:t>I/O interface</a:t>
            </a:r>
          </a:p>
          <a:p>
            <a:pPr lvl="1" eaLnBrk="1" hangingPunct="1">
              <a:buFont typeface="Wingdings" charset="2"/>
              <a:buChar char="q"/>
              <a:defRPr/>
            </a:pPr>
            <a:r>
              <a:rPr lang="en-US" dirty="0"/>
              <a:t>Internal storage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301C69E-968B-44A3-A056-59AAFCE88A4F}" type="datetime1">
              <a:rPr lang="en-US" smtClean="0">
                <a:latin typeface="Garamond" charset="0"/>
              </a:rPr>
              <a:t>9/4/2019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93C3EA-D61A-C241-AA49-69F5569CCE42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Data types</a:t>
            </a:r>
          </a:p>
          <a:p>
            <a:pPr lvl="1"/>
            <a:r>
              <a:rPr lang="en-US" dirty="0">
                <a:latin typeface="Arial" charset="0"/>
              </a:rPr>
              <a:t>Data storage</a:t>
            </a:r>
          </a:p>
          <a:p>
            <a:pPr lvl="1"/>
            <a:r>
              <a:rPr lang="en-US" dirty="0">
                <a:latin typeface="Arial" charset="0"/>
              </a:rPr>
              <a:t>Addressing modes</a:t>
            </a:r>
          </a:p>
          <a:p>
            <a:r>
              <a:rPr lang="en-US" dirty="0">
                <a:latin typeface="Arial" charset="0"/>
              </a:rPr>
              <a:t>Reminders/notes:</a:t>
            </a:r>
          </a:p>
          <a:p>
            <a:pPr lvl="1"/>
            <a:r>
              <a:rPr lang="en-US" dirty="0">
                <a:latin typeface="Arial" charset="0"/>
              </a:rPr>
              <a:t>HW 1 to be posted next week; </a:t>
            </a:r>
            <a:r>
              <a:rPr lang="en-US">
                <a:latin typeface="Arial" charset="0"/>
              </a:rPr>
              <a:t>due TBD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88F7E7B-08AF-466D-BBF9-254A610FC4C5}" type="datetime1">
              <a:rPr lang="en-US" smtClean="0">
                <a:latin typeface="Garamond" charset="0"/>
              </a:rPr>
              <a:t>9/4/2019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375DF7A-5694-5349-9D9F-06871D54DA3D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Course overview</a:t>
            </a:r>
          </a:p>
          <a:p>
            <a:pPr lvl="1"/>
            <a:r>
              <a:rPr lang="en-US">
                <a:latin typeface="Arial" charset="0"/>
              </a:rPr>
              <a:t>Instructor information</a:t>
            </a:r>
          </a:p>
          <a:p>
            <a:pPr lvl="1"/>
            <a:r>
              <a:rPr lang="en-US">
                <a:latin typeface="Arial" charset="0"/>
              </a:rPr>
              <a:t>Course materials</a:t>
            </a:r>
          </a:p>
          <a:p>
            <a:pPr lvl="1"/>
            <a:r>
              <a:rPr lang="en-US">
                <a:latin typeface="Arial" charset="0"/>
              </a:rPr>
              <a:t>Course policies</a:t>
            </a:r>
          </a:p>
          <a:p>
            <a:pPr lvl="1"/>
            <a:r>
              <a:rPr lang="en-US">
                <a:latin typeface="Arial" charset="0"/>
              </a:rPr>
              <a:t>Resources</a:t>
            </a:r>
          </a:p>
          <a:p>
            <a:pPr lvl="1"/>
            <a:r>
              <a:rPr lang="en-US">
                <a:latin typeface="Arial" charset="0"/>
              </a:rPr>
              <a:t>Tentative course outline</a:t>
            </a:r>
          </a:p>
          <a:p>
            <a:r>
              <a:rPr lang="en-US">
                <a:latin typeface="Arial" charset="0"/>
              </a:rPr>
              <a:t>General microprocessor introduction</a:t>
            </a:r>
          </a:p>
          <a:p>
            <a:pPr lvl="1"/>
            <a:r>
              <a:rPr lang="en-US">
                <a:latin typeface="Arial" charset="0"/>
              </a:rPr>
              <a:t>History</a:t>
            </a:r>
          </a:p>
          <a:p>
            <a:pPr lvl="1"/>
            <a:r>
              <a:rPr lang="en-US">
                <a:latin typeface="Arial" charset="0"/>
              </a:rPr>
              <a:t>Role of the instruction set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7C07DD-E8BA-4E8E-B49D-E2C42EAEC06C}" type="datetime1">
              <a:rPr lang="en-US" smtClean="0">
                <a:latin typeface="Garamond" charset="0"/>
              </a:rPr>
              <a:t>9/4/2019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B8280E-41B1-AC48-9DC2-85DE86D03542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931072-0776-4BA2-9226-BCC08C20550A}" type="datetime1">
              <a:rPr lang="en-US" smtClean="0">
                <a:latin typeface="Garamond" charset="0"/>
              </a:rPr>
              <a:t>9/4/2019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A8C1B2-56FA-E44C-ABA6-AA7081E553DF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meeting times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641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dirty="0">
                <a:solidFill>
                  <a:srgbClr val="0000FF"/>
                </a:solidFill>
                <a:ea typeface="+mn-ea"/>
              </a:rPr>
              <a:t>Lectures: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>
                <a:latin typeface="Arial" charset="0"/>
              </a:rPr>
              <a:t>Section 201: MWF 8-8:50 AM, Ball 206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>
                <a:latin typeface="Arial" charset="0"/>
              </a:rPr>
              <a:t>Section 202: MWF 11-11:50 AM, Ball 314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dirty="0">
                <a:solidFill>
                  <a:srgbClr val="0000FF"/>
                </a:solidFill>
                <a:ea typeface="+mn-ea"/>
              </a:rPr>
              <a:t>Lab: </a:t>
            </a:r>
            <a:r>
              <a:rPr lang="en-US" dirty="0">
                <a:ea typeface="+mn-ea"/>
              </a:rPr>
              <a:t>Not required; may get access to Micros lab as needed</a:t>
            </a:r>
          </a:p>
          <a:p>
            <a:pPr marL="0" indent="0" eaLnBrk="1" hangingPunct="1">
              <a:lnSpc>
                <a:spcPct val="90000"/>
              </a:lnSpc>
              <a:buFont typeface="Wingdings" charset="2"/>
              <a:buNone/>
              <a:defRPr/>
            </a:pPr>
            <a:endParaRPr lang="en-US" dirty="0">
              <a:ea typeface="+mn-ea"/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Char char="q"/>
              <a:defRPr/>
            </a:pP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48DC01A-943D-46C2-8B81-BEEA806EB804}" type="datetime1">
              <a:rPr lang="en-US" smtClean="0">
                <a:latin typeface="Garamond" charset="0"/>
              </a:rPr>
              <a:t>9/4/2019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instructors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Dr. Lin Li </a:t>
            </a:r>
            <a:r>
              <a:rPr lang="en-US" i="1" dirty="0">
                <a:latin typeface="Arial" charset="0"/>
              </a:rPr>
              <a:t>(Section 201)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E-mail:</a:t>
            </a:r>
            <a:r>
              <a:rPr lang="en-US" dirty="0">
                <a:latin typeface="Arial" charset="0"/>
              </a:rPr>
              <a:t> Lin_Li@uml.edu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Office:</a:t>
            </a:r>
            <a:r>
              <a:rPr lang="en-US" dirty="0">
                <a:latin typeface="Arial" charset="0"/>
              </a:rPr>
              <a:t> 310 Ball Hall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 hours:</a:t>
            </a:r>
            <a:r>
              <a:rPr lang="en-US" dirty="0">
                <a:latin typeface="Arial" charset="0"/>
              </a:rPr>
              <a:t> Th/F 1-3 PM</a:t>
            </a:r>
            <a:endParaRPr lang="en-US" u="sng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Dr. Michael Geiger </a:t>
            </a:r>
            <a:r>
              <a:rPr lang="en-US" i="1" dirty="0">
                <a:latin typeface="Arial" charset="0"/>
              </a:rPr>
              <a:t>(Section 202)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E-mail:</a:t>
            </a:r>
            <a:r>
              <a:rPr lang="en-US" dirty="0">
                <a:latin typeface="Arial" charset="0"/>
              </a:rPr>
              <a:t>  </a:t>
            </a:r>
            <a:r>
              <a:rPr lang="en-US" dirty="0" err="1">
                <a:latin typeface="Arial" charset="0"/>
              </a:rPr>
              <a:t>Michael_Geiger@uml.edu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Phone:</a:t>
            </a:r>
            <a:r>
              <a:rPr lang="en-US" dirty="0">
                <a:latin typeface="Arial" charset="0"/>
              </a:rPr>
              <a:t> 978-934-3618 (x43618 on campus)</a:t>
            </a:r>
            <a:endParaRPr lang="en-US" u="sng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Office:</a:t>
            </a:r>
            <a:r>
              <a:rPr lang="en-US" dirty="0">
                <a:latin typeface="Arial" charset="0"/>
              </a:rPr>
              <a:t>  301A Ball Hall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 hours:</a:t>
            </a:r>
            <a:r>
              <a:rPr lang="en-US" dirty="0">
                <a:latin typeface="Arial" charset="0"/>
              </a:rPr>
              <a:t> M/W 2-3 PM, Tu 12:30-2 PM, or by appt.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Additional instructional support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Tutoring through CLASS center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TA TBD</a:t>
            </a:r>
          </a:p>
          <a:p>
            <a:pPr marL="671512" lvl="2" indent="0" eaLnBrk="1" hangingPunct="1">
              <a:lnSpc>
                <a:spcPct val="90000"/>
              </a:lnSpc>
              <a:buNone/>
            </a:pP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97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Course materials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>
                <a:solidFill>
                  <a:srgbClr val="0000FF"/>
                </a:solidFill>
                <a:latin typeface="Arial" charset="0"/>
              </a:rPr>
              <a:t>Textbook:</a:t>
            </a:r>
            <a:r>
              <a:rPr lang="en-US" sz="2800" dirty="0">
                <a:latin typeface="Arial" charset="0"/>
              </a:rPr>
              <a:t> None</a:t>
            </a:r>
          </a:p>
          <a:p>
            <a:pPr lvl="1"/>
            <a:r>
              <a:rPr lang="en-US" sz="2400" dirty="0">
                <a:latin typeface="Arial" charset="0"/>
              </a:rPr>
              <a:t>Will post relevant online resources on schedule page</a:t>
            </a:r>
          </a:p>
          <a:p>
            <a:r>
              <a:rPr lang="en-US" dirty="0">
                <a:latin typeface="Arial" charset="0"/>
              </a:rPr>
              <a:t>Course websites: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Arial" charset="0"/>
              </a:rPr>
              <a:t>http://mjgeiger.github.io/eece3170/f19/index.htm</a:t>
            </a:r>
          </a:p>
          <a:p>
            <a:pPr>
              <a:buNone/>
            </a:pPr>
            <a:r>
              <a:rPr lang="en-US" sz="2400" dirty="0">
                <a:solidFill>
                  <a:srgbClr val="0000FF"/>
                </a:solidFill>
                <a:latin typeface="Arial" charset="0"/>
              </a:rPr>
              <a:t>http://mjgeiger.github.io/eece3170/f19/schedule.htm</a:t>
            </a:r>
          </a:p>
          <a:p>
            <a:pPr lvl="1"/>
            <a:r>
              <a:rPr lang="en-US" dirty="0">
                <a:latin typeface="Arial" charset="0"/>
              </a:rPr>
              <a:t>Will contain lecture slides, handouts, assignments</a:t>
            </a:r>
          </a:p>
          <a:p>
            <a:r>
              <a:rPr lang="en-US" dirty="0">
                <a:latin typeface="Arial" charset="0"/>
              </a:rPr>
              <a:t>Discussion group through Blackboard </a:t>
            </a:r>
          </a:p>
          <a:p>
            <a:pPr lvl="1"/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Do not post code/solutions to disc. group</a:t>
            </a:r>
            <a:endParaRPr lang="en-US" b="1" u="sng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All course announcements will be posted on Blackboard as well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BB site still “under construction” … will update ASAP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CE6DEC-AAAC-4256-90B2-FF2BB695C03A}" type="datetime1">
              <a:rPr lang="en-US" smtClean="0">
                <a:latin typeface="Garamond" charset="0"/>
              </a:rPr>
              <a:t>9/4/2019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16EF92-7613-F24B-96B4-24505B952C74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Additional course policies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Prerequisites</a:t>
            </a:r>
          </a:p>
          <a:p>
            <a:pPr lvl="1"/>
            <a:r>
              <a:rPr lang="en-US" dirty="0">
                <a:latin typeface="Arial" charset="0"/>
              </a:rPr>
              <a:t>EECE.2160 (ECE Application Programming)</a:t>
            </a:r>
          </a:p>
          <a:p>
            <a:pPr lvl="1"/>
            <a:r>
              <a:rPr lang="en-US" dirty="0">
                <a:latin typeface="Arial" charset="0"/>
              </a:rPr>
              <a:t>EECE.2650 (Logic Design)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Must have C- or better in both</a:t>
            </a:r>
          </a:p>
          <a:p>
            <a:r>
              <a:rPr lang="en-US" dirty="0">
                <a:latin typeface="Arial" charset="0"/>
              </a:rPr>
              <a:t>Assignments</a:t>
            </a:r>
          </a:p>
          <a:p>
            <a:pPr marL="690563" lvl="1"/>
            <a:r>
              <a:rPr lang="en-US" dirty="0">
                <a:latin typeface="Arial" charset="0"/>
              </a:rPr>
              <a:t>Homework, labs, and some “hybrid” assignments (problems + programming exercise(s))</a:t>
            </a:r>
          </a:p>
          <a:p>
            <a:pPr marL="690563" lvl="1"/>
            <a:r>
              <a:rPr lang="en-US" dirty="0">
                <a:latin typeface="Arial" charset="0"/>
              </a:rPr>
              <a:t>Late assignments: 10% penalty per day</a:t>
            </a:r>
          </a:p>
          <a:p>
            <a:pPr marL="690563" lvl="1"/>
            <a:r>
              <a:rPr lang="en-US" dirty="0">
                <a:latin typeface="Arial" charset="0"/>
              </a:rPr>
              <a:t>All HW individual unless otherwise specified</a:t>
            </a:r>
          </a:p>
          <a:p>
            <a:pPr marL="690563" lvl="1"/>
            <a:r>
              <a:rPr lang="en-US" dirty="0">
                <a:latin typeface="Arial" charset="0"/>
              </a:rPr>
              <a:t>Some assignments require instructor “check-off”</a:t>
            </a:r>
          </a:p>
          <a:p>
            <a:pPr lvl="1"/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60A6F21-F14D-4906-9AFF-DCA07B479377}" type="datetime1">
              <a:rPr lang="en-US" smtClean="0">
                <a:latin typeface="Garamond" charset="0"/>
              </a:rPr>
              <a:t>9/4/2019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00BE31-76F4-7F4E-8C8D-5FA732D66102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Academic honesty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All assignments are to be done </a:t>
            </a:r>
            <a:r>
              <a:rPr lang="en-US" b="1" dirty="0">
                <a:solidFill>
                  <a:srgbClr val="FF0000"/>
                </a:solidFill>
                <a:ea typeface="+mn-ea"/>
              </a:rPr>
              <a:t>individually</a:t>
            </a:r>
            <a:r>
              <a:rPr lang="en-US" dirty="0">
                <a:ea typeface="+mn-ea"/>
              </a:rPr>
              <a:t> unless explicitly specified otherwise by the instructor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Any copied solutions, whether from another student or an outside source, are subject to penalty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You may discuss general topics or help one another with specific errors, but not share assignment solutions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Must acknowledge assistance from classmate in submission 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C4B226-70CD-4CA2-8ACA-25A33F3236F3}" type="datetime1">
              <a:rPr lang="en-US" smtClean="0">
                <a:latin typeface="Garamond" charset="0"/>
              </a:rPr>
              <a:t>9/4/2019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7C6045F-2163-2E48-AEC8-45A8C8654E2A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“rules”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couple of unofficial rules: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Please call me “Dr. Geiger”</a:t>
            </a:r>
          </a:p>
          <a:p>
            <a:pPr lvl="1"/>
            <a:r>
              <a:rPr lang="en-US" dirty="0"/>
              <a:t>“Professor Geiger” is okay (although I’m technically not a professor, I’m a lecturer)</a:t>
            </a:r>
          </a:p>
          <a:p>
            <a:pPr lvl="1"/>
            <a:r>
              <a:rPr lang="en-US" dirty="0"/>
              <a:t>“Michael,” “Mike,” or “Geiger” is </a:t>
            </a:r>
            <a:r>
              <a:rPr lang="en-US" u="sng" dirty="0"/>
              <a:t>not</a:t>
            </a:r>
            <a:r>
              <a:rPr lang="en-US" dirty="0"/>
              <a:t> okay</a:t>
            </a:r>
          </a:p>
          <a:p>
            <a:pPr marL="344487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Please don’t talk when I’m talking</a:t>
            </a:r>
          </a:p>
          <a:p>
            <a:pPr marL="692150" lvl="1" indent="-346075" defTabSz="635000"/>
            <a:r>
              <a:rPr lang="en-US" dirty="0"/>
              <a:t>Doing so distracts your classmates and me</a:t>
            </a:r>
          </a:p>
          <a:p>
            <a:pPr marL="692150" lvl="1" indent="-346075" defTabSz="635000"/>
            <a:r>
              <a:rPr lang="en-US" dirty="0"/>
              <a:t>If you have a question, please raise your hand and ask—I </a:t>
            </a:r>
            <a:r>
              <a:rPr lang="en-US" u="sng" dirty="0"/>
              <a:t>want</a:t>
            </a:r>
            <a:r>
              <a:rPr lang="en-US" dirty="0"/>
              <a:t> questions during lecture!</a:t>
            </a:r>
          </a:p>
          <a:p>
            <a:pPr marL="841375" lvl="1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3E2B-4303-4B92-8F15-BD7BA0E629AA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1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6EFDB2-4E06-4966-9E80-88D5B4C81919}" type="datetime1">
              <a:rPr lang="en-US" smtClean="0">
                <a:latin typeface="Garamond" charset="0"/>
              </a:rPr>
              <a:t>9/4/2019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FA6861-A96C-A746-B71F-1CAD0D1BFA21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Course policies (cont.)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Grading breakdown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Assignments</a:t>
            </a:r>
            <a:r>
              <a:rPr lang="en-US" dirty="0">
                <a:latin typeface="Arial" charset="0"/>
              </a:rPr>
              <a:t>: 55%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15%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Monday, September 30 in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Friday, November 1 in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TBD (common exam; during finals)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7850</TotalTime>
  <Words>1096</Words>
  <Application>Microsoft Office PowerPoint</Application>
  <PresentationFormat>On-screen Show (4:3)</PresentationFormat>
  <Paragraphs>230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Garamond</vt:lpstr>
      <vt:lpstr>Lucida Grande</vt:lpstr>
      <vt:lpstr>Wingdings</vt:lpstr>
      <vt:lpstr>Edge</vt:lpstr>
      <vt:lpstr>EECE.3170 Microprocessor Systems Design I</vt:lpstr>
      <vt:lpstr>Lecture outline</vt:lpstr>
      <vt:lpstr>Course meeting times</vt:lpstr>
      <vt:lpstr>Course instructors</vt:lpstr>
      <vt:lpstr>Course materials</vt:lpstr>
      <vt:lpstr>Additional course policies</vt:lpstr>
      <vt:lpstr>Academic honesty</vt:lpstr>
      <vt:lpstr>Course “rules”</vt:lpstr>
      <vt:lpstr>Course policies (cont.)</vt:lpstr>
      <vt:lpstr>What you should learn in this class</vt:lpstr>
      <vt:lpstr>Tentative course outline</vt:lpstr>
      <vt:lpstr>What is a computer?</vt:lpstr>
      <vt:lpstr>Computing history</vt:lpstr>
      <vt:lpstr>Today’s computer: one example</vt:lpstr>
      <vt:lpstr>Processor market (as of 2007)</vt:lpstr>
      <vt:lpstr>Computer components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1664</cp:revision>
  <dcterms:created xsi:type="dcterms:W3CDTF">2006-04-03T05:03:01Z</dcterms:created>
  <dcterms:modified xsi:type="dcterms:W3CDTF">2019-09-04T12:43:01Z</dcterms:modified>
</cp:coreProperties>
</file>