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599" r:id="rId4"/>
    <p:sldId id="449" r:id="rId5"/>
    <p:sldId id="484" r:id="rId6"/>
    <p:sldId id="48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385" r:id="rId17"/>
    <p:sldId id="422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803178-0095-4D3F-8C14-4181633A44DD}" v="5" dt="2019-12-06T04:39:42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6" d="100"/>
          <a:sy n="76" d="100"/>
        </p:scale>
        <p:origin x="1074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B7803178-0095-4D3F-8C14-4181633A44DD}"/>
    <pc:docChg chg="custSel modSld">
      <pc:chgData name="Geiger, Michael J" userId="13cae92b-b37c-450b-a449-82fcae19569d" providerId="ADAL" clId="{B7803178-0095-4D3F-8C14-4181633A44DD}" dt="2019-12-06T15:03:44.320" v="60" actId="20577"/>
      <pc:docMkLst>
        <pc:docMk/>
      </pc:docMkLst>
      <pc:sldChg chg="modSp">
        <pc:chgData name="Geiger, Michael J" userId="13cae92b-b37c-450b-a449-82fcae19569d" providerId="ADAL" clId="{B7803178-0095-4D3F-8C14-4181633A44DD}" dt="2019-12-06T15:03:44.320" v="60" actId="20577"/>
        <pc:sldMkLst>
          <pc:docMk/>
          <pc:sldMk cId="3355076474" sldId="599"/>
        </pc:sldMkLst>
        <pc:spChg chg="mod">
          <ac:chgData name="Geiger, Michael J" userId="13cae92b-b37c-450b-a449-82fcae19569d" providerId="ADAL" clId="{B7803178-0095-4D3F-8C14-4181633A44DD}" dt="2019-12-06T15:03:44.320" v="60" actId="20577"/>
          <ac:spMkLst>
            <pc:docMk/>
            <pc:sldMk cId="3355076474" sldId="599"/>
            <ac:spMk id="58371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1EC40D71-A240-4865-AC6E-7A800524A43B}"/>
    <pc:docChg chg="undo custSel addSld delSld modSld">
      <pc:chgData name="Geiger, Michael J" userId="13cae92b-b37c-450b-a449-82fcae19569d" providerId="ADAL" clId="{1EC40D71-A240-4865-AC6E-7A800524A43B}" dt="2019-12-06T04:39:42.427" v="116" actId="27636"/>
      <pc:docMkLst>
        <pc:docMk/>
      </pc:docMkLst>
      <pc:sldChg chg="modSp">
        <pc:chgData name="Geiger, Michael J" userId="13cae92b-b37c-450b-a449-82fcae19569d" providerId="ADAL" clId="{1EC40D71-A240-4865-AC6E-7A800524A43B}" dt="2019-12-06T03:24:50.421" v="6" actId="20577"/>
        <pc:sldMkLst>
          <pc:docMk/>
          <pc:sldMk cId="0" sldId="256"/>
        </pc:sldMkLst>
        <pc:spChg chg="mod">
          <ac:chgData name="Geiger, Michael J" userId="13cae92b-b37c-450b-a449-82fcae19569d" providerId="ADAL" clId="{1EC40D71-A240-4865-AC6E-7A800524A43B}" dt="2019-12-06T03:24:50.421" v="6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1EC40D71-A240-4865-AC6E-7A800524A43B}" dt="2019-12-06T03:29:46.397" v="47" actId="20577"/>
        <pc:sldMkLst>
          <pc:docMk/>
          <pc:sldMk cId="0" sldId="257"/>
        </pc:sldMkLst>
        <pc:spChg chg="mod">
          <ac:chgData name="Geiger, Michael J" userId="13cae92b-b37c-450b-a449-82fcae19569d" providerId="ADAL" clId="{1EC40D71-A240-4865-AC6E-7A800524A43B}" dt="2019-12-06T03:29:46.397" v="47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1EC40D71-A240-4865-AC6E-7A800524A43B}" dt="2019-12-06T04:39:42.427" v="116" actId="27636"/>
        <pc:sldMkLst>
          <pc:docMk/>
          <pc:sldMk cId="0" sldId="385"/>
        </pc:sldMkLst>
        <pc:spChg chg="mod">
          <ac:chgData name="Geiger, Michael J" userId="13cae92b-b37c-450b-a449-82fcae19569d" providerId="ADAL" clId="{1EC40D71-A240-4865-AC6E-7A800524A43B}" dt="2019-12-06T04:39:42.427" v="116" actId="27636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1EC40D71-A240-4865-AC6E-7A800524A43B}" dt="2019-12-06T04:22:26.777" v="58" actId="2696"/>
        <pc:sldMkLst>
          <pc:docMk/>
          <pc:sldMk cId="3155419382" sldId="440"/>
        </pc:sldMkLst>
      </pc:sldChg>
      <pc:sldChg chg="modSp add modAnim">
        <pc:chgData name="Geiger, Michael J" userId="13cae92b-b37c-450b-a449-82fcae19569d" providerId="ADAL" clId="{1EC40D71-A240-4865-AC6E-7A800524A43B}" dt="2019-12-06T04:26:43.766" v="88"/>
        <pc:sldMkLst>
          <pc:docMk/>
          <pc:sldMk cId="4104445700" sldId="449"/>
        </pc:sldMkLst>
        <pc:spChg chg="mod">
          <ac:chgData name="Geiger, Michael J" userId="13cae92b-b37c-450b-a449-82fcae19569d" providerId="ADAL" clId="{1EC40D71-A240-4865-AC6E-7A800524A43B}" dt="2019-12-06T04:22:53.548" v="67" actId="20577"/>
          <ac:spMkLst>
            <pc:docMk/>
            <pc:sldMk cId="4104445700" sldId="449"/>
            <ac:spMk id="73730" creationId="{00000000-0000-0000-0000-000000000000}"/>
          </ac:spMkLst>
        </pc:spChg>
      </pc:sldChg>
      <pc:sldChg chg="modSp add del">
        <pc:chgData name="Geiger, Michael J" userId="13cae92b-b37c-450b-a449-82fcae19569d" providerId="ADAL" clId="{1EC40D71-A240-4865-AC6E-7A800524A43B}" dt="2019-12-06T04:26:35.517" v="87" actId="2696"/>
        <pc:sldMkLst>
          <pc:docMk/>
          <pc:sldMk cId="3541447095" sldId="450"/>
        </pc:sldMkLst>
        <pc:spChg chg="mod">
          <ac:chgData name="Geiger, Michael J" userId="13cae92b-b37c-450b-a449-82fcae19569d" providerId="ADAL" clId="{1EC40D71-A240-4865-AC6E-7A800524A43B}" dt="2019-12-06T04:26:24.676" v="86" actId="20577"/>
          <ac:spMkLst>
            <pc:docMk/>
            <pc:sldMk cId="3541447095" sldId="450"/>
            <ac:spMk id="74754" creationId="{00000000-0000-0000-0000-000000000000}"/>
          </ac:spMkLst>
        </pc:spChg>
      </pc:sldChg>
      <pc:sldChg chg="del">
        <pc:chgData name="Geiger, Michael J" userId="13cae92b-b37c-450b-a449-82fcae19569d" providerId="ADAL" clId="{1EC40D71-A240-4865-AC6E-7A800524A43B}" dt="2019-12-06T04:00:56.604" v="48" actId="2696"/>
        <pc:sldMkLst>
          <pc:docMk/>
          <pc:sldMk cId="2023849940" sldId="454"/>
        </pc:sldMkLst>
      </pc:sldChg>
      <pc:sldChg chg="del">
        <pc:chgData name="Geiger, Michael J" userId="13cae92b-b37c-450b-a449-82fcae19569d" providerId="ADAL" clId="{1EC40D71-A240-4865-AC6E-7A800524A43B}" dt="2019-12-06T04:32:43.711" v="89" actId="2696"/>
        <pc:sldMkLst>
          <pc:docMk/>
          <pc:sldMk cId="4117661957" sldId="595"/>
        </pc:sldMkLst>
      </pc:sldChg>
      <pc:sldChg chg="del">
        <pc:chgData name="Geiger, Michael J" userId="13cae92b-b37c-450b-a449-82fcae19569d" providerId="ADAL" clId="{1EC40D71-A240-4865-AC6E-7A800524A43B}" dt="2019-12-06T04:32:44.313" v="90" actId="2696"/>
        <pc:sldMkLst>
          <pc:docMk/>
          <pc:sldMk cId="1068457187" sldId="597"/>
        </pc:sldMkLst>
      </pc:sldChg>
      <pc:sldChg chg="del">
        <pc:chgData name="Geiger, Michael J" userId="13cae92b-b37c-450b-a449-82fcae19569d" providerId="ADAL" clId="{1EC40D71-A240-4865-AC6E-7A800524A43B}" dt="2019-12-06T04:32:44.830" v="91" actId="2696"/>
        <pc:sldMkLst>
          <pc:docMk/>
          <pc:sldMk cId="2561516874" sldId="598"/>
        </pc:sldMkLst>
      </pc:sldChg>
      <pc:sldChg chg="modSp add">
        <pc:chgData name="Geiger, Michael J" userId="13cae92b-b37c-450b-a449-82fcae19569d" providerId="ADAL" clId="{1EC40D71-A240-4865-AC6E-7A800524A43B}" dt="2019-12-06T04:23:10.907" v="78" actId="27636"/>
        <pc:sldMkLst>
          <pc:docMk/>
          <pc:sldMk cId="3355076474" sldId="599"/>
        </pc:sldMkLst>
        <pc:spChg chg="mod">
          <ac:chgData name="Geiger, Michael J" userId="13cae92b-b37c-450b-a449-82fcae19569d" providerId="ADAL" clId="{1EC40D71-A240-4865-AC6E-7A800524A43B}" dt="2019-12-06T04:09:26.902" v="57" actId="20577"/>
          <ac:spMkLst>
            <pc:docMk/>
            <pc:sldMk cId="3355076474" sldId="599"/>
            <ac:spMk id="58370" creationId="{00000000-0000-0000-0000-000000000000}"/>
          </ac:spMkLst>
        </pc:spChg>
        <pc:spChg chg="mod">
          <ac:chgData name="Geiger, Michael J" userId="13cae92b-b37c-450b-a449-82fcae19569d" providerId="ADAL" clId="{1EC40D71-A240-4865-AC6E-7A800524A43B}" dt="2019-12-06T04:23:10.907" v="78" actId="27636"/>
          <ac:spMkLst>
            <pc:docMk/>
            <pc:sldMk cId="3355076474" sldId="599"/>
            <ac:spMk id="5837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D76F43-FCA2-4899-9DC6-7D5FF8510034}" type="datetime1">
              <a:rPr lang="en-US" smtClean="0"/>
              <a:t>12/6/2019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AE20C-A343-4745-A083-CDF97EB2C2F8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10183-13C8-445F-B459-57D766283F1C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F2830-C35C-483E-BCAD-E51E6D03B59A}" type="datetime1">
              <a:rPr lang="en-US" smtClean="0"/>
              <a:t>12/6/2019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B023-4110-404C-8E06-41621961E43A}" type="datetime1">
              <a:rPr lang="en-US" smtClean="0"/>
              <a:t>12/6/2019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A2F44-3840-45DE-A09D-6C4966DDEBFF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6F51E-D363-4729-A443-868F134EA6DB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E702A-4614-4102-8EAD-4B7A1D6815E8}" type="datetime1">
              <a:rPr lang="en-US" smtClean="0"/>
              <a:t>12/6/2019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AA0AF-9B17-4D80-8A96-1D1146395CE8}" type="datetime1">
              <a:rPr lang="en-US" smtClean="0"/>
              <a:t>12/6/2019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BFBB5-008C-4564-80B4-AF866C61F01F}" type="datetime1">
              <a:rPr lang="en-US" smtClean="0"/>
              <a:t>12/6/2019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DFDD6-5BE0-409C-8B58-D66EE33F4511}" type="datetime1">
              <a:rPr lang="en-US" smtClean="0"/>
              <a:t>12/6/2019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C3CBB-792C-4EB5-B624-B3799D29A295}" type="datetime1">
              <a:rPr lang="en-US" smtClean="0"/>
              <a:t>12/6/2019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795B4-9C4F-4793-AFA7-5B2A22EB76C7}" type="datetime1">
              <a:rPr lang="en-US" smtClean="0"/>
              <a:t>12/6/2019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BFC4030-64EA-4121-BAA7-BBBCF50B737C}" type="datetime1">
              <a:rPr lang="en-US" smtClean="0"/>
              <a:t>12/6/2019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35: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Priority queues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Hash tables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D3D4-A796-324E-ABBA-595C085280BA}" type="slidenum">
              <a:rPr lang="en-US"/>
              <a:pPr/>
              <a:t>10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Observe the problem with same value returned by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h(i)</a:t>
            </a:r>
            <a:r>
              <a:rPr lang="en-US"/>
              <a:t> for different values of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i</a:t>
            </a:r>
          </a:p>
          <a:p>
            <a:pPr lvl="1"/>
            <a:r>
              <a:rPr lang="en-US"/>
              <a:t>Called collisions</a:t>
            </a:r>
          </a:p>
          <a:p>
            <a:r>
              <a:rPr lang="en-US"/>
              <a:t>A simple solution is linear probing</a:t>
            </a:r>
          </a:p>
          <a:p>
            <a:pPr lvl="1"/>
            <a:r>
              <a:rPr lang="en-US"/>
              <a:t>Linear search begins at</a:t>
            </a:r>
            <a:br>
              <a:rPr lang="en-US"/>
            </a:br>
            <a:r>
              <a:rPr lang="en-US"/>
              <a:t>collision location</a:t>
            </a:r>
          </a:p>
          <a:p>
            <a:pPr lvl="1"/>
            <a:r>
              <a:rPr lang="en-US"/>
              <a:t>Continues until empty</a:t>
            </a:r>
            <a:br>
              <a:rPr lang="en-US"/>
            </a:br>
            <a:r>
              <a:rPr lang="en-US"/>
              <a:t>slot found for insertion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3905250"/>
            <a:ext cx="1697037" cy="23780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945-7FC1-9447-B9B2-68359D5CB974}" type="datetime1">
              <a:rPr lang="en-US" smtClean="0"/>
              <a:t>12/6/2019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6116-C42F-3145-927B-8AD39A252FD8}" type="slidenum">
              <a:rPr lang="en-US"/>
              <a:pPr/>
              <a:t>11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retrieving a value</a:t>
            </a:r>
            <a:br>
              <a:rPr lang="en-US"/>
            </a:br>
            <a:r>
              <a:rPr lang="en-US"/>
              <a:t>linear probe until found</a:t>
            </a:r>
          </a:p>
          <a:p>
            <a:pPr lvl="1"/>
            <a:r>
              <a:rPr lang="en-US"/>
              <a:t>If empty slot encountered</a:t>
            </a:r>
            <a:br>
              <a:rPr lang="en-US"/>
            </a:br>
            <a:r>
              <a:rPr lang="en-US"/>
              <a:t>then value is not in table</a:t>
            </a:r>
          </a:p>
          <a:p>
            <a:r>
              <a:rPr lang="en-US"/>
              <a:t>If deletions permitted </a:t>
            </a:r>
          </a:p>
          <a:p>
            <a:pPr lvl="1"/>
            <a:r>
              <a:rPr lang="en-US"/>
              <a:t>Slot can be marked so</a:t>
            </a:r>
            <a:br>
              <a:rPr lang="en-US"/>
            </a:br>
            <a:r>
              <a:rPr lang="en-US"/>
              <a:t>it will not be empty and cause an invalid linear probe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298575"/>
            <a:ext cx="2027237" cy="28400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F166-503D-054B-9437-006F3D3C2EF1}" type="datetime1">
              <a:rPr lang="en-US" smtClean="0"/>
              <a:t>12/6/2019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3B31-0B1C-DC47-9DFA-089EEF93383E}" type="slidenum">
              <a:rPr lang="en-US"/>
              <a:pPr/>
              <a:t>12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Strategies for improved performance</a:t>
            </a:r>
          </a:p>
          <a:p>
            <a:pPr lvl="1"/>
            <a:r>
              <a:rPr lang="en-US"/>
              <a:t>Increase table capacity (less collisions)</a:t>
            </a:r>
          </a:p>
          <a:p>
            <a:pPr lvl="1"/>
            <a:r>
              <a:rPr lang="en-US"/>
              <a:t>Use different collision resolution technique</a:t>
            </a:r>
          </a:p>
          <a:p>
            <a:pPr lvl="1"/>
            <a:r>
              <a:rPr lang="en-US"/>
              <a:t>Devise different hash function</a:t>
            </a:r>
          </a:p>
          <a:p>
            <a:r>
              <a:rPr lang="en-US"/>
              <a:t>Hash table capacity</a:t>
            </a:r>
          </a:p>
          <a:p>
            <a:pPr lvl="1"/>
            <a:r>
              <a:rPr lang="en-US"/>
              <a:t>Size of table must be 1.5 to 2 times the size of the number of items to be stored</a:t>
            </a:r>
          </a:p>
          <a:p>
            <a:pPr lvl="1"/>
            <a:r>
              <a:rPr lang="en-US"/>
              <a:t>Otherwise probability of collisions is too high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196F-368C-734D-A4D1-303E09210378}" type="datetime1">
              <a:rPr lang="en-US" smtClean="0"/>
              <a:t>12/6/2019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179A-AA6E-2947-8E8F-795400965E35}" type="slidenum">
              <a:rPr lang="en-US"/>
              <a:pPr/>
              <a:t>13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Strategies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probing can result in primary clustering</a:t>
            </a:r>
          </a:p>
          <a:p>
            <a:r>
              <a:rPr lang="en-US"/>
              <a:t>Consider quadratic probing</a:t>
            </a:r>
          </a:p>
          <a:p>
            <a:pPr lvl="1"/>
            <a:r>
              <a:rPr lang="en-US"/>
              <a:t>Probe sequence from location </a:t>
            </a:r>
            <a:r>
              <a:rPr lang="en-US" i="1"/>
              <a:t>i</a:t>
            </a:r>
            <a:r>
              <a:rPr lang="en-US"/>
              <a:t> is</a:t>
            </a:r>
            <a:br>
              <a:rPr lang="en-US"/>
            </a:br>
            <a:r>
              <a:rPr lang="en-US" i="1"/>
              <a:t>i + 1, i – 1, i + 4, i – 4, i + 9, i – 9</a:t>
            </a:r>
            <a:r>
              <a:rPr lang="en-US"/>
              <a:t>, …</a:t>
            </a:r>
          </a:p>
          <a:p>
            <a:pPr lvl="1"/>
            <a:r>
              <a:rPr lang="en-US"/>
              <a:t>Secondary clusters can still form</a:t>
            </a:r>
          </a:p>
          <a:p>
            <a:r>
              <a:rPr lang="en-US"/>
              <a:t>Double hashing </a:t>
            </a:r>
          </a:p>
          <a:p>
            <a:pPr lvl="1"/>
            <a:r>
              <a:rPr lang="en-US"/>
              <a:t>Use a second hash function to determine probe sequence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AE97-220B-0642-94A0-0E9AAA6A74F3}" type="datetime1">
              <a:rPr lang="en-US" smtClean="0"/>
              <a:t>12/6/2019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1F8D-BAF4-A24F-80C8-A305E9676AD4}" type="slidenum">
              <a:rPr lang="en-US"/>
              <a:pPr/>
              <a:t>14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Strategies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Chaining</a:t>
            </a:r>
          </a:p>
          <a:p>
            <a:pPr lvl="1"/>
            <a:r>
              <a:rPr lang="en-US"/>
              <a:t>Table is a list or vector of head nodes to linked lists</a:t>
            </a:r>
          </a:p>
          <a:p>
            <a:pPr lvl="1"/>
            <a:r>
              <a:rPr lang="en-US"/>
              <a:t>When item hashes to location, it is added to that linked list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3827463"/>
            <a:ext cx="4503738" cy="206533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4970-D4B4-4146-8053-4EF759BBFFA5}" type="datetime1">
              <a:rPr lang="en-US" smtClean="0"/>
              <a:t>12/6/2019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CFDC-A930-D44D-BD89-F7CF362086BF}" type="slidenum">
              <a:rPr lang="en-US"/>
              <a:pPr/>
              <a:t>15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the Hash Function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Ideal hash function</a:t>
            </a:r>
          </a:p>
          <a:p>
            <a:pPr lvl="1"/>
            <a:r>
              <a:rPr lang="en-US"/>
              <a:t>Simple to evaluate</a:t>
            </a:r>
          </a:p>
          <a:p>
            <a:pPr lvl="1"/>
            <a:r>
              <a:rPr lang="en-US"/>
              <a:t>Scatters items uniformly throughout table</a:t>
            </a:r>
          </a:p>
          <a:p>
            <a:r>
              <a:rPr lang="en-US"/>
              <a:t>Modulo arithmetic not so good for strings</a:t>
            </a:r>
          </a:p>
          <a:p>
            <a:pPr lvl="1"/>
            <a:r>
              <a:rPr lang="en-US"/>
              <a:t>Possible to manipulate numeric (ASCII) value of first and last characters of a name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E1DC-DD2D-ED4D-BD82-9A6409AB5899}" type="datetime1">
              <a:rPr lang="en-US" smtClean="0"/>
              <a:t>12/6/2019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2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Standard C++ containers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New text exercises (Ch. 22, 23) due 12/12</a:t>
            </a:r>
          </a:p>
          <a:p>
            <a:pPr lvl="2"/>
            <a:r>
              <a:rPr lang="en-US" dirty="0"/>
              <a:t>Will count only subset of total text exercise points</a:t>
            </a:r>
          </a:p>
          <a:p>
            <a:pPr lvl="3"/>
            <a:r>
              <a:rPr lang="en-US" dirty="0"/>
              <a:t>Need to figure out exact numbers—will post when I do</a:t>
            </a:r>
          </a:p>
          <a:p>
            <a:pPr lvl="2"/>
            <a:r>
              <a:rPr lang="en-US" dirty="0"/>
              <a:t>Remaining points = extra credit</a:t>
            </a:r>
          </a:p>
          <a:p>
            <a:pPr lvl="1"/>
            <a:r>
              <a:rPr lang="en-US" dirty="0"/>
              <a:t>Will post 1 or 2 </a:t>
            </a:r>
            <a:r>
              <a:rPr lang="en-US" u="sng" dirty="0"/>
              <a:t>short</a:t>
            </a:r>
            <a:r>
              <a:rPr lang="en-US" dirty="0"/>
              <a:t> programs</a:t>
            </a:r>
          </a:p>
          <a:p>
            <a:pPr lvl="2"/>
            <a:r>
              <a:rPr lang="en-US" dirty="0"/>
              <a:t>Code submissions allowed until 12/18 (day after final)</a:t>
            </a:r>
          </a:p>
          <a:p>
            <a:pPr lvl="2"/>
            <a:r>
              <a:rPr lang="en-US" dirty="0"/>
              <a:t>Will count subset of programs; others extra credit</a:t>
            </a:r>
          </a:p>
          <a:p>
            <a:pPr lvl="1"/>
            <a:r>
              <a:rPr lang="en-US" dirty="0"/>
              <a:t>Course evals to be posted online; return at final</a:t>
            </a:r>
          </a:p>
          <a:p>
            <a:pPr lvl="1"/>
            <a:r>
              <a:rPr lang="en-US"/>
              <a:t>Final exam: Tuesday, 12/17, 8-11 AM, Olsen 407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D085D64-DAFD-4BE6-801E-67C46E2210DD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slides provided with the course textbook:</a:t>
            </a:r>
          </a:p>
          <a:p>
            <a:pPr lvl="1"/>
            <a:r>
              <a:rPr lang="en-US" dirty="0"/>
              <a:t>Larry </a:t>
            </a:r>
            <a:r>
              <a:rPr lang="en-US" dirty="0" err="1"/>
              <a:t>Nyhoff</a:t>
            </a:r>
            <a:r>
              <a:rPr lang="en-US" dirty="0"/>
              <a:t>, </a:t>
            </a:r>
            <a:r>
              <a:rPr lang="en-US" i="1" dirty="0"/>
              <a:t>ADTs, Data Structures, and Problem Solving with C++</a:t>
            </a:r>
            <a:r>
              <a:rPr lang="en-US" dirty="0"/>
              <a:t>, 2nd edition, 2005, Pearson/Prentice Hall. ISBN: 0-13-140909-3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2F49-9122-421F-90A5-7F9364E5451B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New text exercises (Ch. 22, 23) due 12/12</a:t>
            </a:r>
          </a:p>
          <a:p>
            <a:pPr lvl="2"/>
            <a:r>
              <a:rPr lang="en-US" dirty="0"/>
              <a:t>Will count only subset of total text exercise points</a:t>
            </a:r>
          </a:p>
          <a:p>
            <a:pPr lvl="3"/>
            <a:r>
              <a:rPr lang="en-US" dirty="0"/>
              <a:t>Need to figure out exact numbers—will post when I do</a:t>
            </a:r>
          </a:p>
          <a:p>
            <a:pPr lvl="2"/>
            <a:r>
              <a:rPr lang="en-US" dirty="0"/>
              <a:t>Remaining points = extra credit</a:t>
            </a:r>
          </a:p>
          <a:p>
            <a:pPr lvl="1"/>
            <a:r>
              <a:rPr lang="en-US" dirty="0"/>
              <a:t>Will post 1 or 2 </a:t>
            </a:r>
            <a:r>
              <a:rPr lang="en-US" u="sng" dirty="0"/>
              <a:t>short</a:t>
            </a:r>
            <a:r>
              <a:rPr lang="en-US" dirty="0"/>
              <a:t> programs</a:t>
            </a:r>
          </a:p>
          <a:p>
            <a:pPr lvl="2"/>
            <a:r>
              <a:rPr lang="en-US" dirty="0"/>
              <a:t>Code submissions allowed until 12/18 (day after final)</a:t>
            </a:r>
          </a:p>
          <a:p>
            <a:pPr lvl="2"/>
            <a:r>
              <a:rPr lang="en-US" dirty="0"/>
              <a:t>Will count subset of programs; others extra credit</a:t>
            </a:r>
          </a:p>
          <a:p>
            <a:pPr lvl="1"/>
            <a:r>
              <a:rPr lang="en-US" dirty="0"/>
              <a:t>Course evals to be posted online; return at final</a:t>
            </a:r>
          </a:p>
          <a:p>
            <a:pPr lvl="1"/>
            <a:r>
              <a:rPr lang="en-US" dirty="0"/>
              <a:t>Final exam: Tuesday, 12/17, 8-11 AM, Olsen 407</a:t>
            </a:r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Priority queues</a:t>
            </a:r>
          </a:p>
          <a:p>
            <a:pPr lvl="1"/>
            <a:r>
              <a:rPr lang="en-US" dirty="0"/>
              <a:t>Hash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429364-8230-43CB-B5CC-00AE5C98CF15}" type="datetime1">
              <a:rPr lang="en-US" smtClean="0">
                <a:latin typeface="+mj-lt"/>
              </a:rPr>
              <a:t>12/6/2019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74F-8B3C-DB42-942C-70230611FC26}" type="slidenum">
              <a:rPr lang="en-US"/>
              <a:pPr/>
              <a:t>3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Heaps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609600" indent="-609600">
              <a:buFontTx/>
              <a:buNone/>
            </a:pPr>
            <a:r>
              <a:rPr lang="en-US" dirty="0"/>
              <a:t>A </a:t>
            </a:r>
            <a:r>
              <a:rPr lang="en-US" b="1" dirty="0"/>
              <a:t>heap</a:t>
            </a:r>
            <a:r>
              <a:rPr lang="en-US" dirty="0"/>
              <a:t> is a binary tree with properties: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It is (nearly) complete</a:t>
            </a:r>
          </a:p>
          <a:p>
            <a:pPr marL="990600" lvl="1" indent="-533400">
              <a:buFontTx/>
              <a:buChar char="•"/>
            </a:pPr>
            <a:r>
              <a:rPr lang="en-US" dirty="0"/>
              <a:t>Each level of tree completely filled …</a:t>
            </a:r>
          </a:p>
          <a:p>
            <a:pPr marL="990600" lvl="1" indent="-533400">
              <a:buFontTx/>
              <a:buChar char="•"/>
            </a:pPr>
            <a:r>
              <a:rPr lang="en-US" dirty="0"/>
              <a:t>… except possibly bottom level (nodes in left most positions)</a:t>
            </a:r>
          </a:p>
          <a:p>
            <a:pPr marL="990600" lvl="1" indent="-533400">
              <a:buFontTx/>
              <a:buChar char="•"/>
            </a:pPr>
            <a:r>
              <a:rPr lang="en-US" dirty="0"/>
              <a:t>Because of this property, can be stored efficiently </a:t>
            </a:r>
            <a:r>
              <a:rPr lang="en-US"/>
              <a:t>in arrays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/>
              <a:t>It satisfies </a:t>
            </a:r>
            <a:r>
              <a:rPr lang="en-US" i="1" dirty="0"/>
              <a:t>heap-order property</a:t>
            </a:r>
            <a:endParaRPr lang="en-US" dirty="0"/>
          </a:p>
          <a:p>
            <a:pPr marL="990600" lvl="1" indent="-533400">
              <a:buFontTx/>
              <a:buChar char="•"/>
            </a:pPr>
            <a:r>
              <a:rPr lang="en-US" b="1" dirty="0">
                <a:solidFill>
                  <a:srgbClr val="FF0000"/>
                </a:solidFill>
              </a:rPr>
              <a:t>Max-heap: </a:t>
            </a:r>
            <a:r>
              <a:rPr lang="en-US" dirty="0"/>
              <a:t>Data in each node &gt;= data in children</a:t>
            </a:r>
          </a:p>
          <a:p>
            <a:pPr marL="990600" lvl="1" indent="-533400">
              <a:buFontTx/>
              <a:buChar char="•"/>
            </a:pPr>
            <a:r>
              <a:rPr lang="en-US" b="1" dirty="0">
                <a:solidFill>
                  <a:srgbClr val="FF0000"/>
                </a:solidFill>
              </a:rPr>
              <a:t>Min-heap: </a:t>
            </a:r>
            <a:r>
              <a:rPr lang="en-US" dirty="0"/>
              <a:t>Data in each node &lt;= data in children</a:t>
            </a:r>
          </a:p>
          <a:p>
            <a:pPr marL="990600" lvl="1" indent="-533400">
              <a:buFontTx/>
              <a:buChar char="•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C6DB-A22E-4457-A336-93BB94777AFD}" type="datetime1">
              <a:rPr lang="en-US" smtClean="0"/>
              <a:t>12/6/2019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7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Heapsort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Efficient array sorting algorithm</a:t>
            </a:r>
          </a:p>
          <a:p>
            <a:pPr>
              <a:lnSpc>
                <a:spcPct val="90000"/>
              </a:lnSpc>
            </a:pPr>
            <a:r>
              <a:rPr lang="en-US" dirty="0"/>
              <a:t>Can treat array contents as a binary tree using indexing rules described earlier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Heapsort algorithm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Assumes max-heap, want to sort from low </a:t>
            </a:r>
            <a:r>
              <a:rPr lang="en-US" dirty="0">
                <a:sym typeface="Wingdings" panose="05000000000000000000" pitchFamily="2" charset="2"/>
              </a:rPr>
              <a:t> high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dirty="0"/>
          </a:p>
          <a:p>
            <a:pPr marL="858837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Convert array to a heap (“</a:t>
            </a:r>
            <a:r>
              <a:rPr lang="en-US" dirty="0" err="1"/>
              <a:t>heapify</a:t>
            </a:r>
            <a:r>
              <a:rPr lang="en-US" dirty="0"/>
              <a:t>”)</a:t>
            </a:r>
          </a:p>
          <a:p>
            <a:pPr marL="858837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Repeat following steps, assuming n = array size</a:t>
            </a:r>
          </a:p>
          <a:p>
            <a:pPr marL="1211262" lvl="2" indent="-514350">
              <a:lnSpc>
                <a:spcPct val="90000"/>
              </a:lnSpc>
              <a:buFont typeface="+mj-lt"/>
              <a:buAutoNum type="alphaLcPeriod"/>
            </a:pPr>
            <a:r>
              <a:rPr lang="en-US" dirty="0"/>
              <a:t>Swap tree root with item n - 1 </a:t>
            </a:r>
            <a:r>
              <a:rPr lang="en-US" dirty="0">
                <a:sym typeface="Wingdings" panose="05000000000000000000" pitchFamily="2" charset="2"/>
              </a:rPr>
              <a:t> highest item now last</a:t>
            </a:r>
            <a:endParaRPr lang="en-US" dirty="0"/>
          </a:p>
          <a:p>
            <a:pPr marL="1211262" lvl="2" indent="-514350">
              <a:lnSpc>
                <a:spcPct val="90000"/>
              </a:lnSpc>
              <a:buFont typeface="+mj-lt"/>
              <a:buAutoNum type="alphaLcPeriod"/>
            </a:pPr>
            <a:r>
              <a:rPr lang="en-US" dirty="0"/>
              <a:t>Treat remaining n – 1 items as heap—percolate new root down</a:t>
            </a:r>
          </a:p>
          <a:p>
            <a:pPr marL="1211262" lvl="2" indent="-514350">
              <a:lnSpc>
                <a:spcPct val="90000"/>
              </a:lnSpc>
              <a:buFont typeface="+mj-lt"/>
              <a:buAutoNum type="alphaLcPeriod"/>
            </a:pPr>
            <a:r>
              <a:rPr lang="en-US" dirty="0"/>
              <a:t>Decrement n and return to step (a)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3404-6CF4-4CCC-8526-B74F834EBAA6}" type="datetime1">
              <a:rPr lang="en-US" smtClean="0"/>
              <a:t>12/6/2019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34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684B-A4C0-0A4D-AFC3-362A91D85DC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FF8-C879-5A43-B62E-155C63C03B15}" type="slidenum">
              <a:rPr lang="en-US"/>
              <a:pPr/>
              <a:t>5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collection of data elements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Items stored in order by priority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Higher priority items removed ahead of lower</a:t>
            </a:r>
          </a:p>
          <a:p>
            <a:pPr>
              <a:lnSpc>
                <a:spcPct val="90000"/>
              </a:lnSpc>
            </a:pPr>
            <a:r>
              <a:rPr lang="en-US" sz="2800"/>
              <a:t>Operations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Constructor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Insert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Find, remove smallest/largest (priority) element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Replace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Change priority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Delete an item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Join two priority queues into a larger one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DE5-1C5A-A943-BA0D-3BC034B5373D}" type="datetime1">
              <a:rPr lang="en-US" smtClean="0"/>
              <a:t>12/6/2019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42A4-A0D5-8C4C-8A2D-9F90A41A4E52}" type="slidenum">
              <a:rPr lang="en-US"/>
              <a:pPr/>
              <a:t>6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possibilities</a:t>
            </a:r>
          </a:p>
          <a:p>
            <a:pPr lvl="1"/>
            <a:r>
              <a:rPr lang="en-US" dirty="0"/>
              <a:t>As a list (array, vector, linked list)</a:t>
            </a:r>
          </a:p>
          <a:p>
            <a:pPr lvl="1"/>
            <a:r>
              <a:rPr lang="en-US" dirty="0"/>
              <a:t>As an ordered list</a:t>
            </a:r>
          </a:p>
          <a:p>
            <a:pPr lvl="1"/>
            <a:r>
              <a:rPr lang="en-US" dirty="0"/>
              <a:t>Best is to use a heap</a:t>
            </a:r>
            <a:br>
              <a:rPr lang="en-US" dirty="0"/>
            </a:br>
            <a:r>
              <a:rPr lang="en-US" dirty="0"/>
              <a:t>Basic operations have O(log</a:t>
            </a:r>
            <a:r>
              <a:rPr lang="en-US" baseline="-25000" dirty="0"/>
              <a:t>2</a:t>
            </a:r>
            <a:r>
              <a:rPr lang="en-US" dirty="0"/>
              <a:t>n) time</a:t>
            </a:r>
          </a:p>
          <a:p>
            <a:r>
              <a:rPr lang="en-US" dirty="0"/>
              <a:t>Priority queue as heap: use priority for ordering</a:t>
            </a:r>
          </a:p>
          <a:p>
            <a:pPr lvl="1"/>
            <a:r>
              <a:rPr lang="en-US" dirty="0"/>
              <a:t>Highest priority item will always be first</a:t>
            </a:r>
          </a:p>
          <a:p>
            <a:pPr lvl="1"/>
            <a:r>
              <a:rPr lang="en-US" dirty="0"/>
              <a:t>All priority queue operations can be written in terms of heap operations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43B8-5DBF-0347-9D4F-5DB63206209E}" type="datetime1">
              <a:rPr lang="en-US" smtClean="0"/>
              <a:t>12/6/2019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3D1F-1FDA-9B48-8C85-E609C0A5D3FD}" type="slidenum">
              <a:rPr lang="en-US"/>
              <a:pPr/>
              <a:t>7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order of magnitude of searches</a:t>
            </a:r>
          </a:p>
          <a:p>
            <a:pPr lvl="1"/>
            <a:r>
              <a:rPr lang="en-US"/>
              <a:t>Linear search O(n)</a:t>
            </a:r>
          </a:p>
          <a:p>
            <a:pPr lvl="1"/>
            <a:r>
              <a:rPr lang="en-US"/>
              <a:t>Binary search O(log</a:t>
            </a:r>
            <a:r>
              <a:rPr lang="en-US" baseline="-25000"/>
              <a:t>2</a:t>
            </a:r>
            <a:r>
              <a:rPr lang="en-US"/>
              <a:t>n)</a:t>
            </a:r>
          </a:p>
          <a:p>
            <a:pPr lvl="1"/>
            <a:r>
              <a:rPr lang="en-US"/>
              <a:t>Balanced binary tree search O(log</a:t>
            </a:r>
            <a:r>
              <a:rPr lang="en-US" baseline="-25000"/>
              <a:t>2</a:t>
            </a:r>
            <a:r>
              <a:rPr lang="en-US"/>
              <a:t>n)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Unbalanced binary tree can degrade to O(n)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/>
          <a:stretch>
            <a:fillRect/>
          </a:stretch>
        </p:blipFill>
        <p:spPr bwMode="auto">
          <a:xfrm>
            <a:off x="1039813" y="3298825"/>
            <a:ext cx="2414587" cy="15890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3268662"/>
            <a:ext cx="1949450" cy="17018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6" name="Line 6"/>
          <p:cNvSpPr>
            <a:spLocks noChangeShapeType="1"/>
          </p:cNvSpPr>
          <p:nvPr/>
        </p:nvSpPr>
        <p:spPr bwMode="auto">
          <a:xfrm flipH="1">
            <a:off x="3268663" y="3121025"/>
            <a:ext cx="1751012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 flipV="1">
            <a:off x="4435475" y="4210050"/>
            <a:ext cx="1770063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228B-9EC6-1141-AC9A-EC3D1B16736C}" type="datetime1">
              <a:rPr lang="en-US" smtClean="0"/>
              <a:t>12/6/2019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6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DDCE-E19D-594A-8854-405093F13514}" type="slidenum">
              <a:rPr lang="en-US"/>
              <a:pPr/>
              <a:t>8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some situations faster search is needed</a:t>
            </a:r>
          </a:p>
          <a:p>
            <a:pPr lvl="1"/>
            <a:r>
              <a:rPr lang="en-US"/>
              <a:t>Solution is to use a hash function</a:t>
            </a:r>
          </a:p>
          <a:p>
            <a:pPr lvl="1"/>
            <a:r>
              <a:rPr lang="en-US"/>
              <a:t>Value of key field given to hash function</a:t>
            </a:r>
          </a:p>
          <a:p>
            <a:pPr lvl="1"/>
            <a:r>
              <a:rPr lang="en-US"/>
              <a:t>Location in a hash table is calculated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B4A-04BE-F94D-9224-1AC0504E49C5}" type="datetime1">
              <a:rPr lang="en-US" smtClean="0"/>
              <a:t>12/6/2019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3276600"/>
            <a:ext cx="3683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6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4897-6C20-6D48-9EA2-F8B6E74F1B7C}" type="slidenum">
              <a:rPr lang="en-US"/>
              <a:pPr/>
              <a:t>9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function could be to mod the value of the key by some arbitrary integer</a:t>
            </a:r>
            <a:br>
              <a:rPr lang="en-US"/>
            </a:b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int h(int i)</a:t>
            </a:r>
            <a:br>
              <a:rPr lang="en-US" sz="2800" b="1">
                <a:solidFill>
                  <a:srgbClr val="6666FF"/>
                </a:solidFill>
                <a:latin typeface="Courier New" charset="0"/>
              </a:rPr>
            </a:b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{	return   i % someInt;	   }</a:t>
            </a:r>
          </a:p>
          <a:p>
            <a:pPr>
              <a:lnSpc>
                <a:spcPct val="90000"/>
              </a:lnSpc>
            </a:pPr>
            <a:r>
              <a:rPr lang="en-US"/>
              <a:t>Note the max number of locations in the table will be same as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someInt</a:t>
            </a:r>
          </a:p>
          <a:p>
            <a:pPr>
              <a:lnSpc>
                <a:spcPct val="90000"/>
              </a:lnSpc>
            </a:pPr>
            <a:r>
              <a:rPr lang="en-US"/>
              <a:t>Note that we have traded speed for wasted space</a:t>
            </a:r>
          </a:p>
          <a:p>
            <a:pPr lvl="1">
              <a:lnSpc>
                <a:spcPct val="90000"/>
              </a:lnSpc>
            </a:pPr>
            <a:r>
              <a:rPr lang="en-US"/>
              <a:t>Table must be considerably larger than number of items anticipated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710E-4F4C-9F42-8ABD-CDFD81CAABC5}" type="datetime1">
              <a:rPr lang="en-US" smtClean="0"/>
              <a:t>12/6/2019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3303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18869</TotalTime>
  <Words>1031</Words>
  <Application>Microsoft Office PowerPoint</Application>
  <PresentationFormat>On-screen Show (4:3)</PresentationFormat>
  <Paragraphs>184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Garamond</vt:lpstr>
      <vt:lpstr>Wingdings</vt:lpstr>
      <vt:lpstr>Edge</vt:lpstr>
      <vt:lpstr>EECE.3220 Data Structures</vt:lpstr>
      <vt:lpstr>Lecture outline</vt:lpstr>
      <vt:lpstr>Review: Heaps</vt:lpstr>
      <vt:lpstr>Review: Heapsort</vt:lpstr>
      <vt:lpstr>Priority Queue</vt:lpstr>
      <vt:lpstr>Priority Queue</vt:lpstr>
      <vt:lpstr>Hash Tables</vt:lpstr>
      <vt:lpstr>Hash Tables</vt:lpstr>
      <vt:lpstr>Hash Functions</vt:lpstr>
      <vt:lpstr>Hash Functions</vt:lpstr>
      <vt:lpstr>Hash Functions</vt:lpstr>
      <vt:lpstr>Hash Functions</vt:lpstr>
      <vt:lpstr>Collision Strategies</vt:lpstr>
      <vt:lpstr>Collision Strategies</vt:lpstr>
      <vt:lpstr>Improving the Hash Function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4337</cp:revision>
  <dcterms:created xsi:type="dcterms:W3CDTF">2006-04-03T05:03:01Z</dcterms:created>
  <dcterms:modified xsi:type="dcterms:W3CDTF">2019-12-06T15:03:45Z</dcterms:modified>
</cp:coreProperties>
</file>