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22" r:id="rId4"/>
    <p:sldId id="423" r:id="rId5"/>
    <p:sldId id="424" r:id="rId6"/>
    <p:sldId id="425" r:id="rId7"/>
    <p:sldId id="427" r:id="rId8"/>
    <p:sldId id="426" r:id="rId9"/>
    <p:sldId id="430" r:id="rId10"/>
    <p:sldId id="431" r:id="rId11"/>
    <p:sldId id="432" r:id="rId12"/>
    <p:sldId id="433" r:id="rId13"/>
    <p:sldId id="434" r:id="rId14"/>
    <p:sldId id="428" r:id="rId15"/>
    <p:sldId id="435" r:id="rId16"/>
    <p:sldId id="436" r:id="rId17"/>
    <p:sldId id="437" r:id="rId18"/>
    <p:sldId id="385" r:id="rId19"/>
    <p:sldId id="418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97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56E49-6068-AA4B-BBA1-76ACAF9E000D}" type="datetime1">
              <a:rPr lang="en-US" smtClean="0"/>
              <a:t>1/30/18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6D9FE-14F0-264A-B760-5BBC261E59EA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60238-82DA-534D-BDE7-3B97DF7AD4B5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8AB3B-423C-2B44-830D-2CC60DCFF7F0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AC3D-6E14-6542-81E7-29B3F43A39F5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74393-66B4-5548-94C8-AC6656B5D33D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6859B-ECDC-844B-AFE1-995963084591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45107-F84A-0B41-B7AA-A6F6329680F8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4D833-651C-1F48-AE92-0B337CF534CA}" type="datetime1">
              <a:rPr lang="en-US" smtClean="0"/>
              <a:t>1/30/18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64573-CCE7-1D4B-8994-A4415C4EE011}" type="datetime1">
              <a:rPr lang="en-US" smtClean="0"/>
              <a:t>1/30/18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94F05-DDA0-144A-BB98-C734851B5FF2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7E147-6255-104A-8BCF-643F86690880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0A1FD-26CA-3B4C-98D7-118809BC4793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A1500C9-7BC7-5F40-8AF9-6E65CD5CF5AD}" type="datetime1">
              <a:rPr lang="en-US" smtClean="0"/>
              <a:t>1/30/18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Processes and process management (continued)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more details on fork() and wait()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return value is:</a:t>
            </a:r>
          </a:p>
          <a:p>
            <a:pPr lvl="1"/>
            <a:r>
              <a:rPr lang="en-US" dirty="0" smtClean="0"/>
              <a:t>&lt;0 if </a:t>
            </a:r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fails (no child created)</a:t>
            </a:r>
          </a:p>
          <a:p>
            <a:pPr lvl="1"/>
            <a:r>
              <a:rPr lang="en-US" dirty="0" smtClean="0"/>
              <a:t>0 within child process</a:t>
            </a:r>
          </a:p>
          <a:p>
            <a:pPr lvl="1"/>
            <a:r>
              <a:rPr lang="en-US" dirty="0" smtClean="0"/>
              <a:t>PID of child (&gt;0) within parent process</a:t>
            </a:r>
          </a:p>
          <a:p>
            <a:r>
              <a:rPr lang="en-US" dirty="0" smtClean="0"/>
              <a:t>Can use to differentiate child from parent</a:t>
            </a:r>
          </a:p>
          <a:p>
            <a:pPr lvl="1"/>
            <a:r>
              <a:rPr lang="en-US" dirty="0" smtClean="0"/>
              <a:t>Run same program but use conditional statement to send parent/child down different paths</a:t>
            </a:r>
          </a:p>
          <a:p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/>
              <a:t> system call allows parent to wait for child to finish execution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015-CBF3-CD4D-AA2F-D8D4B7328442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what does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err="1" smtClean="0">
                <a:latin typeface="Courier New"/>
                <a:cs typeface="Courier New"/>
              </a:rPr>
              <a:t>int</a:t>
            </a:r>
            <a:r>
              <a:rPr lang="en-US" sz="3400" dirty="0" smtClean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[5] = {0,1,2,3,4};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pid_t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= fork();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smtClean="0">
                <a:latin typeface="Courier New"/>
                <a:cs typeface="Courier New"/>
              </a:rPr>
              <a:t>	if (</a:t>
            </a:r>
            <a:r>
              <a:rPr lang="en-US" sz="3400" dirty="0" err="1" smtClean="0">
                <a:latin typeface="Courier New"/>
                <a:cs typeface="Courier New"/>
              </a:rPr>
              <a:t>pid</a:t>
            </a:r>
            <a:r>
              <a:rPr lang="en-US" sz="3400" dirty="0" smtClean="0">
                <a:latin typeface="Courier New"/>
                <a:cs typeface="Courier New"/>
              </a:rPr>
              <a:t> == 0)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smtClean="0">
                <a:latin typeface="Courier New"/>
                <a:cs typeface="Courier New"/>
              </a:rPr>
              <a:t>		for (</a:t>
            </a:r>
            <a:r>
              <a:rPr lang="en-US" sz="3400" dirty="0" err="1" smtClean="0">
                <a:latin typeface="Courier New"/>
                <a:cs typeface="Courier New"/>
              </a:rPr>
              <a:t>i</a:t>
            </a:r>
            <a:r>
              <a:rPr lang="en-US" sz="3400" dirty="0" smtClean="0">
                <a:latin typeface="Courier New"/>
                <a:cs typeface="Courier New"/>
              </a:rPr>
              <a:t> = 0; </a:t>
            </a:r>
            <a:r>
              <a:rPr lang="en-US" sz="3400" dirty="0" err="1" smtClean="0">
                <a:latin typeface="Courier New"/>
                <a:cs typeface="Courier New"/>
              </a:rPr>
              <a:t>i</a:t>
            </a:r>
            <a:r>
              <a:rPr lang="en-US" sz="3400" dirty="0" smtClean="0">
                <a:latin typeface="Courier New"/>
                <a:cs typeface="Courier New"/>
              </a:rPr>
              <a:t> &lt; 5; </a:t>
            </a:r>
            <a:r>
              <a:rPr lang="en-US" sz="3400" dirty="0" err="1" smtClean="0">
                <a:latin typeface="Courier New"/>
                <a:cs typeface="Courier New"/>
              </a:rPr>
              <a:t>i</a:t>
            </a:r>
            <a:r>
              <a:rPr lang="en-US" sz="3400" dirty="0" smtClean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smtClean="0">
                <a:latin typeface="Courier New"/>
                <a:cs typeface="Courier New"/>
              </a:rPr>
              <a:t>			</a:t>
            </a:r>
            <a:r>
              <a:rPr lang="en-US" sz="3400" dirty="0" err="1" smtClean="0">
                <a:latin typeface="Courier New"/>
                <a:cs typeface="Courier New"/>
              </a:rPr>
              <a:t>nums</a:t>
            </a:r>
            <a:r>
              <a:rPr lang="en-US" sz="3400" dirty="0" smtClean="0">
                <a:latin typeface="Courier New"/>
                <a:cs typeface="Courier New"/>
              </a:rPr>
              <a:t>[</a:t>
            </a:r>
            <a:r>
              <a:rPr lang="en-US" sz="3400" dirty="0" err="1" smtClean="0">
                <a:latin typeface="Courier New"/>
                <a:cs typeface="Courier New"/>
              </a:rPr>
              <a:t>i</a:t>
            </a:r>
            <a:r>
              <a:rPr lang="en-US" sz="3400" dirty="0" smtClean="0">
                <a:latin typeface="Courier New"/>
                <a:cs typeface="Courier New"/>
              </a:rPr>
              <a:t>] *= -</a:t>
            </a:r>
            <a:r>
              <a:rPr lang="en-US" sz="3400" dirty="0" err="1" smtClean="0">
                <a:latin typeface="Courier New"/>
                <a:cs typeface="Courier New"/>
              </a:rPr>
              <a:t>i</a:t>
            </a:r>
            <a:r>
              <a:rPr lang="en-US" sz="3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smtClean="0">
                <a:latin typeface="Courier New"/>
                <a:cs typeface="Courier New"/>
              </a:rPr>
              <a:t>			</a:t>
            </a:r>
            <a:r>
              <a:rPr lang="en-US" sz="3400" dirty="0" err="1" smtClean="0">
                <a:latin typeface="Courier New"/>
                <a:cs typeface="Courier New"/>
              </a:rPr>
              <a:t>printf</a:t>
            </a:r>
            <a:r>
              <a:rPr lang="en-US" sz="3400" dirty="0" smtClean="0">
                <a:latin typeface="Courier New"/>
                <a:cs typeface="Courier New"/>
              </a:rPr>
              <a:t>("CHILD: %d\n", </a:t>
            </a:r>
            <a:r>
              <a:rPr lang="en-US" sz="3400" dirty="0" err="1" smtClean="0">
                <a:latin typeface="Courier New"/>
                <a:cs typeface="Courier New"/>
              </a:rPr>
              <a:t>nums</a:t>
            </a:r>
            <a:r>
              <a:rPr lang="en-US" sz="3400" dirty="0" smtClean="0">
                <a:latin typeface="Courier New"/>
                <a:cs typeface="Courier New"/>
              </a:rPr>
              <a:t>[</a:t>
            </a:r>
            <a:r>
              <a:rPr lang="en-US" sz="3400" dirty="0" err="1" smtClean="0">
                <a:latin typeface="Courier New"/>
                <a:cs typeface="Courier New"/>
              </a:rPr>
              <a:t>i</a:t>
            </a:r>
            <a:r>
              <a:rPr lang="en-US" sz="3400" dirty="0" smtClean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smtClean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smtClean="0">
                <a:latin typeface="Courier New"/>
                <a:cs typeface="Courier New"/>
              </a:rPr>
              <a:t>	else if (</a:t>
            </a:r>
            <a:r>
              <a:rPr lang="en-US" sz="3400" dirty="0" err="1" smtClean="0">
                <a:latin typeface="Courier New"/>
                <a:cs typeface="Courier New"/>
              </a:rPr>
              <a:t>pid</a:t>
            </a:r>
            <a:r>
              <a:rPr lang="en-US" sz="3400" dirty="0" smtClean="0">
                <a:latin typeface="Courier New"/>
                <a:cs typeface="Courier New"/>
              </a:rPr>
              <a:t> &gt; 0)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smtClean="0">
                <a:latin typeface="Courier New"/>
                <a:cs typeface="Courier New"/>
              </a:rPr>
              <a:t>		wait(NULL);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smtClean="0">
                <a:latin typeface="Courier New"/>
                <a:cs typeface="Courier New"/>
              </a:rPr>
              <a:t>		for (</a:t>
            </a:r>
            <a:r>
              <a:rPr lang="en-US" sz="3400" dirty="0" err="1" smtClean="0">
                <a:latin typeface="Courier New"/>
                <a:cs typeface="Courier New"/>
              </a:rPr>
              <a:t>i</a:t>
            </a:r>
            <a:r>
              <a:rPr lang="en-US" sz="3400" dirty="0" smtClean="0">
                <a:latin typeface="Courier New"/>
                <a:cs typeface="Courier New"/>
              </a:rPr>
              <a:t> = 0; </a:t>
            </a:r>
            <a:r>
              <a:rPr lang="en-US" sz="3400" dirty="0" err="1" smtClean="0">
                <a:latin typeface="Courier New"/>
                <a:cs typeface="Courier New"/>
              </a:rPr>
              <a:t>i</a:t>
            </a:r>
            <a:r>
              <a:rPr lang="en-US" sz="3400" dirty="0" smtClean="0">
                <a:latin typeface="Courier New"/>
                <a:cs typeface="Courier New"/>
              </a:rPr>
              <a:t> &lt; 5; </a:t>
            </a:r>
            <a:r>
              <a:rPr lang="en-US" sz="3400" dirty="0" err="1" smtClean="0">
                <a:latin typeface="Courier New"/>
                <a:cs typeface="Courier New"/>
              </a:rPr>
              <a:t>i</a:t>
            </a:r>
            <a:r>
              <a:rPr lang="en-US" sz="3400" dirty="0" smtClean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smtClean="0">
                <a:latin typeface="Courier New"/>
                <a:cs typeface="Courier New"/>
              </a:rPr>
              <a:t>			</a:t>
            </a:r>
            <a:r>
              <a:rPr lang="en-US" sz="3400" dirty="0" err="1" smtClean="0">
                <a:latin typeface="Courier New"/>
                <a:cs typeface="Courier New"/>
              </a:rPr>
              <a:t>printf</a:t>
            </a:r>
            <a:r>
              <a:rPr lang="en-US" sz="3400" dirty="0" smtClean="0">
                <a:latin typeface="Courier New"/>
                <a:cs typeface="Courier New"/>
              </a:rPr>
              <a:t>("PARENT: %d\n", </a:t>
            </a:r>
            <a:r>
              <a:rPr lang="en-US" sz="3400" dirty="0" err="1" smtClean="0">
                <a:latin typeface="Courier New"/>
                <a:cs typeface="Courier New"/>
              </a:rPr>
              <a:t>nums</a:t>
            </a:r>
            <a:r>
              <a:rPr lang="en-US" sz="3400" dirty="0" smtClean="0">
                <a:latin typeface="Courier New"/>
                <a:cs typeface="Courier New"/>
              </a:rPr>
              <a:t>[</a:t>
            </a:r>
            <a:r>
              <a:rPr lang="en-US" sz="3400" dirty="0" err="1" smtClean="0">
                <a:latin typeface="Courier New"/>
                <a:cs typeface="Courier New"/>
              </a:rPr>
              <a:t>i</a:t>
            </a:r>
            <a:r>
              <a:rPr lang="en-US" sz="3400" dirty="0" smtClean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C2E-B4FF-394E-9C02-58065B8BC1B1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fork() copies </a:t>
            </a:r>
            <a:r>
              <a:rPr lang="en-US" u="sng" dirty="0" smtClean="0"/>
              <a:t>all</a:t>
            </a:r>
            <a:r>
              <a:rPr lang="en-US" dirty="0" smtClean="0"/>
              <a:t> data from parent process, parent and child each get own copy</a:t>
            </a:r>
          </a:p>
          <a:p>
            <a:pPr lvl="1"/>
            <a:r>
              <a:rPr lang="en-US" dirty="0" smtClean="0"/>
              <a:t>Doesn’t matter if data are local or global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nums</a:t>
            </a:r>
            <a:r>
              <a:rPr lang="en-US" dirty="0" smtClean="0">
                <a:latin typeface="Courier New"/>
                <a:cs typeface="Courier New"/>
              </a:rPr>
              <a:t>[]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array only changed in child</a:t>
            </a:r>
          </a:p>
          <a:p>
            <a:r>
              <a:rPr lang="en-US" dirty="0" smtClean="0"/>
              <a:t>Parent doesn’t print its array until child 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So, output is: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CHILD</a:t>
            </a:r>
            <a:r>
              <a:rPr lang="en-US" dirty="0">
                <a:latin typeface="Courier New"/>
                <a:cs typeface="Courier New"/>
              </a:rPr>
              <a:t>: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-4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-9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-16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3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E440-DFC6-7A4D-99F6-5CF77087A797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Starting new program: exec system calls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start new program, replace address space of current process with new process</a:t>
            </a:r>
          </a:p>
          <a:p>
            <a:r>
              <a:rPr lang="en-US" dirty="0" smtClean="0"/>
              <a:t>On UNIX systems, use exec system calls</a:t>
            </a:r>
          </a:p>
          <a:p>
            <a:r>
              <a:rPr lang="en-US" dirty="0" smtClean="0"/>
              <a:t>Family of functions allowing you to specify</a:t>
            </a:r>
          </a:p>
          <a:p>
            <a:pPr lvl="1"/>
            <a:r>
              <a:rPr lang="en-US" dirty="0" smtClean="0"/>
              <a:t>Location of executable</a:t>
            </a:r>
          </a:p>
          <a:p>
            <a:pPr lvl="2"/>
            <a:r>
              <a:rPr lang="en-US" dirty="0" err="1" smtClean="0"/>
              <a:t>execlp</a:t>
            </a:r>
            <a:r>
              <a:rPr lang="en-US" dirty="0" smtClean="0"/>
              <a:t>(), </a:t>
            </a:r>
            <a:r>
              <a:rPr lang="en-US" dirty="0" err="1" smtClean="0"/>
              <a:t>execvp</a:t>
            </a:r>
            <a:r>
              <a:rPr lang="en-US" dirty="0" smtClean="0"/>
              <a:t>() don’t require full path</a:t>
            </a:r>
          </a:p>
          <a:p>
            <a:pPr lvl="1"/>
            <a:r>
              <a:rPr lang="en-US" dirty="0" smtClean="0"/>
              <a:t>Command line arguments to executable, either as</a:t>
            </a:r>
          </a:p>
          <a:p>
            <a:pPr lvl="2"/>
            <a:r>
              <a:rPr lang="en-US" dirty="0" smtClean="0"/>
              <a:t>Separate strings passed to </a:t>
            </a:r>
            <a:r>
              <a:rPr lang="en-US" dirty="0" err="1" smtClean="0"/>
              <a:t>execl</a:t>
            </a:r>
            <a:r>
              <a:rPr lang="en-US" dirty="0" smtClean="0"/>
              <a:t>(), </a:t>
            </a:r>
            <a:r>
              <a:rPr lang="en-US" dirty="0" err="1" smtClean="0"/>
              <a:t>execle</a:t>
            </a:r>
            <a:r>
              <a:rPr lang="en-US" dirty="0" smtClean="0"/>
              <a:t>(), </a:t>
            </a:r>
            <a:r>
              <a:rPr lang="en-US" dirty="0" err="1" smtClean="0"/>
              <a:t>execlp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Array of strings passed to </a:t>
            </a:r>
            <a:r>
              <a:rPr lang="en-US" dirty="0" err="1" smtClean="0"/>
              <a:t>execv</a:t>
            </a:r>
            <a:r>
              <a:rPr lang="en-US" dirty="0" smtClean="0"/>
              <a:t>(), </a:t>
            </a:r>
            <a:r>
              <a:rPr lang="en-US" dirty="0" err="1" smtClean="0"/>
              <a:t>execve</a:t>
            </a:r>
            <a:r>
              <a:rPr lang="en-US" dirty="0" smtClean="0"/>
              <a:t>(), </a:t>
            </a:r>
            <a:r>
              <a:rPr lang="en-US" dirty="0" err="1" smtClean="0"/>
              <a:t>execvp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Optional list of new environment variables</a:t>
            </a:r>
          </a:p>
          <a:p>
            <a:pPr marL="671512" lvl="2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5AE-DCFA-8544-90D6-8A22ECD71EF3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Forking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Separate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pid_t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 fork();		// Create a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&lt; 0) {	</a:t>
            </a:r>
            <a:r>
              <a:rPr lang="en-US" sz="1600" b="1" dirty="0" smtClean="0">
                <a:latin typeface="Courier New"/>
                <a:cs typeface="Courier New"/>
              </a:rPr>
              <a:t>/</a:t>
            </a:r>
            <a:r>
              <a:rPr lang="en-US" sz="1600" b="1" dirty="0">
                <a:latin typeface="Courier New"/>
                <a:cs typeface="Courier New"/>
              </a:rPr>
              <a:t>/ Error occurred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fprintf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stderr</a:t>
            </a:r>
            <a:r>
              <a:rPr lang="en-US" sz="1600" b="1" dirty="0">
                <a:latin typeface="Courier New"/>
                <a:cs typeface="Courier New"/>
              </a:rPr>
              <a:t>, "Fork failed");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	return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== 0) {	//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</a:t>
            </a:r>
            <a:r>
              <a:rPr lang="en-US" sz="1600" b="1" dirty="0" smtClean="0">
                <a:latin typeface="Courier New"/>
                <a:cs typeface="Courier New"/>
              </a:rPr>
              <a:t>Child: listing </a:t>
            </a:r>
            <a:r>
              <a:rPr lang="en-US" sz="1600" b="1" dirty="0">
                <a:latin typeface="Courier New"/>
                <a:cs typeface="Courier New"/>
              </a:rPr>
              <a:t>of current directory\n\n");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execlp</a:t>
            </a:r>
            <a:r>
              <a:rPr lang="en-US" sz="1600" b="1" dirty="0">
                <a:latin typeface="Courier New"/>
                <a:cs typeface="Courier New"/>
              </a:rPr>
              <a:t>("/bin/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"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NULL);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{		</a:t>
            </a:r>
            <a:r>
              <a:rPr lang="en-US" sz="1600" b="1" dirty="0" smtClean="0">
                <a:latin typeface="Courier New"/>
                <a:cs typeface="Courier New"/>
              </a:rPr>
              <a:t>/</a:t>
            </a:r>
            <a:r>
              <a:rPr lang="en-US" sz="1600" b="1" dirty="0">
                <a:latin typeface="Courier New"/>
                <a:cs typeface="Courier New"/>
              </a:rPr>
              <a:t>/ Parent process—wait for child </a:t>
            </a:r>
            <a:r>
              <a:rPr lang="en-US" sz="1600" b="1" dirty="0" smtClean="0">
                <a:latin typeface="Courier New"/>
                <a:cs typeface="Courier New"/>
              </a:rPr>
              <a:t>to complete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</a:t>
            </a:r>
            <a:r>
              <a:rPr lang="en-US" sz="1600" b="1" dirty="0" smtClean="0">
                <a:latin typeface="Courier New"/>
                <a:cs typeface="Courier New"/>
              </a:rPr>
              <a:t>Parent: </a:t>
            </a:r>
            <a:r>
              <a:rPr lang="en-US" sz="1600" b="1" dirty="0">
                <a:latin typeface="Courier New"/>
                <a:cs typeface="Courier New"/>
              </a:rPr>
              <a:t>waits for child to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wait(NULL);		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return 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B784-4C42-8A46-AC6F-DC4417845626}" type="datetime1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Operating Systems: Lecture 3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Termination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Process ends using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</a:rPr>
              <a:t>call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  <a:cs typeface="Courier New" charset="0"/>
              </a:rPr>
              <a:t>May be explicit, implicit (return from main 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  <a:sym typeface="Wingdings"/>
              </a:rPr>
              <a:t> </a:t>
            </a:r>
            <a:r>
              <a:rPr lang="en-US" b="1" dirty="0" smtClean="0">
                <a:latin typeface="Courier New"/>
                <a:ea typeface="MS PGothic" charset="0"/>
                <a:cs typeface="Courier New"/>
                <a:sym typeface="Wingdings"/>
              </a:rPr>
              <a:t>exit()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  <a:sym typeface="Wingdings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</a:rPr>
              <a:t>executing child process if: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Parent exiting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dirty="0" smtClean="0">
                <a:latin typeface="Helvetica" charset="0"/>
                <a:ea typeface="MS PGothic" charset="0"/>
              </a:rPr>
              <a:t>OS </a:t>
            </a:r>
            <a:r>
              <a:rPr lang="en-US" dirty="0">
                <a:latin typeface="Helvetica" charset="0"/>
                <a:ea typeface="MS PGothic" charset="0"/>
              </a:rPr>
              <a:t>does not </a:t>
            </a:r>
            <a:r>
              <a:rPr lang="en-US" dirty="0" smtClean="0">
                <a:latin typeface="Helvetica" charset="0"/>
                <a:ea typeface="MS PGothic" charset="0"/>
              </a:rPr>
              <a:t>allow child </a:t>
            </a:r>
            <a:r>
              <a:rPr lang="en-US" dirty="0">
                <a:latin typeface="Helvetica" charset="0"/>
                <a:ea typeface="MS PGothic" charset="0"/>
              </a:rPr>
              <a:t>to continue if </a:t>
            </a:r>
            <a:r>
              <a:rPr lang="en-US" dirty="0" smtClean="0">
                <a:latin typeface="Helvetica" charset="0"/>
                <a:ea typeface="MS PGothic" charset="0"/>
              </a:rPr>
              <a:t>parent terminates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Not true in Linux, for example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OS initiates cascading termination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36B0-1B44-E043-B90F-1E46DEA6D99B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Parent may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</a:rPr>
              <a:t>for child termination</a:t>
            </a:r>
          </a:p>
          <a:p>
            <a:pPr lvl="1"/>
            <a:r>
              <a:rPr lang="en-US" b="1" dirty="0" smtClean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 returns child PID, passes return status through pointer argument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If child terminates before parent invokes </a:t>
            </a:r>
            <a:r>
              <a:rPr lang="en-US" b="1" dirty="0" smtClean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, process </a:t>
            </a:r>
            <a:r>
              <a:rPr lang="en-US" dirty="0">
                <a:latin typeface="Helvetica" charset="0"/>
                <a:ea typeface="MS PGothic" charset="0"/>
              </a:rPr>
              <a:t>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, process is an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Return status must be checked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In Linux, orphans assigned </a:t>
            </a:r>
            <a:r>
              <a:rPr lang="en-US" b="1" dirty="0" err="1" smtClean="0">
                <a:latin typeface="Courier New"/>
                <a:ea typeface="MS PGothic" charset="0"/>
                <a:cs typeface="Courier New"/>
              </a:rPr>
              <a:t>init</a:t>
            </a:r>
            <a:r>
              <a:rPr lang="en-US" dirty="0" smtClean="0">
                <a:latin typeface="Helvetica" charset="0"/>
                <a:ea typeface="MS PGothic" charset="0"/>
              </a:rPr>
              <a:t> as parent</a:t>
            </a:r>
          </a:p>
          <a:p>
            <a:pPr marL="344487" lvl="1" indent="0"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C08B-4D02-0544-9BB7-3AE227035134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What’s downside of zombie processes?</a:t>
            </a:r>
          </a:p>
          <a:p>
            <a:pPr lvl="1"/>
            <a:r>
              <a:rPr lang="en-US" dirty="0" smtClean="0"/>
              <a:t>Unnecessary clutter and use of resources</a:t>
            </a:r>
          </a:p>
          <a:p>
            <a:pPr lvl="1"/>
            <a:r>
              <a:rPr lang="en-US" dirty="0" smtClean="0"/>
              <a:t>Worst case: fill process table</a:t>
            </a:r>
          </a:p>
          <a:p>
            <a:r>
              <a:rPr lang="en-US" dirty="0" smtClean="0"/>
              <a:t>Any reason to allow orphan processes?</a:t>
            </a:r>
          </a:p>
          <a:p>
            <a:pPr lvl="1"/>
            <a:r>
              <a:rPr lang="en-US" dirty="0" smtClean="0"/>
              <a:t>Long running process not requiring user</a:t>
            </a:r>
          </a:p>
          <a:p>
            <a:pPr lvl="1"/>
            <a:r>
              <a:rPr lang="en-US" dirty="0" smtClean="0"/>
              <a:t>Indefinitely running background process (daemon)</a:t>
            </a:r>
          </a:p>
          <a:p>
            <a:pPr lvl="2"/>
            <a:r>
              <a:rPr lang="en-US" dirty="0" smtClean="0"/>
              <a:t>Examples: respond to network requests (i.e. </a:t>
            </a:r>
            <a:r>
              <a:rPr lang="en-US" dirty="0" err="1" smtClean="0"/>
              <a:t>sshd</a:t>
            </a:r>
            <a:r>
              <a:rPr lang="en-US" dirty="0" smtClean="0"/>
              <a:t>), system logging (</a:t>
            </a:r>
            <a:r>
              <a:rPr lang="en-US" dirty="0" err="1" smtClean="0"/>
              <a:t>syslogd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1 process be both zombie &amp; orphan?</a:t>
            </a:r>
          </a:p>
          <a:p>
            <a:pPr lvl="1"/>
            <a:r>
              <a:rPr lang="en-US" dirty="0" smtClean="0"/>
              <a:t>Sure—child terminates first, then parent terminates without wait</a:t>
            </a:r>
          </a:p>
          <a:p>
            <a:pPr lvl="1"/>
            <a:r>
              <a:rPr lang="en-US" dirty="0" smtClean="0"/>
              <a:t>On UNIX system </a:t>
            </a:r>
            <a:r>
              <a:rPr lang="en-US" dirty="0" err="1" smtClean="0"/>
              <a:t>init</a:t>
            </a:r>
            <a:r>
              <a:rPr lang="en-US" dirty="0" smtClean="0"/>
              <a:t> “adopts” orphans to ensure exit status collected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393-66B4-5548-94C8-AC6656B5D33D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Inter-process communication</a:t>
            </a:r>
          </a:p>
          <a:p>
            <a:pPr lvl="1"/>
            <a:r>
              <a:rPr lang="en-US" dirty="0" smtClean="0"/>
              <a:t>Start multithreading (time permitting)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Sign up for the course discussion group on Piazza!</a:t>
            </a:r>
          </a:p>
          <a:p>
            <a:pPr lvl="1"/>
            <a:r>
              <a:rPr lang="en-US" dirty="0"/>
              <a:t>Currently no TA assigned to course</a:t>
            </a:r>
          </a:p>
          <a:p>
            <a:pPr lvl="2"/>
            <a:r>
              <a:rPr lang="en-US" dirty="0"/>
              <a:t>Please don’t contact Anil with questions!</a:t>
            </a:r>
          </a:p>
          <a:p>
            <a:pPr lvl="1"/>
            <a:r>
              <a:rPr lang="en-US" dirty="0"/>
              <a:t>Program 1 to be posted this week; due TBD</a:t>
            </a:r>
          </a:p>
          <a:p>
            <a:pPr lvl="2"/>
            <a:r>
              <a:rPr lang="en-US" dirty="0"/>
              <a:t>Linux lab (Ball 410) accounts set up</a:t>
            </a:r>
          </a:p>
          <a:p>
            <a:pPr lvl="2"/>
            <a:r>
              <a:rPr lang="en-US" dirty="0"/>
              <a:t>Please contact me for your Linux account info</a:t>
            </a:r>
          </a:p>
          <a:p>
            <a:pPr lvl="2"/>
            <a:r>
              <a:rPr lang="en-US" dirty="0"/>
              <a:t>Will request card access for you ASAP</a:t>
            </a:r>
          </a:p>
          <a:p>
            <a:pPr lvl="3"/>
            <a:r>
              <a:rPr lang="en-US" dirty="0"/>
              <a:t>Lab is (physically) unavailable T 2-5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D5AB09F-034A-454D-8180-2B6128522DD2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B8B-DD54-2448-81F5-FFA2566769CB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 smtClean="0"/>
              <a:t>Currently no TA assigned to course</a:t>
            </a:r>
          </a:p>
          <a:p>
            <a:pPr lvl="2"/>
            <a:r>
              <a:rPr lang="en-US" dirty="0" smtClean="0"/>
              <a:t>Please don’t contact Anil with questions!</a:t>
            </a:r>
          </a:p>
          <a:p>
            <a:pPr lvl="1"/>
            <a:r>
              <a:rPr lang="en-US" dirty="0" smtClean="0"/>
              <a:t>Program 1 to be posted this week; due TBD</a:t>
            </a:r>
          </a:p>
          <a:p>
            <a:pPr lvl="2"/>
            <a:r>
              <a:rPr lang="en-US" dirty="0" smtClean="0"/>
              <a:t>Linux lab (Ball 410) accounts set up</a:t>
            </a:r>
          </a:p>
          <a:p>
            <a:pPr lvl="2"/>
            <a:r>
              <a:rPr lang="en-US" dirty="0" smtClean="0"/>
              <a:t>Please contact me for your Linux account info</a:t>
            </a:r>
          </a:p>
          <a:p>
            <a:pPr lvl="2"/>
            <a:r>
              <a:rPr lang="en-US" dirty="0" smtClean="0"/>
              <a:t>Will request card access for you ASAP</a:t>
            </a:r>
          </a:p>
          <a:p>
            <a:pPr lvl="3"/>
            <a:r>
              <a:rPr lang="en-US" dirty="0" smtClean="0"/>
              <a:t>Lab is (physically) unavailable T 2-5</a:t>
            </a:r>
          </a:p>
          <a:p>
            <a:r>
              <a:rPr lang="en-US" dirty="0" smtClean="0"/>
              <a:t>Today’s lecture</a:t>
            </a:r>
            <a:r>
              <a:rPr lang="en-US" dirty="0" smtClean="0"/>
              <a:t>: more on processes</a:t>
            </a:r>
          </a:p>
          <a:p>
            <a:pPr lvl="1"/>
            <a:r>
              <a:rPr lang="en-US" dirty="0" smtClean="0"/>
              <a:t>Review and go more in depth on fundamentals of </a:t>
            </a:r>
            <a:r>
              <a:rPr lang="en-US" smtClean="0"/>
              <a:t>process creation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F224CDF-78FA-EE46-8FDC-C03B69C686A9}" type="datetime1">
              <a:rPr lang="en-US" smtClean="0"/>
              <a:pPr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Process: program in execution</a:t>
            </a:r>
          </a:p>
          <a:p>
            <a:pPr lvl="1"/>
            <a:r>
              <a:rPr lang="en-US" dirty="0"/>
              <a:t>1+ running pieces of code (</a:t>
            </a:r>
            <a:r>
              <a:rPr lang="en-US" dirty="0">
                <a:solidFill>
                  <a:srgbClr val="0000FF"/>
                </a:solidFill>
              </a:rPr>
              <a:t>threads</a:t>
            </a:r>
            <a:r>
              <a:rPr lang="en-US" dirty="0"/>
              <a:t>) + everything code can read/</a:t>
            </a:r>
            <a:r>
              <a:rPr lang="en-US" dirty="0" smtClean="0"/>
              <a:t>write</a:t>
            </a:r>
          </a:p>
          <a:p>
            <a:pPr lvl="2"/>
            <a:r>
              <a:rPr lang="en-US" dirty="0" smtClean="0"/>
              <a:t>Program counter</a:t>
            </a:r>
          </a:p>
          <a:p>
            <a:pPr lvl="2"/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Address space</a:t>
            </a:r>
          </a:p>
          <a:p>
            <a:r>
              <a:rPr lang="en-US" dirty="0" smtClean="0"/>
              <a:t>Address space: all code/data stored in memory</a:t>
            </a:r>
          </a:p>
          <a:p>
            <a:pPr lvl="1"/>
            <a:r>
              <a:rPr lang="en-US" dirty="0" smtClean="0"/>
              <a:t>Text section: code</a:t>
            </a:r>
          </a:p>
          <a:p>
            <a:pPr lvl="1"/>
            <a:r>
              <a:rPr lang="en-US" dirty="0" smtClean="0"/>
              <a:t>Data section: global variables</a:t>
            </a:r>
          </a:p>
          <a:p>
            <a:pPr lvl="1"/>
            <a:r>
              <a:rPr lang="en-US" dirty="0" smtClean="0"/>
              <a:t>Stack: temporary data related to functions</a:t>
            </a:r>
          </a:p>
          <a:p>
            <a:pPr lvl="1"/>
            <a:r>
              <a:rPr lang="en-US" dirty="0" smtClean="0"/>
              <a:t>Heap: dynamically allocated data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66BA-B991-5C43-A444-8888FB91DE6D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6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1430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3EDA-4D4D-604B-87B2-56922BC4100C}" type="datetime1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229600" cy="216852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Helvetica" charset="0"/>
                <a:ea typeface="MS PGothic" charset="0"/>
              </a:rPr>
              <a:t>new</a:t>
            </a:r>
            <a:r>
              <a:rPr lang="en-US" dirty="0">
                <a:latin typeface="Helvetica" charset="0"/>
                <a:ea typeface="MS PGothic" charset="0"/>
              </a:rPr>
              <a:t>:  </a:t>
            </a:r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is being created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running</a:t>
            </a:r>
            <a:r>
              <a:rPr lang="en-US" dirty="0">
                <a:latin typeface="Helvetica" charset="0"/>
                <a:ea typeface="MS PGothic" charset="0"/>
              </a:rPr>
              <a:t>:  Instructions are being executed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waiting</a:t>
            </a:r>
            <a:r>
              <a:rPr lang="en-US" dirty="0">
                <a:latin typeface="Helvetica" charset="0"/>
                <a:ea typeface="MS PGothic" charset="0"/>
              </a:rPr>
              <a:t>:  P</a:t>
            </a:r>
            <a:r>
              <a:rPr lang="en-US" dirty="0" smtClean="0">
                <a:latin typeface="Helvetica" charset="0"/>
                <a:ea typeface="MS PGothic" charset="0"/>
              </a:rPr>
              <a:t>rocess waiting </a:t>
            </a:r>
            <a:r>
              <a:rPr lang="en-US" dirty="0">
                <a:latin typeface="Helvetica" charset="0"/>
                <a:ea typeface="MS PGothic" charset="0"/>
              </a:rPr>
              <a:t>for some event to occur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ready</a:t>
            </a:r>
            <a:r>
              <a:rPr lang="en-US" dirty="0">
                <a:latin typeface="Helvetica" charset="0"/>
                <a:ea typeface="MS PGothic" charset="0"/>
              </a:rPr>
              <a:t>:  P</a:t>
            </a:r>
            <a:r>
              <a:rPr lang="en-US" dirty="0" smtClean="0">
                <a:latin typeface="Helvetica" charset="0"/>
                <a:ea typeface="MS PGothic" charset="0"/>
              </a:rPr>
              <a:t>rocess waiting </a:t>
            </a:r>
            <a:r>
              <a:rPr lang="en-US" dirty="0">
                <a:latin typeface="Helvetica" charset="0"/>
                <a:ea typeface="MS PGothic" charset="0"/>
              </a:rPr>
              <a:t>to be assigned to a </a:t>
            </a:r>
            <a:r>
              <a:rPr lang="en-US" dirty="0" smtClean="0">
                <a:latin typeface="Helvetica" charset="0"/>
                <a:ea typeface="MS PGothic" charset="0"/>
              </a:rPr>
              <a:t>processor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terminated</a:t>
            </a:r>
            <a:r>
              <a:rPr lang="en-US" dirty="0">
                <a:latin typeface="Helvetica" charset="0"/>
                <a:ea typeface="MS PGothic" charset="0"/>
              </a:rPr>
              <a:t>:  </a:t>
            </a:r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410876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50292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Stored in memory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Used by OS to track process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Some info updated with every change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 state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Scheduling queue pointers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Accounting info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Memory management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I/O status,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File list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Some info updated on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context switch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Running </a:t>
            </a:r>
            <a:r>
              <a:rPr lang="en-US" dirty="0" smtClean="0">
                <a:latin typeface="Helvetica" charset="0"/>
                <a:ea typeface="MS PGothic" charset="0"/>
                <a:sym typeface="Wingdings"/>
              </a:rPr>
              <a:t> waiting/ready state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Save copies of PC, </a:t>
            </a:r>
            <a:r>
              <a:rPr lang="en-US" dirty="0" err="1" smtClean="0">
                <a:latin typeface="Helvetica" charset="0"/>
                <a:ea typeface="MS PGothic" charset="0"/>
              </a:rPr>
              <a:t>regs</a:t>
            </a:r>
            <a:r>
              <a:rPr lang="en-US" dirty="0" smtClean="0">
                <a:latin typeface="Helvetica" charset="0"/>
                <a:ea typeface="MS PGothic" charset="0"/>
              </a:rPr>
              <a:t> to PCB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Restored when running again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B62-B621-C840-8C6A-B02039453D30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reation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Each process has to be created by another process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Creator is called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Created process is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Children can create other processes, forming </a:t>
            </a:r>
            <a:r>
              <a:rPr lang="en-US" b="1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process tree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Graphical representation of parent/child relationships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Parent/child processes may share resources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Parent/child processes may execute concurrently, or parent may wait for child to terminate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FB1B-5E38-A343-A034-1E12D83CB670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0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reation (cont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Initially, child </a:t>
            </a:r>
            <a:r>
              <a:rPr lang="en-US" dirty="0">
                <a:latin typeface="Helvetica" charset="0"/>
                <a:ea typeface="MS PGothic" charset="0"/>
              </a:rPr>
              <a:t>duplicate of parent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Child can load a separate program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</a:t>
            </a:r>
            <a:r>
              <a:rPr lang="en-US" dirty="0" smtClean="0">
                <a:latin typeface="Helvetica" charset="0"/>
                <a:ea typeface="MS PGothic" charset="0"/>
              </a:rPr>
              <a:t>duplicate process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</a:t>
            </a:r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memory space with a new program</a:t>
            </a: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0629-BEDB-CF43-A144-B9071F0F97A3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Remember, </a:t>
            </a:r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system call creates new process as a duplicate of original process</a:t>
            </a:r>
          </a:p>
          <a:p>
            <a:pPr lvl="1"/>
            <a:r>
              <a:rPr lang="en-US" dirty="0" smtClean="0"/>
              <a:t>Copies original address space, code and all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 misspoke last Wednesday—parent and child do *not* share an address space after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fork()</a:t>
            </a:r>
          </a:p>
          <a:p>
            <a:r>
              <a:rPr lang="en-US" dirty="0" smtClean="0"/>
              <a:t>Including initial parent process, how many processes does the program below create?</a:t>
            </a:r>
          </a:p>
          <a:p>
            <a:pPr lvl="1"/>
            <a:r>
              <a:rPr lang="en-US" dirty="0" smtClean="0"/>
              <a:t>Draw a process tree to support your answer</a:t>
            </a:r>
          </a:p>
          <a:p>
            <a:pPr lvl="1"/>
            <a:endParaRPr lang="en-US" dirty="0" smtClean="0"/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 err="1"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main() {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	for (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= 0; 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&lt; 4; 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++)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		fork();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 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	return 0;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}</a:t>
            </a:r>
            <a:endParaRPr lang="en-US" sz="3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6834-9F6F-0847-8816-FAF0953161BF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33528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call creates copy of currently running process</a:t>
            </a:r>
          </a:p>
          <a:p>
            <a:r>
              <a:rPr lang="en-US" dirty="0" smtClean="0"/>
              <a:t>Each copy runs same code!</a:t>
            </a:r>
          </a:p>
          <a:p>
            <a:r>
              <a:rPr lang="en-US" dirty="0" smtClean="0"/>
              <a:t># processes doubles each loop iteration</a:t>
            </a:r>
          </a:p>
          <a:p>
            <a:pPr marL="0" indent="0">
              <a:buNone/>
            </a:pPr>
            <a:r>
              <a:rPr lang="en-US" sz="2400" dirty="0" smtClean="0"/>
              <a:t>1 </a:t>
            </a:r>
            <a:r>
              <a:rPr lang="en-US" sz="2400" dirty="0" smtClean="0">
                <a:sym typeface="Wingdings"/>
              </a:rPr>
              <a:t> 2  4  8  </a:t>
            </a:r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16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8710-5647-A74E-A663-3DDCFDB3F449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94" b="-10194"/>
          <a:stretch/>
        </p:blipFill>
        <p:spPr bwMode="auto">
          <a:xfrm>
            <a:off x="3352800" y="1219200"/>
            <a:ext cx="57912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17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8484</TotalTime>
  <Words>1299</Words>
  <Application>Microsoft Macintosh PowerPoint</Application>
  <PresentationFormat>On-screen Show (4:3)</PresentationFormat>
  <Paragraphs>262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EECE.4810/EECE.5730 Operating Systems</vt:lpstr>
      <vt:lpstr>Lecture outline</vt:lpstr>
      <vt:lpstr>Review: Processes</vt:lpstr>
      <vt:lpstr>Review: Process State</vt:lpstr>
      <vt:lpstr>Review: Process Control Block (PCB)</vt:lpstr>
      <vt:lpstr>Review: Process creation</vt:lpstr>
      <vt:lpstr>Review: Process creation (cont.)</vt:lpstr>
      <vt:lpstr>Example 1: process creation</vt:lpstr>
      <vt:lpstr>Example 1 solution</vt:lpstr>
      <vt:lpstr>Review: more details on fork() and wait()</vt:lpstr>
      <vt:lpstr>Example 2: what does program print?</vt:lpstr>
      <vt:lpstr>Example 2 solution</vt:lpstr>
      <vt:lpstr>Starting new program: exec system calls</vt:lpstr>
      <vt:lpstr>Review: Forking Separate Process</vt:lpstr>
      <vt:lpstr>Review: Process Termination</vt:lpstr>
      <vt:lpstr>Review: Process Termination</vt:lpstr>
      <vt:lpstr>Process termination questions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2191</cp:revision>
  <dcterms:created xsi:type="dcterms:W3CDTF">2006-04-03T05:03:01Z</dcterms:created>
  <dcterms:modified xsi:type="dcterms:W3CDTF">2018-01-31T02:44:54Z</dcterms:modified>
</cp:coreProperties>
</file>