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69" r:id="rId4"/>
    <p:sldId id="470" r:id="rId5"/>
    <p:sldId id="471" r:id="rId6"/>
    <p:sldId id="472" r:id="rId7"/>
    <p:sldId id="464" r:id="rId8"/>
    <p:sldId id="465" r:id="rId9"/>
    <p:sldId id="466" r:id="rId10"/>
    <p:sldId id="467" r:id="rId11"/>
    <p:sldId id="468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379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9804C-DA3F-49D9-959F-5F9ED4315F63}" v="14" dt="2019-09-25T16:00:51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469804C-DA3F-49D9-959F-5F9ED4315F63}"/>
    <pc:docChg chg="custSel addSld modSld">
      <pc:chgData name="Geiger, Michael J" userId="13cae92b-b37c-450b-a449-82fcae19569d" providerId="ADAL" clId="{4469804C-DA3F-49D9-959F-5F9ED4315F63}" dt="2019-09-25T15:52:33.184" v="229"/>
      <pc:docMkLst>
        <pc:docMk/>
      </pc:docMkLst>
      <pc:sldChg chg="modSp">
        <pc:chgData name="Geiger, Michael J" userId="13cae92b-b37c-450b-a449-82fcae19569d" providerId="ADAL" clId="{4469804C-DA3F-49D9-959F-5F9ED4315F63}" dt="2019-09-25T14:51:49.218" v="198" actId="20577"/>
        <pc:sldMkLst>
          <pc:docMk/>
          <pc:sldMk cId="0" sldId="257"/>
        </pc:sldMkLst>
        <pc:spChg chg="mod">
          <ac:chgData name="Geiger, Michael J" userId="13cae92b-b37c-450b-a449-82fcae19569d" providerId="ADAL" clId="{4469804C-DA3F-49D9-959F-5F9ED4315F63}" dt="2019-09-25T14:51:49.218" v="19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469804C-DA3F-49D9-959F-5F9ED4315F63}" dt="2019-09-25T14:52:56.970" v="228" actId="20577"/>
        <pc:sldMkLst>
          <pc:docMk/>
          <pc:sldMk cId="0" sldId="379"/>
        </pc:sldMkLst>
        <pc:spChg chg="mod">
          <ac:chgData name="Geiger, Michael J" userId="13cae92b-b37c-450b-a449-82fcae19569d" providerId="ADAL" clId="{4469804C-DA3F-49D9-959F-5F9ED4315F63}" dt="2019-09-25T14:52:56.970" v="228" actId="20577"/>
          <ac:spMkLst>
            <pc:docMk/>
            <pc:sldMk cId="0" sldId="379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4469804C-DA3F-49D9-959F-5F9ED4315F63}" dt="2019-09-23T15:24:38.299" v="153" actId="20577"/>
        <pc:sldMkLst>
          <pc:docMk/>
          <pc:sldMk cId="3187041988" sldId="467"/>
        </pc:sldMkLst>
        <pc:spChg chg="mod">
          <ac:chgData name="Geiger, Michael J" userId="13cae92b-b37c-450b-a449-82fcae19569d" providerId="ADAL" clId="{4469804C-DA3F-49D9-959F-5F9ED4315F63}" dt="2019-09-23T15:24:38.299" v="153" actId="20577"/>
          <ac:spMkLst>
            <pc:docMk/>
            <pc:sldMk cId="3187041988" sldId="467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3389922561" sldId="506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566311063" sldId="507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2692844553" sldId="508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961500552" sldId="509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2791382778" sldId="510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912601976" sldId="511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312780359" sldId="512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488050816" sldId="513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070734570" sldId="514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2852139503" sldId="515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795207599" sldId="516"/>
        </pc:sldMkLst>
      </pc:sldChg>
      <pc:sldChg chg="add">
        <pc:chgData name="Geiger, Michael J" userId="13cae92b-b37c-450b-a449-82fcae19569d" providerId="ADAL" clId="{4469804C-DA3F-49D9-959F-5F9ED4315F63}" dt="2019-09-25T15:52:33.184" v="229"/>
        <pc:sldMkLst>
          <pc:docMk/>
          <pc:sldMk cId="182764011" sldId="5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9/25/2019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10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A52D7-0641-4DD8-8D81-ED584C870E1A}" type="datetime1">
              <a:rPr lang="en-US" smtClean="0"/>
              <a:t>9/25/2019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9E6E0-F6CF-4F20-B262-DD4FD09621C7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E7C9A-E972-40EF-9F7A-D6CF7AF27FC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1CCDD-5488-413D-AF29-3C9D9A475D07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D1D02-7621-4739-89AA-567188629E03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D6CB7-24A2-4CCD-A4EB-FB04DCF62947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FA542-C795-440A-A7BF-AC35B178CBA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5A3B7-4CE6-4C0D-89A7-334CEF9917D6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F3706-9E86-49E8-AA53-CDC60B9CE80E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F7390-154C-4B1C-A099-F563F4957F1E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93793-1800-400D-BFCE-AB25F7555317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791C4-4F00-49DF-AA45-C209E25A616F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48443-FA2E-41A5-AEEB-79B414C9A013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EE927C-8182-4A50-906D-B63A19D8788C}" type="datetime1">
              <a:rPr lang="en-US" smtClean="0"/>
              <a:t>9/25/2019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 and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Arithmetic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(SUM) + AX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+ 0x1234 = 0x1301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0x1301, CF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</a:t>
            </a:r>
            <a:r>
              <a:rPr lang="en-US" sz="2800">
                <a:latin typeface="Arial" charset="0"/>
              </a:rPr>
              <a:t>BL, 0x05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BL + 0x05 + CF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0xAB + 0x05 + 0 = 0xB0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BL = 0xB0, CF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–BL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–0xB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 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0x50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2E28A-546B-49D3-B5C8-AEDD1A2E7FFA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0x12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AX – 0x0012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0x1301 – 0x0012 = 0x12EF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0x12EF, CF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(SUM) = (SUM)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+ 1 = 0x00CE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0x00CE, CF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D3B9E-3142-438D-96F9-11BD6B551D49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0F1ACF-3D55-4B34-A257-E31C20AB22AE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FCC312-2EEF-42A5-9F54-F0B46721C938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	(EDX)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</a:t>
            </a:r>
            <a:r>
              <a:rPr lang="en-US" sz="240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9C033-5CC1-40D2-B00E-DAAD2EAB79FF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EAX = 0x00000005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EBX = 0x0000FF02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915F5-63AE-4119-A87B-286572AAB8FF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Consider that BH = 0xFF = 1111 1111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2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unsigned value, 0xFF = 255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signed value, 0xFF = -1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BL = 0x05 * 0x02 = 5 * 2 = 10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b="1" u="sng" dirty="0">
                <a:solidFill>
                  <a:srgbClr val="FF0000"/>
                </a:solidFill>
              </a:rPr>
              <a:t>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BH = 0x05 * 0xFF = 5 * 255 = 1275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= </a:t>
            </a:r>
            <a:r>
              <a:rPr lang="en-US" b="1" u="sng" dirty="0">
                <a:solidFill>
                  <a:srgbClr val="FF0000"/>
                </a:solidFill>
              </a:rPr>
              <a:t>0x04FB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BH = 0x05 * 0xFF = 5 * -1 = -5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= 0x</a:t>
            </a:r>
            <a:r>
              <a:rPr lang="en-US" b="1" u="sng" dirty="0">
                <a:solidFill>
                  <a:srgbClr val="FF0000"/>
                </a:solidFill>
              </a:rPr>
              <a:t>FFFB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D0FFF-EF86-42FF-A184-4CF6609DA639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Consider that BH = 0xFF = 1111 1111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2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unsigned value, 0xFF = 255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signed value, 0xFF = -1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BL = 0x0005 / 0x02 = 5 / 2 = </a:t>
            </a:r>
            <a:r>
              <a:rPr lang="en-US" b="1" u="sng" dirty="0">
                <a:solidFill>
                  <a:srgbClr val="FF0000"/>
                </a:solidFill>
              </a:rPr>
              <a:t>0x02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BL = 0x0005 % 0x02 = 5 % 2 = </a:t>
            </a:r>
            <a:r>
              <a:rPr lang="en-US" b="1" u="sng" dirty="0">
                <a:solidFill>
                  <a:srgbClr val="FF0000"/>
                </a:solidFill>
              </a:rPr>
              <a:t>0x01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BH = 0x0005 / 0xFF = 5 / 255 = </a:t>
            </a:r>
            <a:r>
              <a:rPr lang="en-US" b="1" u="sng" dirty="0">
                <a:solidFill>
                  <a:srgbClr val="FF0000"/>
                </a:solidFill>
              </a:rPr>
              <a:t>0x00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BH = 0x0005 / 0xFF = 5 % 255 = </a:t>
            </a:r>
            <a:r>
              <a:rPr lang="en-US" b="1" u="sng" dirty="0">
                <a:solidFill>
                  <a:srgbClr val="FF0000"/>
                </a:solidFill>
              </a:rPr>
              <a:t>0x05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BH = 0x0005 / 0xFF = 5 / -1 = -5 = </a:t>
            </a:r>
            <a:r>
              <a:rPr lang="en-US" b="1" u="sng" dirty="0">
                <a:solidFill>
                  <a:srgbClr val="FF0000"/>
                </a:solidFill>
              </a:rPr>
              <a:t>0xFB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BH </a:t>
            </a:r>
            <a:r>
              <a:rPr lang="en-US">
                <a:solidFill>
                  <a:srgbClr val="FF0000"/>
                </a:solidFill>
              </a:rPr>
              <a:t>= 0x0005 % 0xFF </a:t>
            </a:r>
            <a:r>
              <a:rPr lang="en-US" dirty="0">
                <a:solidFill>
                  <a:srgbClr val="FF0000"/>
                </a:solidFill>
              </a:rPr>
              <a:t>= 5 % -1 = </a:t>
            </a:r>
            <a:r>
              <a:rPr lang="en-US" b="1" u="sng" dirty="0">
                <a:solidFill>
                  <a:srgbClr val="FF0000"/>
                </a:solidFill>
              </a:rPr>
              <a:t>0x00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43CFF0-1949-4589-A659-F2E56E9DD866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2B6356-354C-4A96-B006-ECC1932E7ACC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014CE2-928F-4ABF-9FAD-F3583A56662F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due on Wednesday (9/25)</a:t>
            </a: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provide list of instructions</a:t>
            </a:r>
          </a:p>
          <a:p>
            <a:pPr lvl="2"/>
            <a:r>
              <a:rPr lang="en-US" dirty="0">
                <a:latin typeface="Arial" charset="0"/>
              </a:rPr>
              <a:t>Will be allowed one, double-sided 8.5” x 11” note sheet</a:t>
            </a:r>
          </a:p>
          <a:p>
            <a:pPr lvl="2"/>
            <a:r>
              <a:rPr lang="en-US" u="sng" dirty="0">
                <a:latin typeface="Arial" charset="0"/>
              </a:rPr>
              <a:t>Will be allowed calculator;</a:t>
            </a:r>
            <a:r>
              <a:rPr lang="en-US" dirty="0">
                <a:latin typeface="Arial" charset="0"/>
              </a:rPr>
              <a:t> no other electronic devices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transfer instructions (XCHG, LEA)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60FFC6-5B18-439F-96A6-E87B55123781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	(EDX)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</a:t>
            </a:r>
            <a:r>
              <a:rPr lang="en-US" sz="240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92D71F-64D1-458C-A210-90F979D2D949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3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EAX = 0x00000005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EBX = 0x0000FF02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5E92A-A528-4447-9BD0-198E8B36895D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3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Consider that BH = 0xFF = 1111 1111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2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unsigned value, 0xFF = 255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signed value, 0xFF = -1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BL = 0x05 * 0x02 = 5 * 2 = 10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b="1" u="sng" dirty="0">
                <a:solidFill>
                  <a:srgbClr val="FF0000"/>
                </a:solidFill>
              </a:rPr>
              <a:t>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BH = 0x05 * 0xFF = 5 * 255 = 1275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= </a:t>
            </a:r>
            <a:r>
              <a:rPr lang="en-US" b="1" u="sng" dirty="0">
                <a:solidFill>
                  <a:srgbClr val="FF0000"/>
                </a:solidFill>
              </a:rPr>
              <a:t>0x04FB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AX = AL * BH = 0x05 * 0xFF = 5 * -1 = -5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= 0x</a:t>
            </a:r>
            <a:r>
              <a:rPr lang="en-US" b="1" u="sng" dirty="0">
                <a:solidFill>
                  <a:srgbClr val="FF0000"/>
                </a:solidFill>
              </a:rPr>
              <a:t>FFFB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A7EE09-642D-4544-98CF-C944FA112382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0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Consider that BH = 0xFF = 1111 1111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2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unsigned value, 0xFF = 255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As signed value, 0xFF = -1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BL = 0x0005 / 0x02 = 5 / 2 = </a:t>
            </a:r>
            <a:r>
              <a:rPr lang="en-US" b="1" u="sng" dirty="0">
                <a:solidFill>
                  <a:srgbClr val="FF0000"/>
                </a:solidFill>
              </a:rPr>
              <a:t>0x02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BL = 0x0005 % 0x02 = 5 % 2 = </a:t>
            </a:r>
            <a:r>
              <a:rPr lang="en-US" b="1" u="sng" dirty="0">
                <a:solidFill>
                  <a:srgbClr val="FF0000"/>
                </a:solidFill>
              </a:rPr>
              <a:t>0x01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BH = 0x0005 / 0xFF = 5 / 255 = </a:t>
            </a:r>
            <a:r>
              <a:rPr lang="en-US" b="1" u="sng" dirty="0">
                <a:solidFill>
                  <a:srgbClr val="FF0000"/>
                </a:solidFill>
              </a:rPr>
              <a:t>0x00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BH = 0x0005 / 0xFF = 5 % 255 = </a:t>
            </a:r>
            <a:r>
              <a:rPr lang="en-US" b="1" u="sng" dirty="0">
                <a:solidFill>
                  <a:srgbClr val="FF0000"/>
                </a:solidFill>
              </a:rPr>
              <a:t>0x05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AX / BH = 0x0005 / 0xFF = 5 / -1 = -5 = </a:t>
            </a:r>
            <a:r>
              <a:rPr lang="en-US" b="1" u="sng" dirty="0">
                <a:solidFill>
                  <a:srgbClr val="FF0000"/>
                </a:solidFill>
              </a:rPr>
              <a:t>0xFB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AH = AX % BH </a:t>
            </a:r>
            <a:r>
              <a:rPr lang="en-US">
                <a:solidFill>
                  <a:srgbClr val="FF0000"/>
                </a:solidFill>
              </a:rPr>
              <a:t>= 0x0005 % 0xFF </a:t>
            </a:r>
            <a:r>
              <a:rPr lang="en-US" dirty="0">
                <a:solidFill>
                  <a:srgbClr val="FF0000"/>
                </a:solidFill>
              </a:rPr>
              <a:t>= 5 % -1 = </a:t>
            </a:r>
            <a:r>
              <a:rPr lang="en-US" b="1" u="sng" dirty="0">
                <a:solidFill>
                  <a:srgbClr val="FF0000"/>
                </a:solidFill>
              </a:rPr>
              <a:t>0x00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C42F61-B33C-48AD-9BB5-5C9948C92EFD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 Preview </a:t>
            </a:r>
            <a:r>
              <a:rPr lang="en-US">
                <a:latin typeface="Arial" charset="0"/>
              </a:rPr>
              <a:t>(Friday, 9/27)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on Wednesday (9/25)</a:t>
            </a: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provide list of instructions</a:t>
            </a:r>
          </a:p>
          <a:p>
            <a:pPr lvl="2"/>
            <a:r>
              <a:rPr lang="en-US" dirty="0">
                <a:latin typeface="Arial" charset="0"/>
              </a:rPr>
              <a:t>Will be allowed one, double-sided 8.5” x 11” note sheet</a:t>
            </a:r>
          </a:p>
          <a:p>
            <a:pPr lvl="2"/>
            <a:r>
              <a:rPr lang="en-US" u="sng" dirty="0">
                <a:latin typeface="Arial" charset="0"/>
              </a:rPr>
              <a:t>Will be allowed calculator;</a:t>
            </a:r>
            <a:r>
              <a:rPr lang="en-US" dirty="0">
                <a:latin typeface="Arial" charset="0"/>
              </a:rPr>
              <a:t> no other electronic devices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5A8199-811E-41C4-A975-99336B697220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XCHG,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XCHG: swap contents of source,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For example, if AX = 0x1234 and BX = 0x5678:</a:t>
            </a:r>
          </a:p>
          <a:p>
            <a:pPr marL="344487" lvl="1" indent="0">
              <a:buNone/>
            </a:pPr>
            <a:r>
              <a:rPr lang="en-US" dirty="0"/>
              <a:t>	XCHG AX, BX </a:t>
            </a:r>
            <a:r>
              <a:rPr lang="en-US" dirty="0">
                <a:sym typeface="Wingdings"/>
              </a:rPr>
              <a:t> AX = 0x5678, BX = 0x1234</a:t>
            </a:r>
          </a:p>
          <a:p>
            <a:r>
              <a:rPr lang="en-US" dirty="0">
                <a:sym typeface="Wingdings"/>
              </a:rPr>
              <a:t>LEA: load effective address</a:t>
            </a:r>
          </a:p>
          <a:p>
            <a:pPr lvl="1"/>
            <a:r>
              <a:rPr lang="en-US" dirty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>
                <a:sym typeface="Wingdings"/>
              </a:rPr>
              <a:t>For example, given AX = 0x3170: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LEA	CX, [AX+0x0220]  CX = 0x3390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A003-1A60-49A8-A76F-6430898C825D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7D08C-1729-4825-8A68-9543A99A80E2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0A016-FF1F-4761-914B-7F3DE0CFE21D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Flags</a:t>
            </a: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A8AB98-936F-441A-8B5C-9D81697E684A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C913C5-DEA7-44E2-8D1F-8EC4BEEC1468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EAB285-F3B3-4778-A5CA-D59A43089D65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0x1234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0xAB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0x00CD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ADD AX, [SUM]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ADC BL, 0x05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SUB AX, 0x12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 WORD PTR [SUM]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0293B-44D7-4CC3-A957-C6E564D24809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9694</TotalTime>
  <Words>1252</Words>
  <Application>Microsoft Office PowerPoint</Application>
  <PresentationFormat>On-screen Show (4:3)</PresentationFormat>
  <Paragraphs>343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Review: XCHG, LEA</vt:lpstr>
      <vt:lpstr>Example</vt:lpstr>
      <vt:lpstr>Solution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Multiplication/division </vt:lpstr>
      <vt:lpstr>MUL/IMUL</vt:lpstr>
      <vt:lpstr>DIV/IDIV</vt:lpstr>
      <vt:lpstr>Example</vt:lpstr>
      <vt:lpstr>Solution</vt:lpstr>
      <vt:lpstr>Solution (continued)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1734</cp:revision>
  <dcterms:created xsi:type="dcterms:W3CDTF">2006-04-03T05:03:01Z</dcterms:created>
  <dcterms:modified xsi:type="dcterms:W3CDTF">2019-09-25T16:01:01Z</dcterms:modified>
</cp:coreProperties>
</file>