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  <p:sldId id="264" r:id="rId10"/>
    <p:sldId id="265" r:id="rId11"/>
    <p:sldId id="266" r:id="rId12"/>
    <p:sldId id="267" r:id="rId13"/>
    <p:sldId id="272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9537" autoAdjust="0"/>
  </p:normalViewPr>
  <p:slideViewPr>
    <p:cSldViewPr>
      <p:cViewPr>
        <p:scale>
          <a:sx n="91" d="100"/>
          <a:sy n="91" d="100"/>
        </p:scale>
        <p:origin x="741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2A8A2A99-84A1-4C02-8885-C969F5612691}"/>
    <pc:docChg chg="modSld">
      <pc:chgData name="Geiger, Michael J" userId="13cae92b-b37c-450b-a449-82fcae19569d" providerId="ADAL" clId="{2A8A2A99-84A1-4C02-8885-C969F5612691}" dt="2019-03-29T18:01:59.923" v="8" actId="20577"/>
      <pc:docMkLst>
        <pc:docMk/>
      </pc:docMkLst>
      <pc:sldChg chg="modSp">
        <pc:chgData name="Geiger, Michael J" userId="13cae92b-b37c-450b-a449-82fcae19569d" providerId="ADAL" clId="{2A8A2A99-84A1-4C02-8885-C969F5612691}" dt="2019-03-29T17:59:22.503" v="3" actId="20577"/>
        <pc:sldMkLst>
          <pc:docMk/>
          <pc:sldMk cId="2841772825" sldId="259"/>
        </pc:sldMkLst>
        <pc:spChg chg="mod">
          <ac:chgData name="Geiger, Michael J" userId="13cae92b-b37c-450b-a449-82fcae19569d" providerId="ADAL" clId="{2A8A2A99-84A1-4C02-8885-C969F5612691}" dt="2019-03-29T17:59:22.503" v="3" actId="20577"/>
          <ac:spMkLst>
            <pc:docMk/>
            <pc:sldMk cId="2841772825" sldId="259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2A8A2A99-84A1-4C02-8885-C969F5612691}" dt="2019-03-29T18:01:59.923" v="8" actId="20577"/>
        <pc:sldMkLst>
          <pc:docMk/>
          <pc:sldMk cId="4018679679" sldId="260"/>
        </pc:sldMkLst>
        <pc:spChg chg="mod">
          <ac:chgData name="Geiger, Michael J" userId="13cae92b-b37c-450b-a449-82fcae19569d" providerId="ADAL" clId="{2A8A2A99-84A1-4C02-8885-C969F5612691}" dt="2019-03-29T18:01:59.923" v="8" actId="20577"/>
          <ac:spMkLst>
            <pc:docMk/>
            <pc:sldMk cId="4018679679" sldId="260"/>
            <ac:spMk id="614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C2E86A3-4BD8-ED40-9CA8-E59AEEA4F364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30295A-204F-4641-9233-493DB3B0C1BD}" type="datetime1">
              <a:rPr lang="en-US" smtClean="0"/>
              <a:t>3/29/2019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D1AD6-0C90-7F4A-939B-746F2B1FFFFC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4F421-2953-6745-9918-7E55A2989B8A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12E56-92A9-5D48-B865-167D14795233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989A4-6048-9445-B12C-DBC9CCC4BACC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19866-C93D-694D-B3A1-A42F383A49B8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AEB88A-BDF5-6A48-844B-524B7463392D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2E0D7-B80A-3447-A25D-23DA01F1C41F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0AEBE5-DE71-D241-BFC0-312DE4929F36}" type="datetime1">
              <a:rPr lang="en-US" smtClean="0"/>
              <a:t>3/29/2019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C5E0E-9E83-964F-91D6-319ACF95909E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8C7C4-E6EB-7048-86CC-7EF3B870FFC5}" type="datetime1">
              <a:rPr lang="en-US" smtClean="0"/>
              <a:t>3/29/2019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69134-4C3E-9C47-96A7-827393E6D11E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5D7947-F6B9-304C-A739-673E7788448B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AA3EEFE-CD1A-7D44-BECA-9163BCE242C3}" type="datetime1">
              <a:rPr lang="en-US" smtClean="0"/>
              <a:t>3/29/2019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23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Banker’s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Similar to reserving all resources at beginning, but with more concurrency</a:t>
            </a:r>
          </a:p>
          <a:p>
            <a:r>
              <a:rPr lang="en-US" dirty="0"/>
              <a:t>State maximum resource needs in advance (without acquiring)</a:t>
            </a:r>
          </a:p>
          <a:p>
            <a:r>
              <a:rPr lang="en-US" dirty="0"/>
              <a:t>May block when thread attempts to acquire resource</a:t>
            </a:r>
          </a:p>
          <a:p>
            <a:r>
              <a:rPr lang="en-US" dirty="0"/>
              <a:t>General structure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1a: state maximum resource need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1b: while (!done)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	acquire some resource (block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		if not safe)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	work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 }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2: release all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60E5-DCFF-2B44-AD25-C7A9FA57C8BF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3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Review: Scheduling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1"/>
            <a:ext cx="8229600" cy="514032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Several possible, often conflicting goals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Want to maximize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CPU utilization</a:t>
            </a:r>
            <a:r>
              <a:rPr lang="en-US" dirty="0">
                <a:latin typeface="Helvetica" charset="0"/>
                <a:ea typeface="MS PGothic" charset="0"/>
              </a:rPr>
              <a:t>: keep CPU as busy as possible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Throughput</a:t>
            </a:r>
            <a:r>
              <a:rPr lang="en-US" dirty="0">
                <a:latin typeface="Helvetica" charset="0"/>
                <a:ea typeface="MS PGothic" charset="0"/>
              </a:rPr>
              <a:t>: rate at which processes complete per time unit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Fairness</a:t>
            </a:r>
            <a:r>
              <a:rPr lang="en-US" dirty="0">
                <a:latin typeface="Helvetica" charset="0"/>
                <a:ea typeface="MS PGothic" charset="0"/>
              </a:rPr>
              <a:t>: ensure CPU shared (relatively) equally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Want to minimize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Turnaround time:</a:t>
            </a:r>
            <a:r>
              <a:rPr lang="en-US" dirty="0">
                <a:latin typeface="Helvetica" charset="0"/>
                <a:ea typeface="MS PGothic" charset="0"/>
              </a:rPr>
              <a:t> amount of time to execute a particular process, from arrival to completion (includes waiting time)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Sometimes called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latency</a:t>
            </a:r>
            <a:r>
              <a:rPr lang="en-US" dirty="0">
                <a:latin typeface="Helvetica" charset="0"/>
                <a:ea typeface="MS PGothic" charset="0"/>
              </a:rPr>
              <a:t> or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response time</a:t>
            </a:r>
            <a:r>
              <a:rPr lang="en-US" dirty="0">
                <a:latin typeface="Helvetica" charset="0"/>
                <a:ea typeface="MS PGothic" charset="0"/>
              </a:rPr>
              <a:t> …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… although our text defines response time as time to first “response” (output) from program, not completion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Waiting time</a:t>
            </a:r>
            <a:r>
              <a:rPr lang="en-US" dirty="0">
                <a:latin typeface="Helvetica" charset="0"/>
                <a:ea typeface="MS PGothic" charset="0"/>
              </a:rPr>
              <a:t>: amount of time a process has been waiting in the ready queue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Starvation</a:t>
            </a:r>
            <a:r>
              <a:rPr lang="en-US" dirty="0">
                <a:latin typeface="Helvetica" charset="0"/>
                <a:ea typeface="MS PGothic" charset="0"/>
              </a:rPr>
              <a:t>: Thread/process does not get access to resources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Want to avoid, not just minimize!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EA9A-532B-C940-8D8A-7ED16B324C9E}" type="datetime1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4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Scheduling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</a:rPr>
              <a:t>First-come, first-served (FCFS)</a:t>
            </a:r>
            <a:r>
              <a:rPr lang="en-US" dirty="0"/>
              <a:t> or FIFO</a:t>
            </a:r>
          </a:p>
          <a:p>
            <a:pPr lvl="1"/>
            <a:r>
              <a:rPr lang="en-US" dirty="0"/>
              <a:t>Schedule tasks in order they arrive in ready queue</a:t>
            </a:r>
          </a:p>
          <a:p>
            <a:r>
              <a:rPr lang="en-US" dirty="0">
                <a:solidFill>
                  <a:srgbClr val="0000FF"/>
                </a:solidFill>
              </a:rPr>
              <a:t>Shortest job first (SJF)</a:t>
            </a:r>
          </a:p>
          <a:p>
            <a:pPr lvl="1"/>
            <a:r>
              <a:rPr lang="en-US" dirty="0"/>
              <a:t>Always schedule job with shortest remaining burst</a:t>
            </a:r>
          </a:p>
          <a:p>
            <a:r>
              <a:rPr lang="en-US" dirty="0">
                <a:solidFill>
                  <a:srgbClr val="0000FF"/>
                </a:solidFill>
              </a:rPr>
              <a:t>Shortest remaining time first (SRTF)</a:t>
            </a:r>
            <a:r>
              <a:rPr lang="en-US" dirty="0"/>
              <a:t> or STCF</a:t>
            </a:r>
          </a:p>
          <a:p>
            <a:pPr lvl="1"/>
            <a:r>
              <a:rPr lang="en-US" dirty="0"/>
              <a:t>Preemptive version of SJF</a:t>
            </a:r>
          </a:p>
          <a:p>
            <a:r>
              <a:rPr lang="en-US" dirty="0">
                <a:solidFill>
                  <a:srgbClr val="0000FF"/>
                </a:solidFill>
              </a:rPr>
              <a:t>Priority scheduling</a:t>
            </a:r>
          </a:p>
          <a:p>
            <a:pPr lvl="1"/>
            <a:r>
              <a:rPr lang="en-US" dirty="0"/>
              <a:t>Priority associated with process; highest priority 1</a:t>
            </a:r>
            <a:r>
              <a:rPr lang="en-US" baseline="30000" dirty="0"/>
              <a:t>st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Round robin</a:t>
            </a:r>
          </a:p>
          <a:p>
            <a:pPr lvl="1"/>
            <a:r>
              <a:rPr lang="en-US" dirty="0"/>
              <a:t>Each process gets CPU for fixed period of time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1962-6875-6B4D-948F-BC2308344639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7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 Exam 2—</a:t>
            </a:r>
            <a:r>
              <a:rPr lang="en-US" b="1" dirty="0"/>
              <a:t>PLEASE BE ON TIME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3 due 4/22</a:t>
            </a:r>
          </a:p>
          <a:p>
            <a:pPr lvl="1"/>
            <a:r>
              <a:rPr lang="en-US" dirty="0"/>
              <a:t>Exam 2: Monday, 4/1, 3-5 PM, Ball 214</a:t>
            </a:r>
          </a:p>
          <a:p>
            <a:pPr lvl="2"/>
            <a:r>
              <a:rPr lang="en-US" dirty="0"/>
              <a:t>Covers lectures 14-16, 18-21</a:t>
            </a:r>
            <a:endParaRPr lang="en-US" i="1" dirty="0"/>
          </a:p>
          <a:p>
            <a:pPr lvl="2"/>
            <a:r>
              <a:rPr lang="en-US" dirty="0"/>
              <a:t>Will be allowed </a:t>
            </a:r>
            <a:r>
              <a:rPr lang="en-US" u="sng" dirty="0"/>
              <a:t>two</a:t>
            </a:r>
            <a:r>
              <a:rPr lang="en-US" dirty="0"/>
              <a:t> 8.5” x 11” double-sided note sheets</a:t>
            </a:r>
          </a:p>
          <a:p>
            <a:pPr lvl="2"/>
            <a:r>
              <a:rPr lang="en-US" dirty="0"/>
              <a:t>No electronic devices, other notes allowed</a:t>
            </a:r>
          </a:p>
          <a:p>
            <a:pPr lvl="1"/>
            <a:r>
              <a:rPr lang="en-US" dirty="0"/>
              <a:t>No Monday lecture; will be in office until ~</a:t>
            </a:r>
            <a:r>
              <a:rPr lang="en-US"/>
              <a:t>2:45 PM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960C486-A2D0-B24D-959F-C5B1B781854E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3 due 4/22</a:t>
            </a:r>
          </a:p>
          <a:p>
            <a:pPr lvl="1"/>
            <a:r>
              <a:rPr lang="en-US" dirty="0"/>
              <a:t>Exam 2: Monday, 4/1, 3-5 PM, Ball 214</a:t>
            </a:r>
          </a:p>
          <a:p>
            <a:pPr lvl="2"/>
            <a:r>
              <a:rPr lang="en-US" dirty="0"/>
              <a:t>Covers lectures 14-16, 18-21</a:t>
            </a:r>
            <a:endParaRPr lang="en-US" i="1" dirty="0"/>
          </a:p>
          <a:p>
            <a:pPr lvl="2"/>
            <a:r>
              <a:rPr lang="en-US" dirty="0"/>
              <a:t>Will be allowed </a:t>
            </a:r>
            <a:r>
              <a:rPr lang="en-US" u="sng" dirty="0"/>
              <a:t>two</a:t>
            </a:r>
            <a:r>
              <a:rPr lang="en-US" dirty="0"/>
              <a:t> 8.5” x 11” double-sided note sheets</a:t>
            </a:r>
          </a:p>
          <a:p>
            <a:pPr lvl="2"/>
            <a:r>
              <a:rPr lang="en-US" dirty="0"/>
              <a:t>No electronic devices, other notes allowed</a:t>
            </a:r>
          </a:p>
          <a:p>
            <a:pPr lvl="1"/>
            <a:r>
              <a:rPr lang="en-US" dirty="0"/>
              <a:t>No Monday lecture; will be in office until ~2:45 PM</a:t>
            </a:r>
          </a:p>
          <a:p>
            <a:endParaRPr lang="en-US" dirty="0"/>
          </a:p>
          <a:p>
            <a:r>
              <a:rPr lang="en-US" dirty="0"/>
              <a:t>Today’s lecture: Exam 2 Preview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222A226-078A-3945-8391-D77014E6089B}" type="datetime1">
              <a:rPr lang="en-US" smtClean="0">
                <a:latin typeface="Garamond"/>
                <a:cs typeface="Garamond"/>
              </a:rPr>
              <a:t>3/29/2019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Exam 2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4177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 2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6412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two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sheets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notes; no electronic devices (calculator, phone)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2 hours—</a:t>
            </a:r>
            <a:r>
              <a:rPr lang="en-US" sz="2600" b="1" u="sng" dirty="0">
                <a:latin typeface="Arial" charset="0"/>
              </a:rPr>
              <a:t>please be on time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lectures 14-16, 18-21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3 sections</a:t>
            </a:r>
            <a:r>
              <a:rPr lang="en-US" sz="2600" dirty="0">
                <a:latin typeface="Arial" charset="0"/>
              </a:rPr>
              <a:t>, each with multiple parts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Synchronization (monitors &amp; semaphores only)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Deadlock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Scheduling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Formats include short answer (i.e., explain concept) or problem-solving (i.e. 1 correct numeric answer)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  <a:latin typeface="Arial" charset="0"/>
              </a:rPr>
              <a:t>EECE.5730 students will have additional work on some problems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1AD5DE-D2FF-C043-B9E4-2E1FAB6EFB8D}" type="datetime1">
              <a:rPr lang="en-US" smtClean="0">
                <a:latin typeface="Garamond" charset="0"/>
              </a:rPr>
              <a:t>3/29/2019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2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7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two types of synchronization</a:t>
            </a:r>
          </a:p>
          <a:p>
            <a:pPr lvl="1"/>
            <a:r>
              <a:rPr lang="en-US" dirty="0"/>
              <a:t>Lock for mutual exclusion</a:t>
            </a:r>
          </a:p>
          <a:p>
            <a:pPr lvl="1"/>
            <a:r>
              <a:rPr lang="en-US" dirty="0"/>
              <a:t>Condition variables for ordering constraints</a:t>
            </a:r>
          </a:p>
          <a:p>
            <a:endParaRPr lang="en-US" dirty="0"/>
          </a:p>
          <a:p>
            <a:r>
              <a:rPr lang="en-US" dirty="0"/>
              <a:t>Monitor = shared data + 1+ locks + CVs associated with lock</a:t>
            </a:r>
          </a:p>
          <a:p>
            <a:pPr lvl="1"/>
            <a:r>
              <a:rPr lang="en-US" dirty="0"/>
              <a:t>In OOP, “shared objects”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86CC-84A3-244F-9F76-96EAB5CC3FBF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2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Programming with monitors (P2)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shared data needed for problem</a:t>
            </a:r>
          </a:p>
          <a:p>
            <a:r>
              <a:rPr lang="en-US" dirty="0"/>
              <a:t>Assign locks to each group of shared data</a:t>
            </a:r>
          </a:p>
          <a:p>
            <a:pPr lvl="1"/>
            <a:r>
              <a:rPr lang="en-US" dirty="0"/>
              <a:t>Enforces mutual exclusion</a:t>
            </a:r>
          </a:p>
          <a:p>
            <a:r>
              <a:rPr lang="en-US" dirty="0"/>
              <a:t>Assign condition variables for every condition thread holding lock may have to wait on</a:t>
            </a:r>
          </a:p>
          <a:p>
            <a:pPr lvl="1"/>
            <a:r>
              <a:rPr lang="en-US" dirty="0"/>
              <a:t>Before/after conditions: while (!condition) wait</a:t>
            </a:r>
          </a:p>
          <a:p>
            <a:r>
              <a:rPr lang="en-US" dirty="0"/>
              <a:t>Call signal() or broadcast() when thread changes something another thread might be waiting for</a:t>
            </a:r>
          </a:p>
          <a:p>
            <a:r>
              <a:rPr lang="en-US" dirty="0"/>
              <a:t>Need queue of threads associated with every lock, condition variable</a:t>
            </a:r>
          </a:p>
          <a:p>
            <a:pPr lvl="1"/>
            <a:r>
              <a:rPr lang="en-US" dirty="0"/>
              <a:t>Implicitly handled in common thread libraries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6705-5BAB-C142-B4F6-4B9A2160CCF8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Semaphores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Generalized lock/unlock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Integer initialized to user-specific value</a:t>
            </a:r>
          </a:p>
          <a:p>
            <a:pPr lvl="1"/>
            <a:r>
              <a:rPr lang="en-US" dirty="0"/>
              <a:t>Supports two atomic operations</a:t>
            </a:r>
          </a:p>
          <a:p>
            <a:pPr lvl="2"/>
            <a:r>
              <a:rPr lang="en-US" dirty="0"/>
              <a:t>down(): wait for semaphore value to become positive, then atomically decrement by 1</a:t>
            </a:r>
          </a:p>
          <a:p>
            <a:pPr lvl="3"/>
            <a:r>
              <a:rPr lang="en-US" dirty="0"/>
              <a:t>Text calls this wait(); originally P()</a:t>
            </a:r>
          </a:p>
          <a:p>
            <a:pPr lvl="3"/>
            <a:r>
              <a:rPr lang="en-US" dirty="0"/>
              <a:t>To avoid busy waiting, semaphore can maintain list of waiters</a:t>
            </a:r>
          </a:p>
          <a:p>
            <a:pPr lvl="3"/>
            <a:r>
              <a:rPr lang="en-US" dirty="0"/>
              <a:t>Process calls block() once added to list</a:t>
            </a:r>
          </a:p>
          <a:p>
            <a:pPr lvl="2"/>
            <a:r>
              <a:rPr lang="en-US" dirty="0"/>
              <a:t>up(): increment semaphore value</a:t>
            </a:r>
          </a:p>
          <a:p>
            <a:pPr lvl="3"/>
            <a:r>
              <a:rPr lang="en-US" dirty="0"/>
              <a:t>Text calls this signal(); originally V()</a:t>
            </a:r>
          </a:p>
          <a:p>
            <a:pPr lvl="3"/>
            <a:r>
              <a:rPr lang="en-US" dirty="0"/>
              <a:t>If maintaining list, remove process from list and wake up</a:t>
            </a:r>
          </a:p>
          <a:p>
            <a:pPr lvl="3"/>
            <a:r>
              <a:rPr lang="en-US" dirty="0"/>
              <a:t>wakeup() call signals blocked process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5E1-E176-7348-BA77-D9362F7D8839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2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Using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Semaphore types</a:t>
            </a:r>
          </a:p>
          <a:p>
            <a:pPr lvl="1"/>
            <a:r>
              <a:rPr lang="en-US" dirty="0"/>
              <a:t>Counting semaphore: Range of values unrestricted</a:t>
            </a:r>
          </a:p>
          <a:p>
            <a:pPr lvl="1"/>
            <a:r>
              <a:rPr lang="en-US" dirty="0"/>
              <a:t>Binary semaphore: values == 0 or 1 (same as lock)</a:t>
            </a:r>
          </a:p>
          <a:p>
            <a:r>
              <a:rPr lang="en-US" dirty="0"/>
              <a:t>Can implement both mutual exclusion and ordering</a:t>
            </a:r>
          </a:p>
          <a:p>
            <a:r>
              <a:rPr lang="en-US" dirty="0"/>
              <a:t>Mutual exclusion</a:t>
            </a:r>
          </a:p>
          <a:p>
            <a:pPr lvl="1"/>
            <a:r>
              <a:rPr lang="en-US" dirty="0"/>
              <a:t>Initialize semaphore to 1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down();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critical section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up();</a:t>
            </a:r>
          </a:p>
          <a:p>
            <a:r>
              <a:rPr lang="en-US" dirty="0"/>
              <a:t>Ordering</a:t>
            </a:r>
          </a:p>
          <a:p>
            <a:pPr lvl="1"/>
            <a:r>
              <a:rPr lang="en-US" dirty="0"/>
              <a:t>Typically initialize to 0</a:t>
            </a:r>
          </a:p>
          <a:p>
            <a:pPr lvl="1"/>
            <a:r>
              <a:rPr lang="en-US" dirty="0"/>
              <a:t>Say thread A must wait for thread B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r>
              <a:rPr lang="en-US" u="sng" dirty="0"/>
              <a:t>Thread A</a:t>
            </a:r>
            <a:r>
              <a:rPr lang="en-US" dirty="0"/>
              <a:t>			</a:t>
            </a:r>
            <a:r>
              <a:rPr lang="en-US" u="sng" dirty="0"/>
              <a:t>Thread B</a:t>
            </a:r>
            <a:endParaRPr lang="en-US" dirty="0"/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down();			complete task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continue work		up();</a:t>
            </a:r>
          </a:p>
          <a:p>
            <a:pPr marL="344487" lvl="1" indent="0">
              <a:buNone/>
            </a:pP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CF4C-B166-C044-93E3-7F446AC09CC3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5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Cyclical wait for resources, which prevents involved threads from making progress</a:t>
            </a:r>
          </a:p>
          <a:p>
            <a:r>
              <a:rPr lang="en-US" dirty="0"/>
              <a:t>Necessary conditions</a:t>
            </a:r>
          </a:p>
          <a:p>
            <a:pPr lvl="1"/>
            <a:r>
              <a:rPr lang="en-US" dirty="0"/>
              <a:t>Limited resource: not enough to serve all threads simultaneously</a:t>
            </a:r>
          </a:p>
          <a:p>
            <a:pPr lvl="1"/>
            <a:r>
              <a:rPr lang="en-US" dirty="0"/>
              <a:t>Hold and wait: threads hold resources while waiting to acquire other resources</a:t>
            </a:r>
          </a:p>
          <a:p>
            <a:pPr lvl="1"/>
            <a:r>
              <a:rPr lang="en-US" dirty="0"/>
              <a:t>No preemption: thread system can’t force one thread to give up resources</a:t>
            </a:r>
          </a:p>
          <a:p>
            <a:pPr lvl="1"/>
            <a:r>
              <a:rPr lang="en-US" dirty="0"/>
              <a:t>Cyclical chain of requests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018D-96B7-874E-B8C6-B638C0B6FD4B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4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one of four necessary conditions</a:t>
            </a:r>
          </a:p>
          <a:p>
            <a:r>
              <a:rPr lang="en-US" dirty="0"/>
              <a:t>Increase resources to decrease waiting</a:t>
            </a:r>
          </a:p>
          <a:p>
            <a:endParaRPr lang="en-US" dirty="0"/>
          </a:p>
          <a:p>
            <a:r>
              <a:rPr lang="en-US" dirty="0"/>
              <a:t>Eliminate hold and wait: move resource acquisition to beginning</a:t>
            </a:r>
          </a:p>
          <a:p>
            <a:pPr lvl="1"/>
            <a:r>
              <a:rPr lang="en-US" dirty="0"/>
              <a:t>If can’t (atomically) get all resources, release everything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1a: acquire all resources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1b: while (!done) {work}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2: release all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5FFC-64B2-5D4C-BDAD-42D15D84E9D8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763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14265</TotalTime>
  <Words>969</Words>
  <Application>Microsoft Office PowerPoint</Application>
  <PresentationFormat>On-screen Show (4:3)</PresentationFormat>
  <Paragraphs>174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Garamond</vt:lpstr>
      <vt:lpstr>Helvetica</vt:lpstr>
      <vt:lpstr>Times New Roman</vt:lpstr>
      <vt:lpstr>Wingdings</vt:lpstr>
      <vt:lpstr>Edge</vt:lpstr>
      <vt:lpstr>EECE.4810/EECE.5730 Operating Systems</vt:lpstr>
      <vt:lpstr>Lecture outline</vt:lpstr>
      <vt:lpstr>Exam 2 notes</vt:lpstr>
      <vt:lpstr>Review: Monitors</vt:lpstr>
      <vt:lpstr>Review: Programming with monitors (P2)</vt:lpstr>
      <vt:lpstr>Review: Semaphores</vt:lpstr>
      <vt:lpstr>Review: Using semaphores</vt:lpstr>
      <vt:lpstr>Review: Deadlock</vt:lpstr>
      <vt:lpstr>Review: Deadlock prevention</vt:lpstr>
      <vt:lpstr>Review: Banker’s Algorithm</vt:lpstr>
      <vt:lpstr>Review: Scheduling Criteria</vt:lpstr>
      <vt:lpstr>Review: Scheduling algorithms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1818</cp:revision>
  <dcterms:created xsi:type="dcterms:W3CDTF">2006-04-03T05:03:01Z</dcterms:created>
  <dcterms:modified xsi:type="dcterms:W3CDTF">2019-03-29T18:02:00Z</dcterms:modified>
</cp:coreProperties>
</file>