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4"/>
  </p:notesMasterIdLst>
  <p:handoutMasterIdLst>
    <p:handoutMasterId r:id="rId15"/>
  </p:handoutMasterIdLst>
  <p:sldIdLst>
    <p:sldId id="256" r:id="rId2"/>
    <p:sldId id="518" r:id="rId3"/>
    <p:sldId id="533" r:id="rId4"/>
    <p:sldId id="534" r:id="rId5"/>
    <p:sldId id="535" r:id="rId6"/>
    <p:sldId id="536" r:id="rId7"/>
    <p:sldId id="537" r:id="rId8"/>
    <p:sldId id="539" r:id="rId9"/>
    <p:sldId id="546" r:id="rId10"/>
    <p:sldId id="549" r:id="rId11"/>
    <p:sldId id="550" r:id="rId12"/>
    <p:sldId id="410" r:id="rId1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D03E7-3927-480C-8081-E3DA0781ED03}" v="3" dt="2019-04-19T02:57:00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>
      <p:cViewPr varScale="1">
        <p:scale>
          <a:sx n="83" d="100"/>
          <a:sy n="83" d="100"/>
        </p:scale>
        <p:origin x="95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iger, Michael J" userId="13cae92b-b37c-450b-a449-82fcae19569d" providerId="ADAL" clId="{94224158-D548-41F4-9EB4-7B0103BEB37A}"/>
    <pc:docChg chg="custSel addSld delSld modSld">
      <pc:chgData name="Geiger, Michael J" userId="13cae92b-b37c-450b-a449-82fcae19569d" providerId="ADAL" clId="{94224158-D548-41F4-9EB4-7B0103BEB37A}" dt="2019-04-19T02:57:20.423" v="92" actId="20577"/>
      <pc:docMkLst>
        <pc:docMk/>
      </pc:docMkLst>
      <pc:sldChg chg="modSp">
        <pc:chgData name="Geiger, Michael J" userId="13cae92b-b37c-450b-a449-82fcae19569d" providerId="ADAL" clId="{94224158-D548-41F4-9EB4-7B0103BEB37A}" dt="2019-04-19T02:57:20.423" v="92" actId="20577"/>
        <pc:sldMkLst>
          <pc:docMk/>
          <pc:sldMk cId="0" sldId="410"/>
        </pc:sldMkLst>
        <pc:spChg chg="mod">
          <ac:chgData name="Geiger, Michael J" userId="13cae92b-b37c-450b-a449-82fcae19569d" providerId="ADAL" clId="{94224158-D548-41F4-9EB4-7B0103BEB37A}" dt="2019-04-19T02:57:20.423" v="92" actId="20577"/>
          <ac:spMkLst>
            <pc:docMk/>
            <pc:sldMk cId="0" sldId="410"/>
            <ac:spMk id="40962" creationId="{00000000-0000-0000-0000-000000000000}"/>
          </ac:spMkLst>
        </pc:spChg>
      </pc:sldChg>
      <pc:sldChg chg="modSp">
        <pc:chgData name="Geiger, Michael J" userId="13cae92b-b37c-450b-a449-82fcae19569d" providerId="ADAL" clId="{94224158-D548-41F4-9EB4-7B0103BEB37A}" dt="2019-04-19T02:55:22.944" v="19" actId="20577"/>
        <pc:sldMkLst>
          <pc:docMk/>
          <pc:sldMk cId="1182169316" sldId="518"/>
        </pc:sldMkLst>
        <pc:spChg chg="mod">
          <ac:chgData name="Geiger, Michael J" userId="13cae92b-b37c-450b-a449-82fcae19569d" providerId="ADAL" clId="{94224158-D548-41F4-9EB4-7B0103BEB37A}" dt="2019-04-19T02:55:22.944" v="19" actId="20577"/>
          <ac:spMkLst>
            <pc:docMk/>
            <pc:sldMk cId="1182169316" sldId="518"/>
            <ac:spMk id="18434" creationId="{00000000-0000-0000-0000-000000000000}"/>
          </ac:spMkLst>
        </pc:spChg>
      </pc:sldChg>
      <pc:sldChg chg="modSp">
        <pc:chgData name="Geiger, Michael J" userId="13cae92b-b37c-450b-a449-82fcae19569d" providerId="ADAL" clId="{94224158-D548-41F4-9EB4-7B0103BEB37A}" dt="2019-04-19T02:56:29.641" v="37" actId="20577"/>
        <pc:sldMkLst>
          <pc:docMk/>
          <pc:sldMk cId="47497119" sldId="533"/>
        </pc:sldMkLst>
        <pc:spChg chg="mod">
          <ac:chgData name="Geiger, Michael J" userId="13cae92b-b37c-450b-a449-82fcae19569d" providerId="ADAL" clId="{94224158-D548-41F4-9EB4-7B0103BEB37A}" dt="2019-04-19T02:56:29.641" v="37" actId="20577"/>
          <ac:spMkLst>
            <pc:docMk/>
            <pc:sldMk cId="47497119" sldId="533"/>
            <ac:spMk id="20481" creationId="{00000000-0000-0000-0000-000000000000}"/>
          </ac:spMkLst>
        </pc:spChg>
      </pc:sldChg>
      <pc:sldChg chg="del">
        <pc:chgData name="Geiger, Michael J" userId="13cae92b-b37c-450b-a449-82fcae19569d" providerId="ADAL" clId="{94224158-D548-41F4-9EB4-7B0103BEB37A}" dt="2019-04-19T02:56:26.294" v="21" actId="2696"/>
        <pc:sldMkLst>
          <pc:docMk/>
          <pc:sldMk cId="771718067" sldId="538"/>
        </pc:sldMkLst>
      </pc:sldChg>
      <pc:sldChg chg="del">
        <pc:chgData name="Geiger, Michael J" userId="13cae92b-b37c-450b-a449-82fcae19569d" providerId="ADAL" clId="{94224158-D548-41F4-9EB4-7B0103BEB37A}" dt="2019-04-19T02:56:26.347" v="22" actId="2696"/>
        <pc:sldMkLst>
          <pc:docMk/>
          <pc:sldMk cId="713116511" sldId="539"/>
        </pc:sldMkLst>
      </pc:sldChg>
      <pc:sldChg chg="add">
        <pc:chgData name="Geiger, Michael J" userId="13cae92b-b37c-450b-a449-82fcae19569d" providerId="ADAL" clId="{94224158-D548-41F4-9EB4-7B0103BEB37A}" dt="2019-04-19T02:56:50.312" v="38"/>
        <pc:sldMkLst>
          <pc:docMk/>
          <pc:sldMk cId="3726870381" sldId="539"/>
        </pc:sldMkLst>
      </pc:sldChg>
      <pc:sldChg chg="del">
        <pc:chgData name="Geiger, Michael J" userId="13cae92b-b37c-450b-a449-82fcae19569d" providerId="ADAL" clId="{94224158-D548-41F4-9EB4-7B0103BEB37A}" dt="2019-04-19T02:56:26.377" v="23" actId="2696"/>
        <pc:sldMkLst>
          <pc:docMk/>
          <pc:sldMk cId="2649744339" sldId="540"/>
        </pc:sldMkLst>
      </pc:sldChg>
      <pc:sldChg chg="del">
        <pc:chgData name="Geiger, Michael J" userId="13cae92b-b37c-450b-a449-82fcae19569d" providerId="ADAL" clId="{94224158-D548-41F4-9EB4-7B0103BEB37A}" dt="2019-04-19T02:56:26.410" v="24" actId="2696"/>
        <pc:sldMkLst>
          <pc:docMk/>
          <pc:sldMk cId="179293414" sldId="541"/>
        </pc:sldMkLst>
      </pc:sldChg>
      <pc:sldChg chg="del">
        <pc:chgData name="Geiger, Michael J" userId="13cae92b-b37c-450b-a449-82fcae19569d" providerId="ADAL" clId="{94224158-D548-41F4-9EB4-7B0103BEB37A}" dt="2019-04-19T02:56:26.436" v="25" actId="2696"/>
        <pc:sldMkLst>
          <pc:docMk/>
          <pc:sldMk cId="2691982155" sldId="542"/>
        </pc:sldMkLst>
      </pc:sldChg>
      <pc:sldChg chg="del">
        <pc:chgData name="Geiger, Michael J" userId="13cae92b-b37c-450b-a449-82fcae19569d" providerId="ADAL" clId="{94224158-D548-41F4-9EB4-7B0103BEB37A}" dt="2019-04-19T02:56:26.459" v="26" actId="2696"/>
        <pc:sldMkLst>
          <pc:docMk/>
          <pc:sldMk cId="164942939" sldId="545"/>
        </pc:sldMkLst>
      </pc:sldChg>
      <pc:sldChg chg="del">
        <pc:chgData name="Geiger, Michael J" userId="13cae92b-b37c-450b-a449-82fcae19569d" providerId="ADAL" clId="{94224158-D548-41F4-9EB4-7B0103BEB37A}" dt="2019-04-19T02:56:26.485" v="27" actId="2696"/>
        <pc:sldMkLst>
          <pc:docMk/>
          <pc:sldMk cId="1126030312" sldId="546"/>
        </pc:sldMkLst>
      </pc:sldChg>
      <pc:sldChg chg="add">
        <pc:chgData name="Geiger, Michael J" userId="13cae92b-b37c-450b-a449-82fcae19569d" providerId="ADAL" clId="{94224158-D548-41F4-9EB4-7B0103BEB37A}" dt="2019-04-19T02:56:50.312" v="38"/>
        <pc:sldMkLst>
          <pc:docMk/>
          <pc:sldMk cId="1753477858" sldId="546"/>
        </pc:sldMkLst>
      </pc:sldChg>
      <pc:sldChg chg="del">
        <pc:chgData name="Geiger, Michael J" userId="13cae92b-b37c-450b-a449-82fcae19569d" providerId="ADAL" clId="{94224158-D548-41F4-9EB4-7B0103BEB37A}" dt="2019-04-19T02:56:26.513" v="28" actId="2696"/>
        <pc:sldMkLst>
          <pc:docMk/>
          <pc:sldMk cId="767943075" sldId="547"/>
        </pc:sldMkLst>
      </pc:sldChg>
      <pc:sldChg chg="del">
        <pc:chgData name="Geiger, Michael J" userId="13cae92b-b37c-450b-a449-82fcae19569d" providerId="ADAL" clId="{94224158-D548-41F4-9EB4-7B0103BEB37A}" dt="2019-04-19T02:56:26.540" v="29" actId="2696"/>
        <pc:sldMkLst>
          <pc:docMk/>
          <pc:sldMk cId="1839486471" sldId="548"/>
        </pc:sldMkLst>
      </pc:sldChg>
      <pc:sldChg chg="add">
        <pc:chgData name="Geiger, Michael J" userId="13cae92b-b37c-450b-a449-82fcae19569d" providerId="ADAL" clId="{94224158-D548-41F4-9EB4-7B0103BEB37A}" dt="2019-04-19T02:55:28.805" v="20"/>
        <pc:sldMkLst>
          <pc:docMk/>
          <pc:sldMk cId="1953460151" sldId="549"/>
        </pc:sldMkLst>
      </pc:sldChg>
      <pc:sldChg chg="add">
        <pc:chgData name="Geiger, Michael J" userId="13cae92b-b37c-450b-a449-82fcae19569d" providerId="ADAL" clId="{94224158-D548-41F4-9EB4-7B0103BEB37A}" dt="2019-04-19T02:55:28.805" v="20"/>
        <pc:sldMkLst>
          <pc:docMk/>
          <pc:sldMk cId="2487684182" sldId="55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5E8251-A0E9-634C-9599-3DFF0431B8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163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A573D6B-9D99-FE44-89F3-2F1DFD60C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32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C53314-0FB4-9F48-AB9B-590D0D157153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1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573D6B-9D99-FE44-89F3-2F1DFD60CB2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8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76CAB-AE50-409B-92A9-941D184FCD34}" type="datetime1">
              <a:rPr lang="en-US" smtClean="0"/>
              <a:t>4/18/2019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14889-257B-6F47-8AFB-CBF8C43A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8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DEBB46-230B-46D4-85E6-058C509D536E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641A5-6E24-924E-9D08-160ABAB751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7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64E4D-5183-410E-945A-E08355EA8127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B1BF9E-C34E-FF45-A3E5-B3D968EB27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E80AE-1C83-4931-88DE-EC834629C070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2AFB1-79C3-B348-9C1A-B976DA6D35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2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807F4-0C7E-4A10-ABC8-55969EA8C4FF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D3423D-64F0-3E41-A96E-BB7A1CC1C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5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C54C6-E377-44F1-993F-02774CE57C15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9CFE6-C5D5-024F-8CE3-7E4D4E100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4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AFDE0-143E-42E5-AC01-712290586F25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8F8AF-611E-B842-9EB7-41DB0AAF67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4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8EBE0-73FF-4C48-A4FB-FAACFA0D81F8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58F30-D49A-B24E-8C89-E31321571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6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9574EE-8A57-45DD-8F72-9C16C239F9E8}" type="datetime1">
              <a:rPr lang="en-US" smtClean="0"/>
              <a:t>4/18/2019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432F-E896-354B-A4DB-FE5EA787C7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9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74F1F-0787-4BBE-98D3-A60E1AC24F63}" type="datetime1">
              <a:rPr lang="en-US" smtClean="0"/>
              <a:t>4/18/2019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4166D-38EE-AF43-9327-8BEBD4899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264C6-DDAA-4207-BEE4-41D1FF901BFC}" type="datetime1">
              <a:rPr lang="en-US" smtClean="0"/>
              <a:t>4/18/2019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B8AB0-AD99-1649-A3F7-7918F018AC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75707-1C33-4E6A-9883-13513CB84834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344F4-6149-4045-9258-0B4842A54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19CB7-8B5B-49CA-8E10-28A971C2D74E}" type="datetime1">
              <a:rPr lang="en-US" smtClean="0"/>
              <a:t>4/18/2019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115B5-8D45-6348-9427-E215CC1385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pPr>
              <a:defRPr/>
            </a:pPr>
            <a:fld id="{6815C4F5-38CA-4C96-882A-20FC0A5B3040}" type="datetime1">
              <a:rPr lang="en-US" smtClean="0"/>
              <a:t>4/18/2019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pPr>
              <a:defRPr/>
            </a:pPr>
            <a:fld id="{B83408AC-AA72-3347-9A60-99EAAD7C2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01" r:id="rId1"/>
    <p:sldLayoutId id="2147484789" r:id="rId2"/>
    <p:sldLayoutId id="2147484790" r:id="rId3"/>
    <p:sldLayoutId id="2147484791" r:id="rId4"/>
    <p:sldLayoutId id="2147484792" r:id="rId5"/>
    <p:sldLayoutId id="2147484793" r:id="rId6"/>
    <p:sldLayoutId id="2147484794" r:id="rId7"/>
    <p:sldLayoutId id="2147484795" r:id="rId8"/>
    <p:sldLayoutId id="2147484796" r:id="rId9"/>
    <p:sldLayoutId id="2147484797" r:id="rId10"/>
    <p:sldLayoutId id="2147484798" r:id="rId11"/>
    <p:sldLayoutId id="2147484799" r:id="rId12"/>
    <p:sldLayoutId id="2147484800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95400"/>
            <a:ext cx="7623175" cy="2133600"/>
          </a:xfrm>
        </p:spPr>
        <p:txBody>
          <a:bodyPr/>
          <a:lstStyle/>
          <a:p>
            <a:pPr algn="ctr" eaLnBrk="1" hangingPunct="1"/>
            <a:r>
              <a:rPr lang="en-US" sz="4600" dirty="0">
                <a:latin typeface="Garamond" charset="0"/>
              </a:rPr>
              <a:t>EECE.2160</a:t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ECE Application Programming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505200"/>
            <a:ext cx="9144000" cy="30480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Instructors:  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Dr. Lin Li &amp;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Spring 2019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29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Arial" charset="0"/>
              </a:rPr>
              <a:t>Structures (continued)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PE3 (Structures)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Given header files, main program</a:t>
            </a:r>
          </a:p>
          <a:p>
            <a:r>
              <a:rPr lang="en-US">
                <a:latin typeface="Arial" charset="0"/>
                <a:cs typeface="Courier New" charset="0"/>
              </a:rPr>
              <a:t>Complete specified functions</a:t>
            </a:r>
          </a:p>
          <a:p>
            <a:pPr lvl="1"/>
            <a:r>
              <a:rPr lang="en-US">
                <a:latin typeface="Arial" charset="0"/>
                <a:cs typeface="Courier New" charset="0"/>
              </a:rPr>
              <a:t>For the </a:t>
            </a:r>
            <a:r>
              <a:rPr lang="en-US">
                <a:latin typeface="Courier New" charset="0"/>
                <a:cs typeface="Courier New" charset="0"/>
              </a:rPr>
              <a:t>Name</a:t>
            </a:r>
            <a:r>
              <a:rPr lang="en-US">
                <a:latin typeface="Arial" charset="0"/>
                <a:cs typeface="Courier New" charset="0"/>
              </a:rPr>
              <a:t> structure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printName(Name *n)</a:t>
            </a:r>
            <a:r>
              <a:rPr lang="en-US">
                <a:latin typeface="Arial" charset="0"/>
                <a:cs typeface="Courier New" charset="0"/>
              </a:rPr>
              <a:t>: Print the name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  <a:r>
              <a:rPr lang="en-US">
                <a:latin typeface="Arial" charset="0"/>
                <a:cs typeface="Courier New" charset="0"/>
              </a:rPr>
              <a:t>, using format </a:t>
            </a:r>
            <a:r>
              <a:rPr lang="en-US">
                <a:latin typeface="Courier New" charset="0"/>
                <a:cs typeface="Courier New" charset="0"/>
              </a:rPr>
              <a:t>&lt;first&gt; &lt;middle&gt;. &lt;last&gt;</a:t>
            </a:r>
          </a:p>
          <a:p>
            <a:pPr lvl="2"/>
            <a:r>
              <a:rPr lang="en-US" b="1">
                <a:solidFill>
                  <a:srgbClr val="0000FF"/>
                </a:solidFill>
                <a:latin typeface="Courier New" charset="0"/>
                <a:cs typeface="Courier New" charset="0"/>
              </a:rPr>
              <a:t>void readName(Name *n)</a:t>
            </a:r>
            <a:r>
              <a:rPr lang="en-US">
                <a:latin typeface="Arial" charset="0"/>
                <a:cs typeface="Courier New" charset="0"/>
              </a:rPr>
              <a:t>: Prompt for and read a first, middle, and last name, and store them in the structure pointed to by </a:t>
            </a:r>
            <a:r>
              <a:rPr lang="en-US">
                <a:latin typeface="Courier New" charset="0"/>
                <a:cs typeface="Courier New" charset="0"/>
              </a:rPr>
              <a:t>n</a:t>
            </a:r>
          </a:p>
          <a:p>
            <a:pPr lvl="1"/>
            <a:r>
              <a:rPr lang="en-US">
                <a:latin typeface="Courier New" charset="0"/>
                <a:cs typeface="Courier New" charset="0"/>
              </a:rPr>
              <a:t>SINew </a:t>
            </a:r>
            <a:r>
              <a:rPr lang="en-US">
                <a:latin typeface="Arial" charset="0"/>
                <a:cs typeface="Courier New" charset="0"/>
              </a:rPr>
              <a:t>functions on next slide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6221D6-6EFF-46BE-A4C6-D0B282CC405C}" type="datetime1">
              <a:rPr lang="en-US" sz="1200" smtClean="0">
                <a:latin typeface="Garamond" charset="0"/>
                <a:cs typeface="Arial" charset="0"/>
              </a:rPr>
              <a:t>4/18/2019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9A987A-D159-9644-BEE1-D2C88F52364D}" type="slidenum">
              <a:rPr lang="en-US" sz="1200">
                <a:latin typeface="Garamond" charset="0"/>
                <a:cs typeface="Arial" charset="0"/>
              </a:rPr>
              <a:pPr/>
              <a:t>10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6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Today’s exercise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Given header files, main program</a:t>
            </a:r>
          </a:p>
          <a:p>
            <a:pPr>
              <a:defRPr/>
            </a:pPr>
            <a:r>
              <a:rPr lang="en-US" dirty="0">
                <a:cs typeface="Courier New" charset="0"/>
              </a:rPr>
              <a:t>Complete specified functions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</a:rPr>
              <a:t>Name</a:t>
            </a:r>
            <a:r>
              <a:rPr lang="en-US" dirty="0">
                <a:cs typeface="Courier New" charset="0"/>
              </a:rPr>
              <a:t> functions on previous slide</a:t>
            </a:r>
          </a:p>
          <a:p>
            <a:pPr lvl="1">
              <a:defRPr/>
            </a:pPr>
            <a:r>
              <a:rPr lang="en-US" dirty="0">
                <a:cs typeface="Courier New" charset="0"/>
              </a:rPr>
              <a:t>For the </a:t>
            </a:r>
            <a:r>
              <a:rPr lang="en-US" dirty="0" err="1">
                <a:latin typeface="Courier New"/>
                <a:cs typeface="Courier New"/>
              </a:rPr>
              <a:t>SINew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>
                <a:cs typeface="Courier New" charset="0"/>
              </a:rPr>
              <a:t>structure</a:t>
            </a:r>
          </a:p>
          <a:p>
            <a:pPr lvl="2">
              <a:defRPr/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printStudent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>
                <a:cs typeface="Courier New" charset="0"/>
              </a:rPr>
              <a:t>: Print information about the student pointed to by </a:t>
            </a:r>
            <a:r>
              <a:rPr lang="en-US" dirty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readStudent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*s)</a:t>
            </a:r>
            <a:r>
              <a:rPr lang="en-US" dirty="0">
                <a:cs typeface="Courier New" charset="0"/>
              </a:rPr>
              <a:t>: Prompt for and read information into the student pointed to by </a:t>
            </a:r>
            <a:r>
              <a:rPr lang="en-US" dirty="0">
                <a:latin typeface="Courier New"/>
                <a:cs typeface="Courier New"/>
              </a:rPr>
              <a:t>s</a:t>
            </a:r>
          </a:p>
          <a:p>
            <a:pPr lvl="2">
              <a:defRPr/>
            </a:pP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void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printList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n)</a:t>
            </a:r>
            <a:r>
              <a:rPr lang="en-US" dirty="0">
                <a:cs typeface="Courier New" charset="0"/>
              </a:rPr>
              <a:t>: Print the contents of an array </a:t>
            </a:r>
            <a:r>
              <a:rPr lang="en-US" dirty="0">
                <a:latin typeface="Courier New"/>
                <a:cs typeface="Courier New"/>
              </a:rPr>
              <a:t>list</a:t>
            </a:r>
            <a:r>
              <a:rPr lang="en-US" dirty="0">
                <a:cs typeface="Courier New" charset="0"/>
              </a:rPr>
              <a:t> that contains </a:t>
            </a:r>
            <a:r>
              <a:rPr lang="en-US" dirty="0">
                <a:latin typeface="Courier New"/>
                <a:cs typeface="Courier New"/>
              </a:rPr>
              <a:t>n</a:t>
            </a:r>
            <a:r>
              <a:rPr lang="en-US" dirty="0">
                <a:cs typeface="Courier New" charset="0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StudentInfo</a:t>
            </a:r>
            <a:r>
              <a:rPr lang="en-US" dirty="0">
                <a:cs typeface="Courier New" charset="0"/>
              </a:rPr>
              <a:t> structures</a:t>
            </a:r>
          </a:p>
          <a:p>
            <a:pPr lvl="2">
              <a:defRPr/>
            </a:pP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findByLName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n, char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lname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[])</a:t>
            </a:r>
            <a:r>
              <a:rPr lang="en-US" dirty="0">
                <a:cs typeface="Courier New" charset="0"/>
              </a:rPr>
              <a:t>: Search for the student with last name </a:t>
            </a:r>
            <a:r>
              <a:rPr lang="en-US" dirty="0" err="1">
                <a:latin typeface="Courier New"/>
                <a:cs typeface="Courier New"/>
              </a:rPr>
              <a:t>lname</a:t>
            </a:r>
            <a:r>
              <a:rPr lang="en-US" dirty="0">
                <a:cs typeface="Courier New" charset="0"/>
              </a:rPr>
              <a:t> in the array </a:t>
            </a:r>
            <a:r>
              <a:rPr lang="en-US" dirty="0">
                <a:latin typeface="Courier New"/>
                <a:cs typeface="Courier New"/>
              </a:rPr>
              <a:t>list</a:t>
            </a:r>
            <a:r>
              <a:rPr lang="en-US" dirty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findByID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SINew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list[],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n, unsigned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sID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r>
              <a:rPr lang="en-US" dirty="0">
                <a:cs typeface="Courier New" charset="0"/>
              </a:rPr>
              <a:t>: Search for the student with ID # </a:t>
            </a:r>
            <a:r>
              <a:rPr lang="en-US" dirty="0" err="1">
                <a:latin typeface="Courier New"/>
                <a:cs typeface="Courier New"/>
              </a:rPr>
              <a:t>sID</a:t>
            </a:r>
            <a:r>
              <a:rPr lang="en-US" dirty="0">
                <a:cs typeface="Courier New" charset="0"/>
              </a:rPr>
              <a:t> in the array </a:t>
            </a:r>
            <a:r>
              <a:rPr lang="en-US" dirty="0">
                <a:latin typeface="Courier New"/>
                <a:cs typeface="Courier New"/>
              </a:rPr>
              <a:t>list</a:t>
            </a:r>
            <a:r>
              <a:rPr lang="en-US" dirty="0">
                <a:cs typeface="Courier New" charset="0"/>
              </a:rPr>
              <a:t>. Return the index of the structure containing that last name, or -1 if not found</a:t>
            </a:r>
          </a:p>
          <a:p>
            <a:pPr lvl="2">
              <a:defRPr/>
            </a:pPr>
            <a:endParaRPr lang="en-US" dirty="0">
              <a:cs typeface="Courier New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1331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78073CE-9FC1-4060-ADB6-F7B5E009F375}" type="datetime1">
              <a:rPr lang="en-US" sz="1200" smtClean="0">
                <a:latin typeface="Garamond" charset="0"/>
              </a:rPr>
              <a:t>4/18/2019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9E55D0B-F2A6-CE45-AABF-29A9E45C2BAE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8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Next time</a:t>
            </a:r>
          </a:p>
          <a:p>
            <a:pPr lvl="1"/>
            <a:r>
              <a:rPr lang="en-US" dirty="0">
                <a:latin typeface="Arial" charset="0"/>
              </a:rPr>
              <a:t>File I/O </a:t>
            </a:r>
            <a:r>
              <a:rPr lang="en-US">
                <a:latin typeface="Arial" charset="0"/>
              </a:rPr>
              <a:t>(Lecture 32)</a:t>
            </a: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Reminders:</a:t>
            </a:r>
          </a:p>
          <a:p>
            <a:pPr lvl="1"/>
            <a:r>
              <a:rPr lang="en-US" dirty="0">
                <a:latin typeface="Arial" charset="0"/>
              </a:rPr>
              <a:t>Program 7 due Wed, 4/24</a:t>
            </a:r>
          </a:p>
          <a:p>
            <a:pPr lvl="1"/>
            <a:r>
              <a:rPr lang="en-US" dirty="0">
                <a:latin typeface="Arial" charset="0"/>
              </a:rPr>
              <a:t>Remaining programs</a:t>
            </a:r>
          </a:p>
          <a:p>
            <a:pPr lvl="2"/>
            <a:r>
              <a:rPr lang="en-US" dirty="0">
                <a:latin typeface="Arial" charset="0"/>
              </a:rPr>
              <a:t>Program 8 to be due Friday, 5/3 (last day of classes)</a:t>
            </a:r>
          </a:p>
          <a:p>
            <a:pPr lvl="2"/>
            <a:r>
              <a:rPr lang="en-US" dirty="0">
                <a:latin typeface="Arial" charset="0"/>
              </a:rPr>
              <a:t>Program 9 (extra credit) to be due during finals; will not accept late submissions</a:t>
            </a: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9FD370F-6951-455D-87AC-EFE9598544ED}" type="datetime1">
              <a:rPr lang="en-US" sz="1200" smtClean="0">
                <a:latin typeface="Garamond" charset="0"/>
              </a:rPr>
              <a:t>4/18/2019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95840FA-E6F5-0343-A066-8FDDE6435D57}" type="slidenum">
              <a:rPr lang="en-US" sz="1200">
                <a:latin typeface="Garamond" charset="0"/>
              </a:rPr>
              <a:pPr eaLnBrk="1" hangingPunct="1"/>
              <a:t>12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1843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>
                <a:latin typeface="Arial" charset="0"/>
              </a:rPr>
              <a:t>Program 7 due Wed, 4/24</a:t>
            </a:r>
          </a:p>
          <a:p>
            <a:pPr lvl="1"/>
            <a:r>
              <a:rPr lang="en-US" dirty="0">
                <a:latin typeface="Arial" charset="0"/>
              </a:rPr>
              <a:t>Remaining programs</a:t>
            </a:r>
          </a:p>
          <a:p>
            <a:pPr lvl="2"/>
            <a:r>
              <a:rPr lang="en-US" dirty="0">
                <a:latin typeface="Arial" charset="0"/>
              </a:rPr>
              <a:t>Program 8 to be due Friday, 5/3 (last day of classes)</a:t>
            </a:r>
          </a:p>
          <a:p>
            <a:pPr lvl="2"/>
            <a:r>
              <a:rPr lang="en-US" dirty="0">
                <a:latin typeface="Arial" charset="0"/>
              </a:rPr>
              <a:t>Program 9 (extra credit) to be due during finals; will not accept late submissions</a:t>
            </a:r>
          </a:p>
          <a:p>
            <a:pPr marL="344487" lvl="1" indent="0">
              <a:buNone/>
            </a:pP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Today’s lecture</a:t>
            </a:r>
          </a:p>
          <a:p>
            <a:pPr lvl="1"/>
            <a:r>
              <a:rPr lang="en-US" dirty="0">
                <a:latin typeface="Arial" charset="0"/>
              </a:rPr>
              <a:t>Structures as function arguments—examples</a:t>
            </a:r>
          </a:p>
          <a:p>
            <a:pPr lvl="1"/>
            <a:r>
              <a:rPr lang="en-US" dirty="0">
                <a:latin typeface="Arial" charset="0"/>
              </a:rPr>
              <a:t>Nested structures</a:t>
            </a:r>
          </a:p>
        </p:txBody>
      </p:sp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E1BCBD-8370-463B-B04A-41E732E984F4}" type="datetime1">
              <a:rPr lang="en-US" sz="1200" smtClean="0">
                <a:latin typeface="Garamond" charset="0"/>
              </a:rPr>
              <a:t>4/18/2019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30</a:t>
            </a:r>
            <a:endParaRPr lang="en-US" altLang="en-US" dirty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1580F-54AA-BC4F-9D01-A70E5EDFC21D}" type="slidenum">
              <a:rPr lang="en-US" sz="1200">
                <a:latin typeface="Garamond" charset="0"/>
              </a:rPr>
              <a:pPr eaLnBrk="1" hangingPunct="1"/>
              <a:t>2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16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Review: Structures and functions</a:t>
            </a: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Can pass structures to functions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f(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s);</a:t>
            </a:r>
          </a:p>
          <a:p>
            <a:r>
              <a:rPr lang="en-US" dirty="0">
                <a:latin typeface="Arial" charset="0"/>
              </a:rPr>
              <a:t>Structures consume significant memory</a:t>
            </a:r>
          </a:p>
          <a:p>
            <a:pPr lvl="1"/>
            <a:r>
              <a:rPr lang="en-US" dirty="0">
                <a:latin typeface="Arial" charset="0"/>
              </a:rPr>
              <a:t>Usually much more efficient to simply pass pointer</a:t>
            </a:r>
          </a:p>
          <a:p>
            <a:pPr lvl="1"/>
            <a:r>
              <a:rPr lang="en-US" dirty="0" err="1">
                <a:latin typeface="Courier New" charset="0"/>
                <a:cs typeface="Courier New" charset="0"/>
              </a:rPr>
              <a:t>int</a:t>
            </a:r>
            <a:r>
              <a:rPr lang="en-US" dirty="0">
                <a:latin typeface="Courier New" charset="0"/>
                <a:cs typeface="Courier New" charset="0"/>
              </a:rPr>
              <a:t> g(</a:t>
            </a:r>
            <a:r>
              <a:rPr lang="en-US" dirty="0" err="1">
                <a:latin typeface="Courier New" charset="0"/>
                <a:cs typeface="Courier New" charset="0"/>
              </a:rPr>
              <a:t>StudentInfo</a:t>
            </a:r>
            <a:r>
              <a:rPr lang="en-US" dirty="0">
                <a:latin typeface="Courier New" charset="0"/>
                <a:cs typeface="Courier New" charset="0"/>
              </a:rPr>
              <a:t> *p);</a:t>
            </a:r>
          </a:p>
          <a:p>
            <a:r>
              <a:rPr lang="en-US" dirty="0">
                <a:cs typeface="Courier New" charset="0"/>
              </a:rPr>
              <a:t>Access structure through pointer: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>
                <a:cs typeface="Courier New" charset="0"/>
              </a:rPr>
              <a:t> operator</a:t>
            </a:r>
          </a:p>
          <a:p>
            <a:pPr lvl="1"/>
            <a:r>
              <a:rPr lang="en-US" dirty="0">
                <a:cs typeface="Courier New" charset="0"/>
              </a:rPr>
              <a:t>Handles dereferencing and field access</a:t>
            </a:r>
          </a:p>
          <a:p>
            <a:pPr lvl="1"/>
            <a:r>
              <a:rPr lang="en-US" dirty="0">
                <a:cs typeface="Courier New" charset="0"/>
              </a:rPr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p-&gt;GPA = 3.0;</a:t>
            </a:r>
          </a:p>
        </p:txBody>
      </p:sp>
      <p:sp>
        <p:nvSpPr>
          <p:cNvPr id="20483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2B1C41-7DE1-40B5-BA35-75DE0E164CFF}" type="datetime1">
              <a:rPr lang="en-US" sz="1200" smtClean="0">
                <a:latin typeface="Garamond" charset="0"/>
                <a:cs typeface="Arial" charset="0"/>
              </a:rPr>
              <a:t>4/18/2019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911C93D-A3D5-2C4A-9799-44177A00CFC8}" type="slidenum">
              <a:rPr lang="en-US" sz="1200">
                <a:latin typeface="Garamond" charset="0"/>
                <a:cs typeface="Arial" charset="0"/>
              </a:rPr>
              <a:pPr eaLnBrk="1" hangingPunct="1"/>
              <a:t>3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Example: Structures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>
                <a:ea typeface="+mn-ea"/>
              </a:rPr>
              <a:t>Write the following functions that use the </a:t>
            </a:r>
            <a:r>
              <a:rPr lang="en-US" dirty="0" err="1">
                <a:latin typeface="Courier New" pitchFamily="49" charset="0"/>
                <a:ea typeface="+mn-ea"/>
                <a:cs typeface="Courier New" pitchFamily="49" charset="0"/>
              </a:rPr>
              <a:t>StudentInfo</a:t>
            </a:r>
            <a:r>
              <a:rPr lang="en-US" dirty="0">
                <a:ea typeface="+mn-ea"/>
              </a:rPr>
              <a:t> structure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/>
              <a:t>Given a pointer to a single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/>
              <a:t> variable, print all of the student info to the screen using the following format: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Michael J. Geiger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ID #12345678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GPA: 1.23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Given an array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>
                <a:cs typeface="Courier New" pitchFamily="49" charset="0"/>
              </a:rPr>
              <a:t> variables and the size of the array, compute and return the average GPA of all students in the list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>
                <a:cs typeface="Courier New" pitchFamily="49" charset="0"/>
              </a:rPr>
              <a:t>Prompt the user to enter 3 lines of input (using the format below), read the appropriate values into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r>
              <a:rPr lang="en-US" dirty="0">
                <a:cs typeface="Courier New" pitchFamily="49" charset="0"/>
              </a:rPr>
              <a:t> elements, and return a value of type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StudentInfo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Char char="n"/>
              <a:defRPr/>
            </a:pPr>
            <a:r>
              <a:rPr lang="en-US" dirty="0">
                <a:cs typeface="Courier New" pitchFamily="49" charset="0"/>
              </a:rPr>
              <a:t>Format (user input </a:t>
            </a:r>
            <a:r>
              <a:rPr lang="en-US" u="sng" dirty="0">
                <a:cs typeface="Courier New" pitchFamily="49" charset="0"/>
              </a:rPr>
              <a:t>underlined</a:t>
            </a:r>
            <a:r>
              <a:rPr lang="en-US" dirty="0">
                <a:cs typeface="Courier New" pitchFamily="49" charset="0"/>
              </a:rPr>
              <a:t>)</a:t>
            </a: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Enter name: 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Michael J. Geiger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Enter ID #: 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12345678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 typeface="Wingdings" pitchFamily="2" charset="2"/>
              <a:buNone/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Enter GPA: 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1.23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777F98E-3085-4039-A73E-F85D30920C2C}" type="datetime1">
              <a:rPr lang="en-US" sz="1200" smtClean="0">
                <a:latin typeface="Garamond" charset="0"/>
                <a:cs typeface="Arial" charset="0"/>
              </a:rPr>
              <a:t>4/18/2019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4054349-E8DF-594E-AC57-469A5AF2C6A0}" type="slidenum">
              <a:rPr lang="en-US" sz="1200">
                <a:latin typeface="Garamond" charset="0"/>
                <a:cs typeface="Arial" charset="0"/>
              </a:rPr>
              <a:pPr eaLnBrk="1" hangingPunct="1"/>
              <a:t>4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64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void printStudent(StudentInfo *s) {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printf(“%s %c. %s\n”, s-&gt;first, 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		s-&gt;middle, s-&gt;last);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printf(“ID #%u\n”, s-&gt;ID);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	printf(“GPA %.2lf\n”, s-&gt;GPA);</a:t>
            </a:r>
          </a:p>
          <a:p>
            <a:pPr>
              <a:buFont typeface="Wingdings" charset="0"/>
              <a:buNone/>
            </a:pPr>
            <a:r>
              <a:rPr lang="en-US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55172A-A081-4911-89E9-82D7032A6F55}" type="datetime1">
              <a:rPr lang="en-US" sz="1200" smtClean="0">
                <a:latin typeface="Garamond" charset="0"/>
                <a:cs typeface="Arial" charset="0"/>
              </a:rPr>
              <a:t>4/18/2019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DE1DECF-0BFC-C745-805B-8613452A7A41}" type="slidenum">
              <a:rPr lang="en-US" sz="1200">
                <a:latin typeface="Garamond" charset="0"/>
                <a:cs typeface="Arial" charset="0"/>
              </a:rPr>
              <a:pPr eaLnBrk="1" hangingPunct="1"/>
              <a:t>5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87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double </a:t>
            </a:r>
            <a:r>
              <a:rPr lang="en-US" sz="2400" dirty="0" err="1">
                <a:latin typeface="Courier New" charset="0"/>
                <a:cs typeface="Courier New" charset="0"/>
              </a:rPr>
              <a:t>avgGPA</a:t>
            </a:r>
            <a:r>
              <a:rPr lang="en-US" sz="2400" dirty="0">
                <a:latin typeface="Courier New" charset="0"/>
                <a:cs typeface="Courier New" charset="0"/>
              </a:rPr>
              <a:t>(</a:t>
            </a:r>
            <a:r>
              <a:rPr lang="en-US" sz="2400" dirty="0" err="1">
                <a:latin typeface="Courier New" charset="0"/>
                <a:cs typeface="Courier New" charset="0"/>
              </a:rPr>
              <a:t>StudentInfo</a:t>
            </a:r>
            <a:r>
              <a:rPr lang="en-US" sz="2400" dirty="0">
                <a:latin typeface="Courier New" charset="0"/>
                <a:cs typeface="Courier New" charset="0"/>
              </a:rPr>
              <a:t> list[], </a:t>
            </a:r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n) {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</a:t>
            </a:r>
            <a:r>
              <a:rPr lang="en-US" sz="2400" dirty="0" err="1">
                <a:latin typeface="Courier New" charset="0"/>
                <a:cs typeface="Courier New" charset="0"/>
              </a:rPr>
              <a:t>int</a:t>
            </a:r>
            <a:r>
              <a:rPr lang="en-US" sz="2400" dirty="0">
                <a:latin typeface="Courier New" charset="0"/>
                <a:cs typeface="Courier New" charset="0"/>
              </a:rPr>
              <a:t>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;</a:t>
            </a:r>
          </a:p>
          <a:p>
            <a:pPr>
              <a:buFont typeface="Wingdings" charset="0"/>
              <a:buNone/>
            </a:pPr>
            <a:r>
              <a:rPr lang="en-US" sz="2400">
                <a:latin typeface="Courier New" charset="0"/>
                <a:cs typeface="Courier New" charset="0"/>
              </a:rPr>
              <a:t>	double sum </a:t>
            </a:r>
            <a:r>
              <a:rPr lang="en-US" sz="2400" dirty="0">
                <a:latin typeface="Courier New" charset="0"/>
                <a:cs typeface="Courier New" charset="0"/>
              </a:rPr>
              <a:t>= 0;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for (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 = 0;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 &lt; n; 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++)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	sum += list[</a:t>
            </a:r>
            <a:r>
              <a:rPr lang="en-US" sz="2400" dirty="0" err="1">
                <a:latin typeface="Courier New" charset="0"/>
                <a:cs typeface="Courier New" charset="0"/>
              </a:rPr>
              <a:t>i</a:t>
            </a:r>
            <a:r>
              <a:rPr lang="en-US" sz="2400" dirty="0">
                <a:latin typeface="Courier New" charset="0"/>
                <a:cs typeface="Courier New" charset="0"/>
              </a:rPr>
              <a:t>].GPA;</a:t>
            </a:r>
          </a:p>
          <a:p>
            <a:pPr>
              <a:buFont typeface="Wingdings" charset="0"/>
              <a:buNone/>
            </a:pPr>
            <a:endParaRPr lang="en-US" sz="2400" dirty="0">
              <a:latin typeface="Courier New" charset="0"/>
              <a:cs typeface="Courier New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	return sum / n;</a:t>
            </a:r>
          </a:p>
          <a:p>
            <a:pPr>
              <a:buFont typeface="Wingdings" charset="0"/>
              <a:buNone/>
            </a:pPr>
            <a:r>
              <a:rPr lang="en-US" sz="2400" dirty="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3DC506-2852-43FD-8523-9278E8F2B310}" type="datetime1">
              <a:rPr lang="en-US" sz="1200" smtClean="0">
                <a:latin typeface="Garamond" charset="0"/>
                <a:cs typeface="Arial" charset="0"/>
              </a:rPr>
              <a:t>4/18/2019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9EBC9BD-4229-6F42-A7B0-76699428992A}" type="slidenum">
              <a:rPr lang="en-US" sz="1200">
                <a:latin typeface="Garamond" charset="0"/>
                <a:cs typeface="Arial" charset="0"/>
              </a:rPr>
              <a:pPr eaLnBrk="1" hangingPunct="1"/>
              <a:t>6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8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Example solution (cont.)</a:t>
            </a:r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StudentInfo readStudent() {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StudentInfo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name: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%s %c. %s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s.first,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		&amp;s.middle, s.last);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ID #: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%u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&amp;s.ID);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printf(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Enter GPA: 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scanf(</a:t>
            </a:r>
            <a:r>
              <a:rPr lang="ja-JP" altLang="en-US" sz="2800">
                <a:latin typeface="Courier New" charset="0"/>
                <a:cs typeface="Courier New" charset="0"/>
              </a:rPr>
              <a:t>“</a:t>
            </a:r>
            <a:r>
              <a:rPr lang="en-US" altLang="ja-JP" sz="2800">
                <a:latin typeface="Courier New" charset="0"/>
                <a:cs typeface="Courier New" charset="0"/>
              </a:rPr>
              <a:t>%lf</a:t>
            </a:r>
            <a:r>
              <a:rPr lang="ja-JP" altLang="en-US" sz="2800">
                <a:latin typeface="Courier New" charset="0"/>
                <a:cs typeface="Courier New" charset="0"/>
              </a:rPr>
              <a:t>”</a:t>
            </a:r>
            <a:r>
              <a:rPr lang="en-US" altLang="ja-JP" sz="2800">
                <a:latin typeface="Courier New" charset="0"/>
                <a:cs typeface="Courier New" charset="0"/>
              </a:rPr>
              <a:t>, &amp;s.GPA);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	return s;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2800">
                <a:latin typeface="Courier New" charset="0"/>
                <a:cs typeface="Courier New" charset="0"/>
              </a:rPr>
              <a:t>}</a:t>
            </a:r>
          </a:p>
        </p:txBody>
      </p:sp>
      <p:sp>
        <p:nvSpPr>
          <p:cNvPr id="24579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BD0ADE-2683-4363-B301-88BBB4EEF918}" type="datetime1">
              <a:rPr lang="en-US" sz="1200" smtClean="0">
                <a:latin typeface="Garamond" charset="0"/>
                <a:cs typeface="Arial" charset="0"/>
              </a:rPr>
              <a:t>4/18/2019</a:t>
            </a:fld>
            <a:endParaRPr lang="en-US" sz="1200">
              <a:latin typeface="Garamond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D8A5447-CE15-304B-9985-C8FFD0F57E11}" type="slidenum">
              <a:rPr lang="en-US" sz="1200">
                <a:latin typeface="Garamond" charset="0"/>
                <a:cs typeface="Arial" charset="0"/>
              </a:rPr>
              <a:pPr eaLnBrk="1" hangingPunct="1"/>
              <a:t>7</a:t>
            </a:fld>
            <a:endParaRPr lang="en-US" sz="1200">
              <a:latin typeface="Garamond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71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Nested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Structures can contain other structures: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 err="1">
                <a:latin typeface="Courier New" charset="0"/>
                <a:cs typeface="Courier New" charset="0"/>
              </a:rPr>
              <a:t>typedef</a:t>
            </a:r>
            <a:r>
              <a:rPr lang="en-US" dirty="0">
                <a:latin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cs typeface="Courier New" charset="0"/>
              </a:rPr>
              <a:t>struct</a:t>
            </a:r>
            <a:r>
              <a:rPr lang="en-US" dirty="0">
                <a:latin typeface="Courier New" charset="0"/>
                <a:cs typeface="Courier New" charset="0"/>
              </a:rPr>
              <a:t> {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first[50];	// First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middle;		// Middle initial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	char last[50];		// Last name</a:t>
            </a:r>
          </a:p>
          <a:p>
            <a:pPr marL="342900" lvl="1" indent="0">
              <a:buFont typeface="Wingdings" charset="0"/>
              <a:buNone/>
              <a:defRPr/>
            </a:pPr>
            <a:r>
              <a:rPr lang="en-US" dirty="0">
                <a:latin typeface="Courier New" charset="0"/>
                <a:cs typeface="Courier New" charset="0"/>
              </a:rPr>
              <a:t>} Name;</a:t>
            </a:r>
          </a:p>
          <a:p>
            <a:pPr marL="344487" lvl="1" indent="0">
              <a:buFont typeface="Wingdings" charset="0"/>
              <a:buNone/>
              <a:defRPr/>
            </a:pPr>
            <a:endParaRPr lang="en-US" dirty="0">
              <a:latin typeface="Courier New"/>
              <a:cs typeface="Courier New"/>
            </a:endParaRP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 err="1">
                <a:latin typeface="Courier New"/>
                <a:cs typeface="Courier New"/>
              </a:rPr>
              <a:t>typedef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struct</a:t>
            </a:r>
            <a:r>
              <a:rPr lang="en-US" dirty="0">
                <a:latin typeface="Courier New"/>
                <a:cs typeface="Courier New"/>
              </a:rPr>
              <a:t> {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Name </a:t>
            </a:r>
            <a:r>
              <a:rPr lang="en-US" b="1" dirty="0" err="1">
                <a:solidFill>
                  <a:srgbClr val="FF0000"/>
                </a:solidFill>
                <a:latin typeface="Courier New"/>
                <a:cs typeface="Courier New"/>
              </a:rPr>
              <a:t>sname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;		// Student name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	</a:t>
            </a:r>
            <a:r>
              <a:rPr lang="en-US" dirty="0">
                <a:latin typeface="Courier New"/>
                <a:cs typeface="Courier New"/>
              </a:rPr>
              <a:t>unsigned </a:t>
            </a:r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>
                <a:latin typeface="Courier New"/>
                <a:cs typeface="Courier New"/>
              </a:rPr>
              <a:t> ID;	// ID #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	double GPA;		// Grade point</a:t>
            </a:r>
          </a:p>
          <a:p>
            <a:pPr marL="344487" lvl="1" indent="0">
              <a:buFont typeface="Wingdings" charset="0"/>
              <a:buNone/>
              <a:defRPr/>
            </a:pPr>
            <a:r>
              <a:rPr lang="en-US" dirty="0">
                <a:latin typeface="Courier New"/>
                <a:cs typeface="Courier New"/>
              </a:rPr>
              <a:t>} </a:t>
            </a:r>
            <a:r>
              <a:rPr lang="en-US" dirty="0" err="1">
                <a:latin typeface="Courier New"/>
                <a:cs typeface="Courier New"/>
              </a:rPr>
              <a:t>SINew</a:t>
            </a:r>
            <a:r>
              <a:rPr lang="en-US" dirty="0">
                <a:latin typeface="Courier New"/>
                <a:cs typeface="Courier New"/>
              </a:rPr>
              <a:t>;</a:t>
            </a:r>
          </a:p>
          <a:p>
            <a:pPr>
              <a:defRPr/>
            </a:pPr>
            <a:endParaRPr lang="en-US" dirty="0">
              <a:cs typeface="Arial"/>
            </a:endParaRPr>
          </a:p>
          <a:p>
            <a:pPr lvl="1">
              <a:defRPr/>
            </a:pPr>
            <a:endParaRPr lang="en-US" dirty="0">
              <a:cs typeface="Arial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1A6D201-D0FE-40CB-83D1-53EF1E7F1CC8}" type="datetime1">
              <a:rPr lang="en-US" sz="1200" smtClean="0">
                <a:latin typeface="Garamond" charset="0"/>
              </a:rPr>
              <a:t>4/18/2019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FD2A138E-BF1B-244B-964C-BD2811596FD3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70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structure accesses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cs typeface="Arial"/>
              </a:rPr>
              <a:t>Will need multiple dot operators to access field within nested structure</a:t>
            </a:r>
          </a:p>
          <a:p>
            <a:pPr lvl="1">
              <a:defRPr/>
            </a:pPr>
            <a:r>
              <a:rPr lang="en-US" dirty="0">
                <a:cs typeface="Arial"/>
              </a:rPr>
              <a:t>Given </a:t>
            </a:r>
            <a:r>
              <a:rPr lang="en-US" dirty="0" err="1">
                <a:latin typeface="Courier New"/>
                <a:cs typeface="Courier New"/>
              </a:rPr>
              <a:t>SINew</a:t>
            </a:r>
            <a:r>
              <a:rPr lang="en-US" dirty="0">
                <a:latin typeface="Courier New"/>
                <a:cs typeface="Courier New"/>
              </a:rPr>
              <a:t> s1;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</a:rPr>
              <a:t>s1.sname </a:t>
            </a:r>
            <a:r>
              <a:rPr lang="en-US" dirty="0">
                <a:cs typeface="Arial"/>
                <a:sym typeface="Wingdings"/>
              </a:rPr>
              <a:t> Name structure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</a:p>
          <a:p>
            <a:pPr lvl="1">
              <a:defRPr/>
            </a:pPr>
            <a:r>
              <a:rPr lang="en-US" dirty="0">
                <a:latin typeface="Courier New"/>
                <a:cs typeface="Courier New"/>
                <a:sym typeface="Wingdings"/>
              </a:rPr>
              <a:t>s1.sname.middle </a:t>
            </a:r>
            <a:r>
              <a:rPr lang="en-US" dirty="0">
                <a:cs typeface="Arial"/>
                <a:sym typeface="Wingdings"/>
              </a:rPr>
              <a:t> middle initial of name within </a:t>
            </a:r>
            <a:r>
              <a:rPr lang="en-US" dirty="0">
                <a:latin typeface="Courier New"/>
                <a:cs typeface="Courier New"/>
                <a:sym typeface="Wingdings"/>
              </a:rPr>
              <a:t>s1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Structure pointer typically only to top-level structure</a:t>
            </a:r>
          </a:p>
          <a:p>
            <a:pPr lvl="1"/>
            <a:r>
              <a:rPr lang="en-US" dirty="0"/>
              <a:t>Given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SINew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*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= &amp;s1;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-&gt;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sname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 Name structure within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s1</a:t>
            </a:r>
          </a:p>
          <a:p>
            <a:pPr lvl="1"/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sp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-&gt;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Wingdings"/>
              </a:rPr>
              <a:t>sname.middle</a:t>
            </a:r>
            <a:r>
              <a:rPr lang="en-US" dirty="0">
                <a:sym typeface="Wingdings"/>
              </a:rPr>
              <a:t>  middle initial of name within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Wingdings"/>
              </a:rPr>
              <a:t>s1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38B56-5B5B-457F-8409-E2DE75B84A90}" type="datetime1">
              <a:rPr lang="en-US" smtClean="0"/>
              <a:t>4/18/2019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ECE Application Programming:  Lecture 30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29CFE6-C5D5-024F-8CE3-7E4D4E10042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77858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17427</TotalTime>
  <Words>742</Words>
  <Application>Microsoft Office PowerPoint</Application>
  <PresentationFormat>On-screen Show (4:3)</PresentationFormat>
  <Paragraphs>150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Garamond</vt:lpstr>
      <vt:lpstr>Wingdings</vt:lpstr>
      <vt:lpstr>Edge</vt:lpstr>
      <vt:lpstr>EECE.2160 ECE Application Programming</vt:lpstr>
      <vt:lpstr>Lecture outline</vt:lpstr>
      <vt:lpstr>Review: Structures and functions</vt:lpstr>
      <vt:lpstr>Example: Structures and functions</vt:lpstr>
      <vt:lpstr>Example solution</vt:lpstr>
      <vt:lpstr>Example solution (cont.)</vt:lpstr>
      <vt:lpstr>Example solution (cont.)</vt:lpstr>
      <vt:lpstr>Nested structures</vt:lpstr>
      <vt:lpstr>Nested structure accesses</vt:lpstr>
      <vt:lpstr>PE3 (Structures)</vt:lpstr>
      <vt:lpstr>Today’s exercise (continued)</vt:lpstr>
      <vt:lpstr>Final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Application Programming</dc:title>
  <dc:creator>geigerm</dc:creator>
  <cp:lastModifiedBy>Geiger, Michael J</cp:lastModifiedBy>
  <cp:revision>1756</cp:revision>
  <dcterms:created xsi:type="dcterms:W3CDTF">2006-04-03T05:03:01Z</dcterms:created>
  <dcterms:modified xsi:type="dcterms:W3CDTF">2019-04-19T02:57:20Z</dcterms:modified>
</cp:coreProperties>
</file>