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2" r:id="rId4"/>
    <p:sldId id="263" r:id="rId5"/>
    <p:sldId id="328" r:id="rId6"/>
    <p:sldId id="290" r:id="rId7"/>
    <p:sldId id="403" r:id="rId8"/>
    <p:sldId id="404" r:id="rId9"/>
    <p:sldId id="405" r:id="rId10"/>
    <p:sldId id="391" r:id="rId11"/>
    <p:sldId id="267" r:id="rId12"/>
    <p:sldId id="392" r:id="rId13"/>
    <p:sldId id="393" r:id="rId14"/>
    <p:sldId id="406" r:id="rId15"/>
    <p:sldId id="394" r:id="rId16"/>
    <p:sldId id="395" r:id="rId17"/>
    <p:sldId id="396" r:id="rId18"/>
    <p:sldId id="397" r:id="rId19"/>
    <p:sldId id="398" r:id="rId20"/>
    <p:sldId id="385" r:id="rId21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6C144-6A23-43A3-A3CF-BD226FE23D16}" v="12" dt="2019-09-04T14:42:15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 varScale="1">
        <p:scale>
          <a:sx n="78" d="100"/>
          <a:sy n="78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799CB130-43F4-40F7-BBAD-439556E630E7}"/>
    <pc:docChg chg="undo custSel addSld delSld modSld sldOrd">
      <pc:chgData name="Geiger, Michael J" userId="13cae92b-b37c-450b-a449-82fcae19569d" providerId="ADAL" clId="{799CB130-43F4-40F7-BBAD-439556E630E7}" dt="2019-01-23T16:08:22.314" v="258" actId="20577"/>
      <pc:docMkLst>
        <pc:docMk/>
      </pc:docMkLst>
      <pc:sldChg chg="modSp">
        <pc:chgData name="Geiger, Michael J" userId="13cae92b-b37c-450b-a449-82fcae19569d" providerId="ADAL" clId="{799CB130-43F4-40F7-BBAD-439556E630E7}" dt="2019-01-23T16:00:18.701" v="11" actId="14"/>
        <pc:sldMkLst>
          <pc:docMk/>
          <pc:sldMk cId="0" sldId="257"/>
        </pc:sldMkLst>
        <pc:spChg chg="mod">
          <ac:chgData name="Geiger, Michael J" userId="13cae92b-b37c-450b-a449-82fcae19569d" providerId="ADAL" clId="{799CB130-43F4-40F7-BBAD-439556E630E7}" dt="2019-01-23T16:00:18.701" v="11" actId="14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799CB130-43F4-40F7-BBAD-439556E630E7}" dt="2019-01-23T16:01:21.096" v="67" actId="20577"/>
        <pc:sldMkLst>
          <pc:docMk/>
          <pc:sldMk cId="0" sldId="262"/>
        </pc:sldMkLst>
        <pc:spChg chg="mod">
          <ac:chgData name="Geiger, Michael J" userId="13cae92b-b37c-450b-a449-82fcae19569d" providerId="ADAL" clId="{799CB130-43F4-40F7-BBAD-439556E630E7}" dt="2019-01-23T16:01:21.096" v="67" actId="20577"/>
          <ac:spMkLst>
            <pc:docMk/>
            <pc:sldMk cId="0" sldId="262"/>
            <ac:spMk id="5126" creationId="{00000000-0000-0000-0000-000000000000}"/>
          </ac:spMkLst>
        </pc:spChg>
      </pc:sldChg>
      <pc:sldChg chg="modSp">
        <pc:chgData name="Geiger, Michael J" userId="13cae92b-b37c-450b-a449-82fcae19569d" providerId="ADAL" clId="{799CB130-43F4-40F7-BBAD-439556E630E7}" dt="2019-01-23T16:01:39.307" v="83" actId="20577"/>
        <pc:sldMkLst>
          <pc:docMk/>
          <pc:sldMk cId="0" sldId="263"/>
        </pc:sldMkLst>
        <pc:spChg chg="mod">
          <ac:chgData name="Geiger, Michael J" userId="13cae92b-b37c-450b-a449-82fcae19569d" providerId="ADAL" clId="{799CB130-43F4-40F7-BBAD-439556E630E7}" dt="2019-01-23T16:01:39.307" v="83" actId="20577"/>
          <ac:spMkLst>
            <pc:docMk/>
            <pc:sldMk cId="0" sldId="263"/>
            <ac:spMk id="6150" creationId="{00000000-0000-0000-0000-000000000000}"/>
          </ac:spMkLst>
        </pc:spChg>
      </pc:sldChg>
      <pc:sldChg chg="del">
        <pc:chgData name="Geiger, Michael J" userId="13cae92b-b37c-450b-a449-82fcae19569d" providerId="ADAL" clId="{799CB130-43F4-40F7-BBAD-439556E630E7}" dt="2019-01-23T16:04:37.861" v="106" actId="2696"/>
        <pc:sldMkLst>
          <pc:docMk/>
          <pc:sldMk cId="0" sldId="264"/>
        </pc:sldMkLst>
      </pc:sldChg>
      <pc:sldChg chg="modSp ord">
        <pc:chgData name="Geiger, Michael J" userId="13cae92b-b37c-450b-a449-82fcae19569d" providerId="ADAL" clId="{799CB130-43F4-40F7-BBAD-439556E630E7}" dt="2019-01-23T16:03:58.415" v="104" actId="20577"/>
        <pc:sldMkLst>
          <pc:docMk/>
          <pc:sldMk cId="0" sldId="290"/>
        </pc:sldMkLst>
        <pc:spChg chg="mod">
          <ac:chgData name="Geiger, Michael J" userId="13cae92b-b37c-450b-a449-82fcae19569d" providerId="ADAL" clId="{799CB130-43F4-40F7-BBAD-439556E630E7}" dt="2019-01-23T16:03:58.415" v="104" actId="20577"/>
          <ac:spMkLst>
            <pc:docMk/>
            <pc:sldMk cId="0" sldId="290"/>
            <ac:spMk id="11270" creationId="{00000000-0000-0000-0000-000000000000}"/>
          </ac:spMkLst>
        </pc:spChg>
      </pc:sldChg>
      <pc:sldChg chg="modSp">
        <pc:chgData name="Geiger, Michael J" userId="13cae92b-b37c-450b-a449-82fcae19569d" providerId="ADAL" clId="{799CB130-43F4-40F7-BBAD-439556E630E7}" dt="2019-01-23T16:02:48.360" v="92"/>
        <pc:sldMkLst>
          <pc:docMk/>
          <pc:sldMk cId="0" sldId="328"/>
        </pc:sldMkLst>
        <pc:spChg chg="mod">
          <ac:chgData name="Geiger, Michael J" userId="13cae92b-b37c-450b-a449-82fcae19569d" providerId="ADAL" clId="{799CB130-43F4-40F7-BBAD-439556E630E7}" dt="2019-01-23T16:02:48.360" v="92"/>
          <ac:spMkLst>
            <pc:docMk/>
            <pc:sldMk cId="0" sldId="328"/>
            <ac:spMk id="7171" creationId="{00000000-0000-0000-0000-000000000000}"/>
          </ac:spMkLst>
        </pc:spChg>
      </pc:sldChg>
      <pc:sldChg chg="modSp">
        <pc:chgData name="Geiger, Michael J" userId="13cae92b-b37c-450b-a449-82fcae19569d" providerId="ADAL" clId="{799CB130-43F4-40F7-BBAD-439556E630E7}" dt="2019-01-23T16:05:34.545" v="179" actId="20577"/>
        <pc:sldMkLst>
          <pc:docMk/>
          <pc:sldMk cId="0" sldId="346"/>
        </pc:sldMkLst>
        <pc:spChg chg="mod">
          <ac:chgData name="Geiger, Michael J" userId="13cae92b-b37c-450b-a449-82fcae19569d" providerId="ADAL" clId="{799CB130-43F4-40F7-BBAD-439556E630E7}" dt="2019-01-23T16:05:34.545" v="179" actId="20577"/>
          <ac:spMkLst>
            <pc:docMk/>
            <pc:sldMk cId="0" sldId="346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799CB130-43F4-40F7-BBAD-439556E630E7}" dt="2019-01-23T16:06:36.272" v="230" actId="2696"/>
        <pc:sldMkLst>
          <pc:docMk/>
          <pc:sldMk cId="0" sldId="347"/>
        </pc:sldMkLst>
      </pc:sldChg>
      <pc:sldChg chg="modSp">
        <pc:chgData name="Geiger, Michael J" userId="13cae92b-b37c-450b-a449-82fcae19569d" providerId="ADAL" clId="{799CB130-43F4-40F7-BBAD-439556E630E7}" dt="2019-01-23T16:08:22.314" v="258" actId="20577"/>
        <pc:sldMkLst>
          <pc:docMk/>
          <pc:sldMk cId="0" sldId="385"/>
        </pc:sldMkLst>
        <pc:spChg chg="mod">
          <ac:chgData name="Geiger, Michael J" userId="13cae92b-b37c-450b-a449-82fcae19569d" providerId="ADAL" clId="{799CB130-43F4-40F7-BBAD-439556E630E7}" dt="2019-01-23T16:08:22.314" v="258" actId="20577"/>
          <ac:spMkLst>
            <pc:docMk/>
            <pc:sldMk cId="0" sldId="385"/>
            <ac:spMk id="25603" creationId="{00000000-0000-0000-0000-000000000000}"/>
          </ac:spMkLst>
        </pc:spChg>
      </pc:sldChg>
      <pc:sldChg chg="modSp">
        <pc:chgData name="Geiger, Michael J" userId="13cae92b-b37c-450b-a449-82fcae19569d" providerId="ADAL" clId="{799CB130-43F4-40F7-BBAD-439556E630E7}" dt="2019-01-23T16:07:30.413" v="257" actId="20577"/>
        <pc:sldMkLst>
          <pc:docMk/>
          <pc:sldMk cId="2254189230" sldId="391"/>
        </pc:sldMkLst>
        <pc:spChg chg="mod">
          <ac:chgData name="Geiger, Michael J" userId="13cae92b-b37c-450b-a449-82fcae19569d" providerId="ADAL" clId="{799CB130-43F4-40F7-BBAD-439556E630E7}" dt="2019-01-23T16:07:30.413" v="257" actId="20577"/>
          <ac:spMkLst>
            <pc:docMk/>
            <pc:sldMk cId="2254189230" sldId="391"/>
            <ac:spMk id="3" creationId="{00000000-0000-0000-0000-000000000000}"/>
          </ac:spMkLst>
        </pc:spChg>
      </pc:sldChg>
      <pc:sldChg chg="modSp add">
        <pc:chgData name="Geiger, Michael J" userId="13cae92b-b37c-450b-a449-82fcae19569d" providerId="ADAL" clId="{799CB130-43F4-40F7-BBAD-439556E630E7}" dt="2019-01-23T16:06:06.928" v="229" actId="20577"/>
        <pc:sldMkLst>
          <pc:docMk/>
          <pc:sldMk cId="0" sldId="403"/>
        </pc:sldMkLst>
        <pc:spChg chg="mod">
          <ac:chgData name="Geiger, Michael J" userId="13cae92b-b37c-450b-a449-82fcae19569d" providerId="ADAL" clId="{799CB130-43F4-40F7-BBAD-439556E630E7}" dt="2019-01-23T16:06:06.928" v="229" actId="20577"/>
          <ac:spMkLst>
            <pc:docMk/>
            <pc:sldMk cId="0" sldId="403"/>
            <ac:spMk id="7174" creationId="{00000000-0000-0000-0000-000000000000}"/>
          </ac:spMkLst>
        </pc:spChg>
      </pc:sldChg>
    </pc:docChg>
  </pc:docChgLst>
  <pc:docChgLst>
    <pc:chgData name="Geiger, Michael J" userId="13cae92b-b37c-450b-a449-82fcae19569d" providerId="ADAL" clId="{9BA6C144-6A23-43A3-A3CF-BD226FE23D16}"/>
    <pc:docChg chg="undo custSel addSld delSld modSld sldOrd">
      <pc:chgData name="Geiger, Michael J" userId="13cae92b-b37c-450b-a449-82fcae19569d" providerId="ADAL" clId="{9BA6C144-6A23-43A3-A3CF-BD226FE23D16}" dt="2019-09-04T14:42:15.951" v="436"/>
      <pc:docMkLst>
        <pc:docMk/>
      </pc:docMkLst>
      <pc:sldChg chg="modSp">
        <pc:chgData name="Geiger, Michael J" userId="13cae92b-b37c-450b-a449-82fcae19569d" providerId="ADAL" clId="{9BA6C144-6A23-43A3-A3CF-BD226FE23D16}" dt="2019-09-03T18:09:18.610" v="6" actId="20577"/>
        <pc:sldMkLst>
          <pc:docMk/>
          <pc:sldMk cId="0" sldId="256"/>
        </pc:sldMkLst>
        <pc:spChg chg="mod">
          <ac:chgData name="Geiger, Michael J" userId="13cae92b-b37c-450b-a449-82fcae19569d" providerId="ADAL" clId="{9BA6C144-6A23-43A3-A3CF-BD226FE23D16}" dt="2019-09-03T18:09:18.610" v="6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9BA6C144-6A23-43A3-A3CF-BD226FE23D16}" dt="2019-09-03T18:10:04.741" v="64" actId="20577"/>
        <pc:sldMkLst>
          <pc:docMk/>
          <pc:sldMk cId="0" sldId="262"/>
        </pc:sldMkLst>
        <pc:spChg chg="mod">
          <ac:chgData name="Geiger, Michael J" userId="13cae92b-b37c-450b-a449-82fcae19569d" providerId="ADAL" clId="{9BA6C144-6A23-43A3-A3CF-BD226FE23D16}" dt="2019-09-03T18:10:04.741" v="64" actId="20577"/>
          <ac:spMkLst>
            <pc:docMk/>
            <pc:sldMk cId="0" sldId="262"/>
            <ac:spMk id="5126" creationId="{00000000-0000-0000-0000-000000000000}"/>
          </ac:spMkLst>
        </pc:spChg>
      </pc:sldChg>
      <pc:sldChg chg="modSp">
        <pc:chgData name="Geiger, Michael J" userId="13cae92b-b37c-450b-a449-82fcae19569d" providerId="ADAL" clId="{9BA6C144-6A23-43A3-A3CF-BD226FE23D16}" dt="2019-09-04T12:55:42.534" v="435" actId="20577"/>
        <pc:sldMkLst>
          <pc:docMk/>
          <pc:sldMk cId="0" sldId="263"/>
        </pc:sldMkLst>
        <pc:spChg chg="mod">
          <ac:chgData name="Geiger, Michael J" userId="13cae92b-b37c-450b-a449-82fcae19569d" providerId="ADAL" clId="{9BA6C144-6A23-43A3-A3CF-BD226FE23D16}" dt="2019-09-04T12:55:42.534" v="435" actId="20577"/>
          <ac:spMkLst>
            <pc:docMk/>
            <pc:sldMk cId="0" sldId="263"/>
            <ac:spMk id="6150" creationId="{00000000-0000-0000-0000-000000000000}"/>
          </ac:spMkLst>
        </pc:spChg>
      </pc:sldChg>
      <pc:sldChg chg="modSp">
        <pc:chgData name="Geiger, Michael J" userId="13cae92b-b37c-450b-a449-82fcae19569d" providerId="ADAL" clId="{9BA6C144-6A23-43A3-A3CF-BD226FE23D16}" dt="2019-09-04T12:43:42.253" v="352"/>
        <pc:sldMkLst>
          <pc:docMk/>
          <pc:sldMk cId="0" sldId="290"/>
        </pc:sldMkLst>
        <pc:spChg chg="mod">
          <ac:chgData name="Geiger, Michael J" userId="13cae92b-b37c-450b-a449-82fcae19569d" providerId="ADAL" clId="{9BA6C144-6A23-43A3-A3CF-BD226FE23D16}" dt="2019-09-04T12:43:42.253" v="352"/>
          <ac:spMkLst>
            <pc:docMk/>
            <pc:sldMk cId="0" sldId="290"/>
            <ac:spMk id="11270" creationId="{00000000-0000-0000-0000-000000000000}"/>
          </ac:spMkLst>
        </pc:spChg>
      </pc:sldChg>
      <pc:sldChg chg="modSp">
        <pc:chgData name="Geiger, Michael J" userId="13cae92b-b37c-450b-a449-82fcae19569d" providerId="ADAL" clId="{9BA6C144-6A23-43A3-A3CF-BD226FE23D16}" dt="2019-09-04T12:19:11.867" v="347" actId="20577"/>
        <pc:sldMkLst>
          <pc:docMk/>
          <pc:sldMk cId="0" sldId="328"/>
        </pc:sldMkLst>
        <pc:spChg chg="mod">
          <ac:chgData name="Geiger, Michael J" userId="13cae92b-b37c-450b-a449-82fcae19569d" providerId="ADAL" clId="{9BA6C144-6A23-43A3-A3CF-BD226FE23D16}" dt="2019-09-04T12:19:11.867" v="347" actId="20577"/>
          <ac:spMkLst>
            <pc:docMk/>
            <pc:sldMk cId="0" sldId="328"/>
            <ac:spMk id="7171" creationId="{00000000-0000-0000-0000-000000000000}"/>
          </ac:spMkLst>
        </pc:spChg>
      </pc:sldChg>
      <pc:sldChg chg="del">
        <pc:chgData name="Geiger, Michael J" userId="13cae92b-b37c-450b-a449-82fcae19569d" providerId="ADAL" clId="{9BA6C144-6A23-43A3-A3CF-BD226FE23D16}" dt="2019-09-04T12:46:08.505" v="355" actId="2696"/>
        <pc:sldMkLst>
          <pc:docMk/>
          <pc:sldMk cId="0" sldId="346"/>
        </pc:sldMkLst>
      </pc:sldChg>
      <pc:sldChg chg="modSp">
        <pc:chgData name="Geiger, Michael J" userId="13cae92b-b37c-450b-a449-82fcae19569d" providerId="ADAL" clId="{9BA6C144-6A23-43A3-A3CF-BD226FE23D16}" dt="2019-09-04T12:54:39.670" v="401" actId="2711"/>
        <pc:sldMkLst>
          <pc:docMk/>
          <pc:sldMk cId="3155848863" sldId="396"/>
        </pc:sldMkLst>
        <pc:spChg chg="mod">
          <ac:chgData name="Geiger, Michael J" userId="13cae92b-b37c-450b-a449-82fcae19569d" providerId="ADAL" clId="{9BA6C144-6A23-43A3-A3CF-BD226FE23D16}" dt="2019-09-04T12:54:39.670" v="401" actId="2711"/>
          <ac:spMkLst>
            <pc:docMk/>
            <pc:sldMk cId="3155848863" sldId="396"/>
            <ac:spMk id="3" creationId="{00000000-0000-0000-0000-000000000000}"/>
          </ac:spMkLst>
        </pc:spChg>
      </pc:sldChg>
      <pc:sldChg chg="ord">
        <pc:chgData name="Geiger, Michael J" userId="13cae92b-b37c-450b-a449-82fcae19569d" providerId="ADAL" clId="{9BA6C144-6A23-43A3-A3CF-BD226FE23D16}" dt="2019-09-04T12:46:06.312" v="354"/>
        <pc:sldMkLst>
          <pc:docMk/>
          <pc:sldMk cId="0" sldId="403"/>
        </pc:sldMkLst>
      </pc:sldChg>
      <pc:sldChg chg="add">
        <pc:chgData name="Geiger, Michael J" userId="13cae92b-b37c-450b-a449-82fcae19569d" providerId="ADAL" clId="{9BA6C144-6A23-43A3-A3CF-BD226FE23D16}" dt="2019-09-04T12:46:01.323" v="353"/>
        <pc:sldMkLst>
          <pc:docMk/>
          <pc:sldMk cId="1547828558" sldId="404"/>
        </pc:sldMkLst>
      </pc:sldChg>
      <pc:sldChg chg="add">
        <pc:chgData name="Geiger, Michael J" userId="13cae92b-b37c-450b-a449-82fcae19569d" providerId="ADAL" clId="{9BA6C144-6A23-43A3-A3CF-BD226FE23D16}" dt="2019-09-04T12:46:01.323" v="353"/>
        <pc:sldMkLst>
          <pc:docMk/>
          <pc:sldMk cId="47684853" sldId="405"/>
        </pc:sldMkLst>
      </pc:sldChg>
      <pc:sldChg chg="add">
        <pc:chgData name="Geiger, Michael J" userId="13cae92b-b37c-450b-a449-82fcae19569d" providerId="ADAL" clId="{9BA6C144-6A23-43A3-A3CF-BD226FE23D16}" dt="2019-09-04T14:42:15.951" v="436"/>
        <pc:sldMkLst>
          <pc:docMk/>
          <pc:sldMk cId="1688981351" sldId="4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8203CB-153A-864E-BF28-CC34206A1706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8FE360-4DB4-490A-A359-C4ACD2117AFD}" type="datetime1">
              <a:rPr lang="en-US" smtClean="0"/>
              <a:t>9/4/2019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7F77C-9B48-44B3-913D-ECA9FD37D1A2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52127-89CB-44B1-A8E1-6BD51D0AE536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5910E-CFAB-4ED3-92AB-8C8267797AD8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7CC3E-BEAD-462F-B8A2-556871CE6C02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1AD71-E718-4593-B523-D5F080D47C22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B4309-E5CD-4923-8F02-5B2005013E46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347FEC-EC7A-4FE1-8440-2F82185A52BA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9BA635-F049-4FBA-B605-63477B3C62CD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C01FF-3AA0-46C5-AE01-2789B259DB65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352F-EBD2-45DB-ABC7-C7643A315D59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A6866F-171C-40F7-BBE9-B785CF382C55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02475-0A3F-4675-9D25-68AD410B016D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E33C0DD-C061-493E-9824-782871FD04DF}" type="datetime1">
              <a:rPr lang="en-US" smtClean="0"/>
              <a:t>9/4/2019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EECE.3220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Data Structures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Going from C to C++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“rules”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couple of unofficial 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call me “Dr. Geiger” or “Prof. Geiger”</a:t>
            </a:r>
          </a:p>
          <a:p>
            <a:pPr lvl="1"/>
            <a:r>
              <a:rPr lang="en-US" dirty="0"/>
              <a:t>Not “Michael,” “Mike,” or “Geiger”</a:t>
            </a:r>
          </a:p>
          <a:p>
            <a:pPr marL="344487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Please don’t talk when I’m talking</a:t>
            </a:r>
          </a:p>
          <a:p>
            <a:pPr marL="692150" lvl="1" indent="-346075" defTabSz="635000"/>
            <a:r>
              <a:rPr lang="en-US" dirty="0"/>
              <a:t>Doing so distracts your classmates and me</a:t>
            </a:r>
          </a:p>
          <a:p>
            <a:pPr marL="692150" lvl="1" indent="-346075" defTabSz="635000"/>
            <a:r>
              <a:rPr lang="en-US" dirty="0"/>
              <a:t>If you have a question, please raise your hand and ask—I </a:t>
            </a:r>
            <a:r>
              <a:rPr lang="en-US" u="sng" dirty="0"/>
              <a:t>want</a:t>
            </a:r>
            <a:r>
              <a:rPr lang="en-US" dirty="0"/>
              <a:t> questions during lecture!</a:t>
            </a:r>
          </a:p>
          <a:p>
            <a:pPr marL="841375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02686-6553-42C3-A6C2-2E7BC026C766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1BCD99-3D82-4B48-BAD1-BF252D79EBB2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 charset="0"/>
              </a:rPr>
              <a:t>Tentative outline: what you should learn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Fundamentals of C++ programming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Differences between C and C++ (I/O, </a:t>
            </a:r>
            <a:r>
              <a:rPr lang="en-US" dirty="0" err="1">
                <a:ea typeface="+mn-ea"/>
              </a:rPr>
              <a:t>structs</a:t>
            </a:r>
            <a:r>
              <a:rPr lang="en-US" dirty="0">
                <a:ea typeface="+mn-ea"/>
              </a:rPr>
              <a:t>, argument passing)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Object-oriented programming: classes, composition, inheritance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Analyzing algorithmic complexity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How fast is a particular algorithm/data structure, both on average and in the worst case?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Specific types of algorithms: sorting, recursive structure traversal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How to design and use various data structures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Linked lists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Stacks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Queues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Binary trees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Heaps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Priority queues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Hash tables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8"/>
          <p:cNvSpPr>
            <a:spLocks noGrp="1"/>
          </p:cNvSpPr>
          <p:nvPr>
            <p:ph type="title"/>
          </p:nvPr>
        </p:nvSpPr>
        <p:spPr>
          <a:xfrm>
            <a:off x="457200" y="277813"/>
            <a:ext cx="3733800" cy="1322387"/>
          </a:xfrm>
        </p:spPr>
        <p:txBody>
          <a:bodyPr/>
          <a:lstStyle/>
          <a:p>
            <a:r>
              <a:rPr lang="en-US" dirty="0">
                <a:latin typeface="Garamond" charset="0"/>
              </a:rPr>
              <a:t>What you’ll really learn …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1EE6DB-5A74-4F52-992E-04BF4B719E20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8404259-BA73-7448-BF57-5C0229C40F77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pic>
        <p:nvPicPr>
          <p:cNvPr id="1024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9575" y="228600"/>
            <a:ext cx="3900488" cy="5957888"/>
          </a:xfrm>
          <a:noFill/>
        </p:spPr>
      </p:pic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533400" y="16002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http://xkcd.com/844</a:t>
            </a:r>
          </a:p>
        </p:txBody>
      </p:sp>
    </p:spTree>
    <p:extLst>
      <p:ext uri="{BB962C8B-B14F-4D97-AF65-F5344CB8AC3E}">
        <p14:creationId xmlns:p14="http://schemas.microsoft.com/office/powerpoint/2010/main" val="326130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C++: the basics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is a </a:t>
            </a:r>
            <a:r>
              <a:rPr lang="en-US" dirty="0">
                <a:solidFill>
                  <a:srgbClr val="0000FF"/>
                </a:solidFill>
              </a:rPr>
              <a:t>procedural</a:t>
            </a:r>
            <a:r>
              <a:rPr lang="en-US" dirty="0"/>
              <a:t> language</a:t>
            </a:r>
          </a:p>
          <a:p>
            <a:pPr lvl="1"/>
            <a:r>
              <a:rPr lang="en-US" dirty="0"/>
              <a:t>Based around </a:t>
            </a:r>
            <a:r>
              <a:rPr lang="en-US" dirty="0">
                <a:solidFill>
                  <a:srgbClr val="0000FF"/>
                </a:solidFill>
              </a:rPr>
              <a:t>functions</a:t>
            </a:r>
            <a:r>
              <a:rPr lang="en-US" dirty="0"/>
              <a:t> (or procedures)—a series of steps to be carried out when called</a:t>
            </a:r>
          </a:p>
          <a:p>
            <a:pPr lvl="1"/>
            <a:r>
              <a:rPr lang="en-US" dirty="0"/>
              <a:t>For a function to operate on data, data must be passed as </a:t>
            </a:r>
            <a:r>
              <a:rPr lang="en-US" dirty="0">
                <a:solidFill>
                  <a:srgbClr val="0000FF"/>
                </a:solidFill>
              </a:rPr>
              <a:t>arguments</a:t>
            </a:r>
          </a:p>
          <a:p>
            <a:r>
              <a:rPr lang="en-US" dirty="0"/>
              <a:t>C++ is an </a:t>
            </a:r>
            <a:r>
              <a:rPr lang="en-US" dirty="0">
                <a:solidFill>
                  <a:srgbClr val="0000FF"/>
                </a:solidFill>
              </a:rPr>
              <a:t>object-oriented</a:t>
            </a:r>
            <a:r>
              <a:rPr lang="en-US" dirty="0"/>
              <a:t> language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Objects</a:t>
            </a:r>
            <a:r>
              <a:rPr lang="en-US" dirty="0"/>
              <a:t> contain attributes (</a:t>
            </a:r>
            <a:r>
              <a:rPr lang="en-US" dirty="0">
                <a:solidFill>
                  <a:srgbClr val="0000FF"/>
                </a:solidFill>
              </a:rPr>
              <a:t>data members</a:t>
            </a:r>
            <a:r>
              <a:rPr lang="en-US" dirty="0"/>
              <a:t>) and behaviors (</a:t>
            </a:r>
            <a:r>
              <a:rPr lang="en-US" dirty="0">
                <a:solidFill>
                  <a:srgbClr val="0000FF"/>
                </a:solidFill>
              </a:rPr>
              <a:t>member functions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 calls (most of them) associated with specific object </a:t>
            </a:r>
            <a:r>
              <a:rPr lang="en-US" dirty="0">
                <a:sym typeface="Wingdings"/>
              </a:rPr>
              <a:t> no need to pass object to function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59418-756C-40B8-8091-E65ABF32C021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733E-2813-BD40-9E9A-9C3DDCF59C7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3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BC03-27DD-4C31-A3BF-078ADFCE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3364-618F-4F30-9A09-EE57BB16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0293D-7941-4AA4-8F8E-5BC9B2CE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D71-E718-4593-B523-D5F080D47C22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E86E-C88D-42C8-BAF0-090158C1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526A-2BAA-4AA2-A6CF-D22B1E54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8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Why object-oriented programming?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Object orientation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Natural way of thinking about world (&amp; computer programs)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Object-oriented design (OOD)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Models real-world objects in software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Models communication among objects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Encapsulates attributes and operations (behaviors)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Information hiding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Communication through well-defined interfaces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Object-oriented programming (OOP)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Programmers create user-defined types called </a:t>
            </a:r>
            <a:r>
              <a:rPr lang="en-US" dirty="0">
                <a:solidFill>
                  <a:srgbClr val="0000FF"/>
                </a:solidFill>
              </a:rPr>
              <a:t>classes</a:t>
            </a:r>
          </a:p>
          <a:p>
            <a:pPr lvl="2">
              <a:buFont typeface="Wingdings" pitchFamily="2" charset="2"/>
              <a:buChar char="q"/>
              <a:defRPr/>
            </a:pPr>
            <a:r>
              <a:rPr lang="en-US" dirty="0"/>
              <a:t>Contain data members (attributes) and member functions (behaviors)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Object: specific instance of a given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fld id="{5A31443C-01F8-D545-932B-BA4CA7F6AFCC}" type="slidenum">
              <a:rPr lang="en-US">
                <a:latin typeface="Garamond" charset="0"/>
              </a:rPr>
              <a:pPr algn="l"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C97B24-2686-49D2-B3C5-189542BF949A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</p:spTree>
    <p:extLst>
      <p:ext uri="{BB962C8B-B14F-4D97-AF65-F5344CB8AC3E}">
        <p14:creationId xmlns:p14="http://schemas.microsoft.com/office/powerpoint/2010/main" val="109005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procedural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C++ is so great, why learn C in the first place?</a:t>
            </a:r>
          </a:p>
          <a:p>
            <a:r>
              <a:rPr lang="en-US" dirty="0"/>
              <a:t>C best suited for system-level programming</a:t>
            </a:r>
          </a:p>
          <a:p>
            <a:pPr lvl="1"/>
            <a:r>
              <a:rPr lang="en-US" dirty="0"/>
              <a:t>C language easiest HLL for accessing hardware</a:t>
            </a:r>
          </a:p>
          <a:p>
            <a:pPr lvl="1"/>
            <a:r>
              <a:rPr lang="en-US" dirty="0"/>
              <a:t>Hardware support for procedural programming</a:t>
            </a:r>
          </a:p>
          <a:p>
            <a:pPr lvl="2"/>
            <a:r>
              <a:rPr lang="en-US" dirty="0"/>
              <a:t>Call/return instructions</a:t>
            </a:r>
          </a:p>
          <a:p>
            <a:pPr lvl="2"/>
            <a:r>
              <a:rPr lang="en-US" dirty="0"/>
              <a:t>System stack (or other argument-passing methods)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5BEE-C1DE-4E6F-BA9C-67A6CD56DABF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C++: simple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simple data types are the same</a:t>
            </a:r>
          </a:p>
          <a:p>
            <a:pPr lvl="1"/>
            <a:r>
              <a:rPr lang="en-US" dirty="0"/>
              <a:t>From EECE.2160: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char</a:t>
            </a:r>
            <a:endParaRPr lang="en-US" dirty="0"/>
          </a:p>
          <a:p>
            <a:pPr lvl="1"/>
            <a:r>
              <a:rPr lang="en-US" dirty="0"/>
              <a:t>Other matching types (rarely used in EECE.2160)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: Non-negative whole numbers</a:t>
            </a:r>
          </a:p>
          <a:p>
            <a:pPr lvl="3"/>
            <a:r>
              <a:rPr lang="en-US" dirty="0"/>
              <a:t>Basic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signed—can be + or –</a:t>
            </a:r>
          </a:p>
          <a:p>
            <a:pPr lvl="3"/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 is short for “</a:t>
            </a:r>
            <a:r>
              <a:rPr lang="en-US" dirty="0">
                <a:latin typeface="Courier New"/>
                <a:cs typeface="Courier New"/>
              </a:rPr>
              <a:t>unsigned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”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short</a:t>
            </a:r>
            <a:r>
              <a:rPr lang="en-US" dirty="0"/>
              <a:t>: 16-bit integer</a:t>
            </a:r>
          </a:p>
          <a:p>
            <a:pPr lvl="3"/>
            <a:r>
              <a:rPr lang="en-US" dirty="0"/>
              <a:t>Saves space vs. </a:t>
            </a:r>
            <a:r>
              <a:rPr lang="en-US" dirty="0">
                <a:latin typeface="Courier New"/>
                <a:cs typeface="Courier New"/>
              </a:rPr>
              <a:t>int</a:t>
            </a:r>
            <a:r>
              <a:rPr lang="en-US" dirty="0"/>
              <a:t>; has smaller range of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(</a:t>
            </a:r>
            <a:r>
              <a:rPr lang="en-US" dirty="0">
                <a:latin typeface="Courier New"/>
                <a:cs typeface="Courier New"/>
              </a:rPr>
              <a:t>true</a:t>
            </a:r>
            <a:r>
              <a:rPr lang="en-US" dirty="0"/>
              <a:t>/</a:t>
            </a:r>
            <a:r>
              <a:rPr lang="en-US" dirty="0">
                <a:latin typeface="Courier New"/>
                <a:cs typeface="Courier New"/>
              </a:rPr>
              <a:t>false</a:t>
            </a:r>
            <a:r>
              <a:rPr lang="en-US" dirty="0"/>
              <a:t>) data</a:t>
            </a:r>
          </a:p>
          <a:p>
            <a:pPr lvl="3"/>
            <a:r>
              <a:rPr lang="en-US" dirty="0"/>
              <a:t>Can set variables of type </a:t>
            </a:r>
            <a:r>
              <a:rPr lang="en-US" dirty="0">
                <a:latin typeface="Courier New"/>
                <a:cs typeface="Courier New"/>
              </a:rPr>
              <a:t>bool</a:t>
            </a:r>
            <a:r>
              <a:rPr lang="en-US" dirty="0"/>
              <a:t> equal to </a:t>
            </a:r>
            <a:r>
              <a:rPr lang="en-US" dirty="0">
                <a:latin typeface="Courier New"/>
                <a:cs typeface="Courier New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false</a:t>
            </a:r>
          </a:p>
          <a:p>
            <a:pPr lvl="3"/>
            <a:r>
              <a:rPr lang="en-US" dirty="0"/>
              <a:t>Recall that non-Boolean data “true” if nonzero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FC50-0D5B-4E19-AB45-842D73861EC8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C++: 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programming constructs are the same</a:t>
            </a:r>
          </a:p>
          <a:p>
            <a:pPr lvl="1"/>
            <a:r>
              <a:rPr lang="en-US" dirty="0"/>
              <a:t>Variable declarations</a:t>
            </a:r>
          </a:p>
          <a:p>
            <a:pPr lvl="1"/>
            <a:r>
              <a:rPr lang="en-US" dirty="0"/>
              <a:t>Arithmetic operators (+, -, *, /, %)</a:t>
            </a:r>
          </a:p>
          <a:p>
            <a:pPr lvl="1"/>
            <a:r>
              <a:rPr lang="en-US" dirty="0"/>
              <a:t>Boolean operators (&amp;&amp;, ||, !)</a:t>
            </a:r>
          </a:p>
          <a:p>
            <a:pPr lvl="1"/>
            <a:r>
              <a:rPr lang="en-US" dirty="0"/>
              <a:t>Relational operators (&lt;, &gt;, &lt;=, &gt;=, ==, !=)</a:t>
            </a:r>
          </a:p>
          <a:p>
            <a:pPr lvl="1"/>
            <a:r>
              <a:rPr lang="en-US" dirty="0"/>
              <a:t>Bitwise operators (&amp;, |, ^, &gt;&gt;, &lt;&lt;)</a:t>
            </a:r>
          </a:p>
          <a:p>
            <a:pPr lvl="1"/>
            <a:r>
              <a:rPr lang="en-US" dirty="0"/>
              <a:t>Control structures (if/else, switch)</a:t>
            </a:r>
          </a:p>
          <a:p>
            <a:pPr lvl="1"/>
            <a:r>
              <a:rPr lang="en-US" dirty="0"/>
              <a:t>Loops (while, do-while, for)</a:t>
            </a:r>
          </a:p>
          <a:p>
            <a:pPr lvl="1"/>
            <a:r>
              <a:rPr lang="en-US" dirty="0"/>
              <a:t>Non-member functions</a:t>
            </a:r>
          </a:p>
          <a:p>
            <a:pPr lvl="1"/>
            <a:r>
              <a:rPr lang="en-US" dirty="0"/>
              <a:t>Arrays and pointers</a:t>
            </a:r>
          </a:p>
          <a:p>
            <a:pPr lvl="1"/>
            <a:r>
              <a:rPr lang="en-US" dirty="0"/>
              <a:t>Structures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E705-037D-4556-A1F9-05D2D0D67119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7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C++: major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pPr lvl="1"/>
            <a:r>
              <a:rPr lang="en-US" dirty="0"/>
              <a:t>Use redirection operators, not functions</a:t>
            </a:r>
          </a:p>
          <a:p>
            <a:pPr lvl="1"/>
            <a:r>
              <a:rPr lang="en-US" dirty="0"/>
              <a:t>Formatting done through use of manipulators</a:t>
            </a:r>
          </a:p>
          <a:p>
            <a:r>
              <a:rPr lang="en-US" dirty="0"/>
              <a:t>Object-oriented programming</a:t>
            </a:r>
          </a:p>
          <a:p>
            <a:pPr lvl="1"/>
            <a:r>
              <a:rPr lang="en-US" dirty="0"/>
              <a:t>Use of objects means different ways of organizing and interacting with data</a:t>
            </a:r>
          </a:p>
          <a:p>
            <a:pPr lvl="1"/>
            <a:r>
              <a:rPr lang="en-US" dirty="0"/>
              <a:t>Most function calls operate on single object that isn’t passed to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C4B3-5DB5-41E0-9BF6-D9772EA6B18C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Course overview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Instructor information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materials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policies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Resources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outline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Going from C to C++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Introductory look at basic differences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7B20CC-E2FB-4382-BDBA-30EB120B10AA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notes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time: more on going from C to C++</a:t>
            </a:r>
          </a:p>
          <a:p>
            <a:pPr lvl="1"/>
            <a:r>
              <a:rPr lang="en-US" dirty="0"/>
              <a:t>Input and output in C++</a:t>
            </a:r>
          </a:p>
          <a:p>
            <a:pPr lvl="1"/>
            <a:r>
              <a:rPr lang="en-US" dirty="0"/>
              <a:t>Structures in C++</a:t>
            </a: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0922F5D-86D5-48AD-9C8E-5B915B7F7F20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3DDF30-3801-4A43-9855-B1F7F7EDB3FE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meeting time, instructor info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  <a:r>
              <a:rPr lang="en-US" dirty="0">
                <a:latin typeface="Arial" charset="0"/>
              </a:rPr>
              <a:t>MWF 10-10:50, Olsen 407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Instructor</a:t>
            </a:r>
            <a:r>
              <a:rPr lang="en-US" dirty="0">
                <a:latin typeface="Arial" charset="0"/>
              </a:rPr>
              <a:t>: Dr. Michael 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E-mail:</a:t>
            </a:r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Michael_Geiger@uml.edu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Phone: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Office:</a:t>
            </a:r>
            <a:r>
              <a:rPr lang="en-US" dirty="0">
                <a:latin typeface="Arial" charset="0"/>
              </a:rPr>
              <a:t>  301A Ball Hall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latin typeface="Arial" charset="0"/>
              </a:rPr>
              <a:t>Office hours:</a:t>
            </a:r>
            <a:r>
              <a:rPr lang="en-US" dirty="0">
                <a:latin typeface="Arial" charset="0"/>
              </a:rPr>
              <a:t> M/W 2-3 PM, Tu 12:30-2 PM, or by appointment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37BCC1-15C9-4AB1-A38F-1B36952FBEFE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0000FF"/>
                </a:solidFill>
              </a:rPr>
              <a:t>Required Textbook: </a:t>
            </a:r>
            <a:r>
              <a:rPr lang="en-US" i="1" dirty="0"/>
              <a:t>Programming in C++/Data Structures Essentials, </a:t>
            </a:r>
            <a:r>
              <a:rPr lang="en-US" dirty="0"/>
              <a:t>EECE.3220, Fall 2019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Electronic textbook + IDE for writing programs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10% of grade assigned to exercises from text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To subscribe ($88 this term), use Blackboard link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Textbook registration requires you to supply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student.uml.edu e-mail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Section in which </a:t>
            </a:r>
            <a:r>
              <a:rPr lang="en-US" u="sng" dirty="0"/>
              <a:t>you are enrolled</a:t>
            </a:r>
            <a:r>
              <a:rPr lang="en-US" dirty="0"/>
              <a:t> (there’s only one … )</a:t>
            </a:r>
            <a:endParaRPr lang="en-US" u="sng" dirty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Text composed of 2 different books; currently: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Ch. 1-16: Programming in C++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/>
              <a:t>Ch. 17-29: Data Structures Essentials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Text likely to be reconfigured throughout term—will update you as changes are made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Course websites: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http://mjgeiger.github.io/eece3220/f19/index.htm</a:t>
            </a:r>
          </a:p>
          <a:p>
            <a:pPr>
              <a:buNone/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http://mjgeiger.github.io/eece3220/f19/schedule.htm</a:t>
            </a: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Course Blackboard site </a:t>
            </a:r>
          </a:p>
          <a:p>
            <a:pPr lvl="1"/>
            <a:r>
              <a:rPr lang="en-US" dirty="0">
                <a:latin typeface="Arial" charset="0"/>
              </a:rPr>
              <a:t>Will post announcements/email class</a:t>
            </a:r>
          </a:p>
          <a:p>
            <a:pPr lvl="1"/>
            <a:r>
              <a:rPr lang="en-US" dirty="0">
                <a:latin typeface="Arial" charset="0"/>
              </a:rPr>
              <a:t>May use discussion board feature</a:t>
            </a:r>
          </a:p>
          <a:p>
            <a:pPr lvl="1"/>
            <a:r>
              <a:rPr lang="en-US" dirty="0">
                <a:latin typeface="Arial" charset="0"/>
              </a:rPr>
              <a:t>Login via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https://lowell.umassonline.net/</a:t>
            </a: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0F69204-3FB4-4A44-8943-3594C13B3269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6B5DCE-9287-4489-8E51-30D13EECDD80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Structures: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50%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No programs will be dropped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Textbook activities</a:t>
            </a:r>
            <a:r>
              <a:rPr lang="en-US" dirty="0">
                <a:latin typeface="Arial" charset="0"/>
              </a:rPr>
              <a:t>: 10%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Typo in syllabus—participation &amp; challenge combined, not worth 5%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Lowest of first 2 exams</a:t>
            </a:r>
            <a:r>
              <a:rPr lang="en-US" dirty="0">
                <a:latin typeface="Arial" charset="0"/>
              </a:rPr>
              <a:t>: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Highest of first 2 exams</a:t>
            </a:r>
            <a:r>
              <a:rPr lang="en-US" dirty="0">
                <a:latin typeface="Arial" charset="0"/>
              </a:rPr>
              <a:t>: 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r>
              <a:rPr lang="en-US" dirty="0"/>
              <a:t>Exam dates tentative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Will post survey asking availability for 2-hour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Exam 1</a:t>
            </a:r>
            <a:r>
              <a:rPr lang="en-US" dirty="0"/>
              <a:t>: </a:t>
            </a:r>
            <a:r>
              <a:rPr lang="en-US" dirty="0">
                <a:latin typeface="Arial" charset="0"/>
              </a:rPr>
              <a:t>late week 5/early week 6 (10/3-10/8)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 2</a:t>
            </a:r>
            <a:r>
              <a:rPr lang="en-US" dirty="0"/>
              <a:t>: </a:t>
            </a:r>
            <a:r>
              <a:rPr lang="en-US" dirty="0">
                <a:latin typeface="Arial" charset="0"/>
              </a:rPr>
              <a:t>week 10 (11/4-11/8)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Exam 3</a:t>
            </a:r>
            <a:r>
              <a:rPr lang="en-US" dirty="0"/>
              <a:t>: TBD (during finals)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assignments are to be done </a:t>
            </a:r>
            <a:r>
              <a:rPr lang="en-US" b="1" dirty="0">
                <a:solidFill>
                  <a:srgbClr val="FF0000"/>
                </a:solidFill>
              </a:rPr>
              <a:t>individually</a:t>
            </a:r>
          </a:p>
          <a:p>
            <a:r>
              <a:rPr lang="en-US" dirty="0"/>
              <a:t>Don’t share code</a:t>
            </a:r>
          </a:p>
          <a:p>
            <a:r>
              <a:rPr lang="en-US" dirty="0"/>
              <a:t>Don’t write programs together</a:t>
            </a:r>
          </a:p>
          <a:p>
            <a:r>
              <a:rPr lang="en-US" dirty="0"/>
              <a:t>Any copied solutions, whether from another student or an outside source, are subject to penalty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300A367-0051-4AAE-B2B0-9CEA2835AFDE}" type="datetime1">
              <a:rPr lang="en-US" smtClean="0">
                <a:latin typeface="+mj-lt"/>
              </a:rPr>
              <a:t>9/4/2019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Structures: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associated with each chapter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Follow Blackboard link to complete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Due dates posted on Blackboard/schedule page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Activities completed &gt;3 days after lecture: 0 credit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No extensions given for these activities</a:t>
            </a:r>
          </a:p>
          <a:p>
            <a:r>
              <a:rPr lang="en-US" dirty="0"/>
              <a:t>Two activity types</a:t>
            </a:r>
          </a:p>
          <a:p>
            <a:pPr lvl="1"/>
            <a:r>
              <a:rPr lang="en-US" dirty="0"/>
              <a:t>Participation activity: may retry until correct</a:t>
            </a:r>
          </a:p>
          <a:p>
            <a:pPr lvl="1"/>
            <a:r>
              <a:rPr lang="en-US" dirty="0"/>
              <a:t>Challenge activity: problems may change if incorrect certain number of times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A0A4-6F08-42BF-A4F4-9975083E9D0F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rial" charset="0"/>
              </a:rPr>
              <a:t>Will submit all </a:t>
            </a:r>
            <a:r>
              <a:rPr lang="en-US" sz="2800" u="sng" dirty="0">
                <a:latin typeface="Arial" charset="0"/>
              </a:rPr>
              <a:t>code</a:t>
            </a:r>
            <a:r>
              <a:rPr lang="en-US" sz="2800" dirty="0">
                <a:latin typeface="Arial" charset="0"/>
              </a:rPr>
              <a:t> through textbook IDE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Arial" charset="0"/>
              </a:rPr>
              <a:t>Again, follow Blackboard link to submit</a:t>
            </a:r>
            <a:endParaRPr lang="en-US" sz="2000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sz="2400" dirty="0">
                <a:latin typeface="Arial" charset="0"/>
              </a:rPr>
              <a:t>Brief “submission” to Blackboard for style grading</a:t>
            </a:r>
          </a:p>
          <a:p>
            <a:pPr marL="344487" lvl="1" indent="0">
              <a:buNone/>
            </a:pPr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Penalty 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pPr lvl="1"/>
            <a:r>
              <a:rPr lang="en-US" sz="2400" dirty="0">
                <a:latin typeface="Arial" charset="0"/>
              </a:rPr>
              <a:t>After 1 week, grade of 0</a:t>
            </a:r>
          </a:p>
          <a:p>
            <a:pPr lvl="1"/>
            <a:endParaRPr lang="en-US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Grading generally split as follows:</a:t>
            </a:r>
          </a:p>
          <a:p>
            <a:pPr lvl="1"/>
            <a:r>
              <a:rPr lang="en-US" sz="2400" dirty="0">
                <a:latin typeface="Arial" charset="0"/>
              </a:rPr>
              <a:t>60%: Code compiles &amp; generates correct output</a:t>
            </a:r>
          </a:p>
          <a:p>
            <a:pPr lvl="2"/>
            <a:r>
              <a:rPr lang="en-US" sz="2000" dirty="0">
                <a:latin typeface="Arial" charset="0"/>
              </a:rPr>
              <a:t>Output correctness auto-graded within textbook IDE</a:t>
            </a:r>
          </a:p>
          <a:p>
            <a:pPr lvl="1"/>
            <a:r>
              <a:rPr lang="en-US" sz="2400" dirty="0">
                <a:latin typeface="Arial" charset="0"/>
              </a:rPr>
              <a:t>40%: Programming style</a:t>
            </a:r>
          </a:p>
          <a:p>
            <a:pPr lvl="2"/>
            <a:r>
              <a:rPr lang="en-US" sz="2000" dirty="0">
                <a:latin typeface="Arial" charset="0"/>
              </a:rPr>
              <a:t>Instructor/grader will examine code and grade accordingly</a:t>
            </a:r>
          </a:p>
          <a:p>
            <a:pPr lvl="2"/>
            <a:endParaRPr lang="en-US" sz="20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May resubmit each program once for regrade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AA5640-1B23-426C-9FDB-6ADBAFFC63C7}" type="datetime1">
              <a:rPr lang="en-US" smtClean="0">
                <a:latin typeface="Garamond" charset="0"/>
              </a:rPr>
              <a:t>9/4/2019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4853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8435</TotalTime>
  <Words>1323</Words>
  <Application>Microsoft Office PowerPoint</Application>
  <PresentationFormat>On-screen Show (4:3)</PresentationFormat>
  <Paragraphs>240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Garamond</vt:lpstr>
      <vt:lpstr>Wingdings</vt:lpstr>
      <vt:lpstr>Edge</vt:lpstr>
      <vt:lpstr>EECE.3220 Data Structures</vt:lpstr>
      <vt:lpstr>Lecture outline</vt:lpstr>
      <vt:lpstr>Course meeting time, instructor info</vt:lpstr>
      <vt:lpstr>Course materials</vt:lpstr>
      <vt:lpstr>Additional course materials</vt:lpstr>
      <vt:lpstr>Grading and exam dates</vt:lpstr>
      <vt:lpstr>Academic honesty</vt:lpstr>
      <vt:lpstr>Textbook activities</vt:lpstr>
      <vt:lpstr>Programming assignments</vt:lpstr>
      <vt:lpstr>Course “rules”</vt:lpstr>
      <vt:lpstr>Tentative outline: what you should learn</vt:lpstr>
      <vt:lpstr>What you’ll really learn … ?</vt:lpstr>
      <vt:lpstr>C vs. C++: the basics</vt:lpstr>
      <vt:lpstr>PowerPoint Presentation</vt:lpstr>
      <vt:lpstr>Why object-oriented programming?</vt:lpstr>
      <vt:lpstr>Why procedural programming?</vt:lpstr>
      <vt:lpstr>C vs. C++: simple data types</vt:lpstr>
      <vt:lpstr>C vs. C++: similarities</vt:lpstr>
      <vt:lpstr>C vs. C++: major differences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1745</cp:revision>
  <dcterms:created xsi:type="dcterms:W3CDTF">2006-04-03T05:03:01Z</dcterms:created>
  <dcterms:modified xsi:type="dcterms:W3CDTF">2019-09-04T14:42:18Z</dcterms:modified>
</cp:coreProperties>
</file>