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99" r:id="rId4"/>
    <p:sldId id="400" r:id="rId5"/>
    <p:sldId id="409" r:id="rId6"/>
    <p:sldId id="401" r:id="rId7"/>
    <p:sldId id="402" r:id="rId8"/>
    <p:sldId id="404" r:id="rId9"/>
    <p:sldId id="405" r:id="rId10"/>
    <p:sldId id="407" r:id="rId11"/>
    <p:sldId id="408" r:id="rId12"/>
    <p:sldId id="410" r:id="rId13"/>
    <p:sldId id="412" r:id="rId14"/>
    <p:sldId id="413" r:id="rId15"/>
    <p:sldId id="421" r:id="rId16"/>
    <p:sldId id="422" r:id="rId17"/>
    <p:sldId id="431" r:id="rId18"/>
    <p:sldId id="432" r:id="rId19"/>
    <p:sldId id="433" r:id="rId20"/>
    <p:sldId id="434" r:id="rId21"/>
    <p:sldId id="438" r:id="rId22"/>
    <p:sldId id="436" r:id="rId23"/>
    <p:sldId id="437" r:id="rId24"/>
    <p:sldId id="450" r:id="rId25"/>
    <p:sldId id="427" r:id="rId26"/>
    <p:sldId id="428" r:id="rId27"/>
    <p:sldId id="429" r:id="rId28"/>
    <p:sldId id="430" r:id="rId29"/>
    <p:sldId id="385" r:id="rId3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6792D-3B8D-4199-9CF5-AC15B94FF23F}" v="7" dt="2019-09-06T00:45:49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1D46792D-3B8D-4199-9CF5-AC15B94FF23F}"/>
    <pc:docChg chg="undo redo custSel addSld delSld modSld">
      <pc:chgData name="Geiger, Michael J" userId="13cae92b-b37c-450b-a449-82fcae19569d" providerId="ADAL" clId="{1D46792D-3B8D-4199-9CF5-AC15B94FF23F}" dt="2019-09-06T00:46:04.014" v="661" actId="20577"/>
      <pc:docMkLst>
        <pc:docMk/>
      </pc:docMkLst>
      <pc:sldChg chg="modSp">
        <pc:chgData name="Geiger, Michael J" userId="13cae92b-b37c-450b-a449-82fcae19569d" providerId="ADAL" clId="{1D46792D-3B8D-4199-9CF5-AC15B94FF23F}" dt="2019-09-06T00:09:22.996" v="3" actId="20577"/>
        <pc:sldMkLst>
          <pc:docMk/>
          <pc:sldMk cId="0" sldId="256"/>
        </pc:sldMkLst>
        <pc:spChg chg="mod">
          <ac:chgData name="Geiger, Michael J" userId="13cae92b-b37c-450b-a449-82fcae19569d" providerId="ADAL" clId="{1D46792D-3B8D-4199-9CF5-AC15B94FF23F}" dt="2019-09-06T00:09:22.996" v="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1D46792D-3B8D-4199-9CF5-AC15B94FF23F}" dt="2019-09-06T00:46:04.014" v="661" actId="20577"/>
        <pc:sldMkLst>
          <pc:docMk/>
          <pc:sldMk cId="0" sldId="257"/>
        </pc:sldMkLst>
        <pc:spChg chg="mod">
          <ac:chgData name="Geiger, Michael J" userId="13cae92b-b37c-450b-a449-82fcae19569d" providerId="ADAL" clId="{1D46792D-3B8D-4199-9CF5-AC15B94FF23F}" dt="2019-09-06T00:46:04.014" v="661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1D46792D-3B8D-4199-9CF5-AC15B94FF23F}" dt="2019-09-06T00:45:49.183" v="639"/>
        <pc:sldMkLst>
          <pc:docMk/>
          <pc:sldMk cId="0" sldId="385"/>
        </pc:sldMkLst>
        <pc:spChg chg="mod">
          <ac:chgData name="Geiger, Michael J" userId="13cae92b-b37c-450b-a449-82fcae19569d" providerId="ADAL" clId="{1D46792D-3B8D-4199-9CF5-AC15B94FF23F}" dt="2019-09-06T00:45:49.183" v="639"/>
          <ac:spMkLst>
            <pc:docMk/>
            <pc:sldMk cId="0" sldId="385"/>
            <ac:spMk id="25603" creationId="{00000000-0000-0000-0000-000000000000}"/>
          </ac:spMkLst>
        </pc:spChg>
      </pc:sldChg>
      <pc:sldChg chg="modSp">
        <pc:chgData name="Geiger, Michael J" userId="13cae92b-b37c-450b-a449-82fcae19569d" providerId="ADAL" clId="{1D46792D-3B8D-4199-9CF5-AC15B94FF23F}" dt="2019-09-06T00:31:51.212" v="144" actId="20577"/>
        <pc:sldMkLst>
          <pc:docMk/>
          <pc:sldMk cId="3138272025" sldId="399"/>
        </pc:sldMkLst>
        <pc:spChg chg="mod">
          <ac:chgData name="Geiger, Michael J" userId="13cae92b-b37c-450b-a449-82fcae19569d" providerId="ADAL" clId="{1D46792D-3B8D-4199-9CF5-AC15B94FF23F}" dt="2019-09-06T00:31:51.212" v="144" actId="20577"/>
          <ac:spMkLst>
            <pc:docMk/>
            <pc:sldMk cId="3138272025" sldId="399"/>
            <ac:spMk id="44" creationId="{00000000-0000-0000-0000-000000000000}"/>
          </ac:spMkLst>
        </pc:spChg>
      </pc:sldChg>
      <pc:sldChg chg="modSp">
        <pc:chgData name="Geiger, Michael J" userId="13cae92b-b37c-450b-a449-82fcae19569d" providerId="ADAL" clId="{1D46792D-3B8D-4199-9CF5-AC15B94FF23F}" dt="2019-09-06T00:34:01.957" v="422" actId="20577"/>
        <pc:sldMkLst>
          <pc:docMk/>
          <pc:sldMk cId="717589689" sldId="400"/>
        </pc:sldMkLst>
        <pc:spChg chg="mod">
          <ac:chgData name="Geiger, Michael J" userId="13cae92b-b37c-450b-a449-82fcae19569d" providerId="ADAL" clId="{1D46792D-3B8D-4199-9CF5-AC15B94FF23F}" dt="2019-09-06T00:34:01.957" v="422" actId="20577"/>
          <ac:spMkLst>
            <pc:docMk/>
            <pc:sldMk cId="717589689" sldId="400"/>
            <ac:spMk id="8" creationId="{00000000-0000-0000-0000-000000000000}"/>
          </ac:spMkLst>
        </pc:spChg>
      </pc:sldChg>
      <pc:sldChg chg="modSp">
        <pc:chgData name="Geiger, Michael J" userId="13cae92b-b37c-450b-a449-82fcae19569d" providerId="ADAL" clId="{1D46792D-3B8D-4199-9CF5-AC15B94FF23F}" dt="2019-09-06T00:34:46.454" v="437" actId="20577"/>
        <pc:sldMkLst>
          <pc:docMk/>
          <pc:sldMk cId="410612919" sldId="401"/>
        </pc:sldMkLst>
        <pc:spChg chg="mod">
          <ac:chgData name="Geiger, Michael J" userId="13cae92b-b37c-450b-a449-82fcae19569d" providerId="ADAL" clId="{1D46792D-3B8D-4199-9CF5-AC15B94FF23F}" dt="2019-09-06T00:34:46.454" v="437" actId="20577"/>
          <ac:spMkLst>
            <pc:docMk/>
            <pc:sldMk cId="410612919" sldId="401"/>
            <ac:spMk id="26627" creationId="{00000000-0000-0000-0000-000000000000}"/>
          </ac:spMkLst>
        </pc:spChg>
      </pc:sldChg>
      <pc:sldChg chg="addSp modSp">
        <pc:chgData name="Geiger, Michael J" userId="13cae92b-b37c-450b-a449-82fcae19569d" providerId="ADAL" clId="{1D46792D-3B8D-4199-9CF5-AC15B94FF23F}" dt="2019-09-06T00:41:35.692" v="557" actId="207"/>
        <pc:sldMkLst>
          <pc:docMk/>
          <pc:sldMk cId="3259667456" sldId="407"/>
        </pc:sldMkLst>
        <pc:spChg chg="mod">
          <ac:chgData name="Geiger, Michael J" userId="13cae92b-b37c-450b-a449-82fcae19569d" providerId="ADAL" clId="{1D46792D-3B8D-4199-9CF5-AC15B94FF23F}" dt="2019-09-06T00:41:35.692" v="557" actId="207"/>
          <ac:spMkLst>
            <pc:docMk/>
            <pc:sldMk cId="3259667456" sldId="407"/>
            <ac:spMk id="32771" creationId="{00000000-0000-0000-0000-000000000000}"/>
          </ac:spMkLst>
        </pc:spChg>
        <pc:inkChg chg="add">
          <ac:chgData name="Geiger, Michael J" userId="13cae92b-b37c-450b-a449-82fcae19569d" providerId="ADAL" clId="{1D46792D-3B8D-4199-9CF5-AC15B94FF23F}" dt="2019-09-06T00:35:29.389" v="438" actId="9405"/>
          <ac:inkMkLst>
            <pc:docMk/>
            <pc:sldMk cId="3259667456" sldId="407"/>
            <ac:inkMk id="2" creationId="{1941B1EB-61F9-4A5A-9AC0-0172E2300288}"/>
          </ac:inkMkLst>
        </pc:inkChg>
      </pc:sldChg>
      <pc:sldChg chg="modSp">
        <pc:chgData name="Geiger, Michael J" userId="13cae92b-b37c-450b-a449-82fcae19569d" providerId="ADAL" clId="{1D46792D-3B8D-4199-9CF5-AC15B94FF23F}" dt="2019-09-06T00:40:41.844" v="531" actId="15"/>
        <pc:sldMkLst>
          <pc:docMk/>
          <pc:sldMk cId="3870027304" sldId="409"/>
        </pc:sldMkLst>
        <pc:spChg chg="mod">
          <ac:chgData name="Geiger, Michael J" userId="13cae92b-b37c-450b-a449-82fcae19569d" providerId="ADAL" clId="{1D46792D-3B8D-4199-9CF5-AC15B94FF23F}" dt="2019-09-06T00:40:41.844" v="531" actId="15"/>
          <ac:spMkLst>
            <pc:docMk/>
            <pc:sldMk cId="3870027304" sldId="409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1D46792D-3B8D-4199-9CF5-AC15B94FF23F}" dt="2019-09-06T00:31:22.660" v="143" actId="6549"/>
        <pc:sldMkLst>
          <pc:docMk/>
          <pc:sldMk cId="3057781389" sldId="421"/>
        </pc:sldMkLst>
        <pc:spChg chg="mod">
          <ac:chgData name="Geiger, Michael J" userId="13cae92b-b37c-450b-a449-82fcae19569d" providerId="ADAL" clId="{1D46792D-3B8D-4199-9CF5-AC15B94FF23F}" dt="2019-09-06T00:31:22.660" v="143" actId="6549"/>
          <ac:spMkLst>
            <pc:docMk/>
            <pc:sldMk cId="3057781389" sldId="421"/>
            <ac:spMk id="2" creationId="{319CDFFD-DC8D-4D74-8873-3D193E8A5448}"/>
          </ac:spMkLst>
        </pc:spChg>
      </pc:sldChg>
      <pc:sldChg chg="add">
        <pc:chgData name="Geiger, Michael J" userId="13cae92b-b37c-450b-a449-82fcae19569d" providerId="ADAL" clId="{1D46792D-3B8D-4199-9CF5-AC15B94FF23F}" dt="2019-09-06T00:31:17.181" v="142"/>
        <pc:sldMkLst>
          <pc:docMk/>
          <pc:sldMk cId="1727016908" sldId="422"/>
        </pc:sldMkLst>
      </pc:sldChg>
      <pc:sldChg chg="add">
        <pc:chgData name="Geiger, Michael J" userId="13cae92b-b37c-450b-a449-82fcae19569d" providerId="ADAL" clId="{1D46792D-3B8D-4199-9CF5-AC15B94FF23F}" dt="2019-09-06T00:38:00.242" v="439"/>
        <pc:sldMkLst>
          <pc:docMk/>
          <pc:sldMk cId="3978252366" sldId="427"/>
        </pc:sldMkLst>
      </pc:sldChg>
      <pc:sldChg chg="add">
        <pc:chgData name="Geiger, Michael J" userId="13cae92b-b37c-450b-a449-82fcae19569d" providerId="ADAL" clId="{1D46792D-3B8D-4199-9CF5-AC15B94FF23F}" dt="2019-09-06T00:38:00.242" v="439"/>
        <pc:sldMkLst>
          <pc:docMk/>
          <pc:sldMk cId="2129968290" sldId="428"/>
        </pc:sldMkLst>
      </pc:sldChg>
      <pc:sldChg chg="add">
        <pc:chgData name="Geiger, Michael J" userId="13cae92b-b37c-450b-a449-82fcae19569d" providerId="ADAL" clId="{1D46792D-3B8D-4199-9CF5-AC15B94FF23F}" dt="2019-09-06T00:38:00.242" v="439"/>
        <pc:sldMkLst>
          <pc:docMk/>
          <pc:sldMk cId="1541832408" sldId="429"/>
        </pc:sldMkLst>
      </pc:sldChg>
      <pc:sldChg chg="add">
        <pc:chgData name="Geiger, Michael J" userId="13cae92b-b37c-450b-a449-82fcae19569d" providerId="ADAL" clId="{1D46792D-3B8D-4199-9CF5-AC15B94FF23F}" dt="2019-09-06T00:38:00.242" v="439"/>
        <pc:sldMkLst>
          <pc:docMk/>
          <pc:sldMk cId="374742581" sldId="430"/>
        </pc:sldMkLst>
      </pc:sldChg>
      <pc:sldChg chg="add">
        <pc:chgData name="Geiger, Michael J" userId="13cae92b-b37c-450b-a449-82fcae19569d" providerId="ADAL" clId="{1D46792D-3B8D-4199-9CF5-AC15B94FF23F}" dt="2019-09-06T00:38:00.242" v="439"/>
        <pc:sldMkLst>
          <pc:docMk/>
          <pc:sldMk cId="784864806" sldId="431"/>
        </pc:sldMkLst>
      </pc:sldChg>
      <pc:sldChg chg="modSp add">
        <pc:chgData name="Geiger, Michael J" userId="13cae92b-b37c-450b-a449-82fcae19569d" providerId="ADAL" clId="{1D46792D-3B8D-4199-9CF5-AC15B94FF23F}" dt="2019-09-06T00:42:54.781" v="590" actId="20577"/>
        <pc:sldMkLst>
          <pc:docMk/>
          <pc:sldMk cId="1414863762" sldId="432"/>
        </pc:sldMkLst>
        <pc:spChg chg="mod">
          <ac:chgData name="Geiger, Michael J" userId="13cae92b-b37c-450b-a449-82fcae19569d" providerId="ADAL" clId="{1D46792D-3B8D-4199-9CF5-AC15B94FF23F}" dt="2019-09-06T00:42:54.781" v="590" actId="20577"/>
          <ac:spMkLst>
            <pc:docMk/>
            <pc:sldMk cId="1414863762" sldId="432"/>
            <ac:spMk id="21507" creationId="{00000000-0000-0000-0000-000000000000}"/>
          </ac:spMkLst>
        </pc:spChg>
      </pc:sldChg>
      <pc:sldChg chg="add">
        <pc:chgData name="Geiger, Michael J" userId="13cae92b-b37c-450b-a449-82fcae19569d" providerId="ADAL" clId="{1D46792D-3B8D-4199-9CF5-AC15B94FF23F}" dt="2019-09-06T00:38:00.242" v="439"/>
        <pc:sldMkLst>
          <pc:docMk/>
          <pc:sldMk cId="129453769" sldId="433"/>
        </pc:sldMkLst>
      </pc:sldChg>
      <pc:sldChg chg="add">
        <pc:chgData name="Geiger, Michael J" userId="13cae92b-b37c-450b-a449-82fcae19569d" providerId="ADAL" clId="{1D46792D-3B8D-4199-9CF5-AC15B94FF23F}" dt="2019-09-06T00:38:00.242" v="439"/>
        <pc:sldMkLst>
          <pc:docMk/>
          <pc:sldMk cId="735392176" sldId="434"/>
        </pc:sldMkLst>
      </pc:sldChg>
      <pc:sldChg chg="modSp add">
        <pc:chgData name="Geiger, Michael J" userId="13cae92b-b37c-450b-a449-82fcae19569d" providerId="ADAL" clId="{1D46792D-3B8D-4199-9CF5-AC15B94FF23F}" dt="2019-09-06T00:39:18.254" v="464" actId="2711"/>
        <pc:sldMkLst>
          <pc:docMk/>
          <pc:sldMk cId="2131078837" sldId="436"/>
        </pc:sldMkLst>
        <pc:spChg chg="mod">
          <ac:chgData name="Geiger, Michael J" userId="13cae92b-b37c-450b-a449-82fcae19569d" providerId="ADAL" clId="{1D46792D-3B8D-4199-9CF5-AC15B94FF23F}" dt="2019-09-06T00:39:18.254" v="464" actId="2711"/>
          <ac:spMkLst>
            <pc:docMk/>
            <pc:sldMk cId="2131078837" sldId="436"/>
            <ac:spMk id="24579" creationId="{00000000-0000-0000-0000-000000000000}"/>
          </ac:spMkLst>
        </pc:spChg>
      </pc:sldChg>
      <pc:sldChg chg="add">
        <pc:chgData name="Geiger, Michael J" userId="13cae92b-b37c-450b-a449-82fcae19569d" providerId="ADAL" clId="{1D46792D-3B8D-4199-9CF5-AC15B94FF23F}" dt="2019-09-06T00:38:00.242" v="439"/>
        <pc:sldMkLst>
          <pc:docMk/>
          <pc:sldMk cId="263503649" sldId="437"/>
        </pc:sldMkLst>
      </pc:sldChg>
      <pc:sldChg chg="add">
        <pc:chgData name="Geiger, Michael J" userId="13cae92b-b37c-450b-a449-82fcae19569d" providerId="ADAL" clId="{1D46792D-3B8D-4199-9CF5-AC15B94FF23F}" dt="2019-09-06T00:38:00.242" v="439"/>
        <pc:sldMkLst>
          <pc:docMk/>
          <pc:sldMk cId="2454304164" sldId="438"/>
        </pc:sldMkLst>
      </pc:sldChg>
      <pc:sldChg chg="add del">
        <pc:chgData name="Geiger, Michael J" userId="13cae92b-b37c-450b-a449-82fcae19569d" providerId="ADAL" clId="{1D46792D-3B8D-4199-9CF5-AC15B94FF23F}" dt="2019-09-06T00:38:39.159" v="441" actId="2696"/>
        <pc:sldMkLst>
          <pc:docMk/>
          <pc:sldMk cId="1222993414" sldId="450"/>
        </pc:sldMkLst>
      </pc:sldChg>
      <pc:sldChg chg="add">
        <pc:chgData name="Geiger, Michael J" userId="13cae92b-b37c-450b-a449-82fcae19569d" providerId="ADAL" clId="{1D46792D-3B8D-4199-9CF5-AC15B94FF23F}" dt="2019-09-06T00:38:43.371" v="442"/>
        <pc:sldMkLst>
          <pc:docMk/>
          <pc:sldMk cId="2413189651" sldId="450"/>
        </pc:sldMkLst>
      </pc:sldChg>
    </pc:docChg>
  </pc:docChgLst>
  <pc:docChgLst>
    <pc:chgData name="Geiger, Michael J" userId="13cae92b-b37c-450b-a449-82fcae19569d" providerId="ADAL" clId="{3C125961-55EA-4F1C-B6F5-294F751EC7CD}"/>
    <pc:docChg chg="custSel modSld">
      <pc:chgData name="Geiger, Michael J" userId="13cae92b-b37c-450b-a449-82fcae19569d" providerId="ADAL" clId="{3C125961-55EA-4F1C-B6F5-294F751EC7CD}" dt="2019-01-25T20:00:51.957" v="22" actId="20577"/>
      <pc:docMkLst>
        <pc:docMk/>
      </pc:docMkLst>
      <pc:sldChg chg="modSp">
        <pc:chgData name="Geiger, Michael J" userId="13cae92b-b37c-450b-a449-82fcae19569d" providerId="ADAL" clId="{3C125961-55EA-4F1C-B6F5-294F751EC7CD}" dt="2019-01-25T16:40:06.489" v="1" actId="20577"/>
        <pc:sldMkLst>
          <pc:docMk/>
          <pc:sldMk cId="0" sldId="256"/>
        </pc:sldMkLst>
        <pc:spChg chg="mod">
          <ac:chgData name="Geiger, Michael J" userId="13cae92b-b37c-450b-a449-82fcae19569d" providerId="ADAL" clId="{3C125961-55EA-4F1C-B6F5-294F751EC7CD}" dt="2019-01-25T16:40:06.489" v="1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3C125961-55EA-4F1C-B6F5-294F751EC7CD}" dt="2019-01-25T20:00:51.957" v="22" actId="20577"/>
        <pc:sldMkLst>
          <pc:docMk/>
          <pc:sldMk cId="0" sldId="257"/>
        </pc:sldMkLst>
        <pc:spChg chg="mod">
          <ac:chgData name="Geiger, Michael J" userId="13cae92b-b37c-450b-a449-82fcae19569d" providerId="ADAL" clId="{3C125961-55EA-4F1C-B6F5-294F751EC7CD}" dt="2019-01-25T20:00:51.957" v="22" actId="20577"/>
          <ac:spMkLst>
            <pc:docMk/>
            <pc:sldMk cId="0" sldId="257"/>
            <ac:spMk id="409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06T00:35:2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3224 0 0,'0'0'136'0'0,"0"0"40"0"0,0 0-176 0 0,11-13 0 0 0,-5-5 0 0 0,3 2 0 0 0,-4 2 2968 0 0,-1 6 552 0 0,6-6 120 0 0,-4 7 15 0 0,-6 7-3503 0 0,14-6-704 0 0,0 6-143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185E98-0A6F-724C-973E-3BF08FDED840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71B0B38-A217-D848-B1D0-F6EE32B15495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AE31D7-212F-884D-95C2-235025FE008A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029E35-7BE4-CA46-97F2-6DB0DAE93F5F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1768FF-1FE3-CC4F-B794-75C14B910F6C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9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3620D1F-89A2-EE4E-A40F-8F5463FDDD90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5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D728-0E1B-5948-9614-5C28E8BA371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8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8274E4-9967-854F-8029-C55630947BAA}" type="datetime1">
              <a:rPr lang="en-US" smtClean="0"/>
              <a:t>9/5/2019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79E78-0A36-914F-9E77-053A110D716E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98DAF-7C17-1C4B-9351-05F661DC38C2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4C639F-0A87-C142-A574-8ACEC429400B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A9EEDC-564A-3F45-A457-63B2F68D27D0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CBFB9-3ECE-AA44-8D38-8C699B50B2C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59473-8C1F-0D40-9422-28AE2E1BB71E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5B09D-4F3C-E74F-920B-61652C805097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92B22C-6750-9E4E-9FCE-1B3A584F5515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971708-98AA-094A-96E5-0D72B639DBB1}" type="datetime1">
              <a:rPr lang="en-US" smtClean="0"/>
              <a:t>9/5/2019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54BA3-65A5-4144-B934-64141910D3AE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B2EA1-6026-5D46-8EC8-3107C1E3CDD5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12724-6154-5143-9E49-C7E27CD51929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9FF6F4E4-400A-FE43-9320-991DED8AB6CE}" type="datetime1">
              <a:rPr lang="en-US" smtClean="0"/>
              <a:t>9/5/2019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C++ program structure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I/O in C++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C++ I/O basics: standard input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Extraction operator &gt;&gt;</a:t>
            </a:r>
            <a:r>
              <a:rPr lang="en-US" dirty="0">
                <a:latin typeface="Arial" charset="0"/>
              </a:rPr>
              <a:t> to direct keyboard input to variables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General Form:		                                          </a:t>
            </a:r>
            <a:r>
              <a:rPr lang="en-US" dirty="0" err="1">
                <a:latin typeface="Courier New" charset="0"/>
                <a:cs typeface="Courier New" charset="0"/>
              </a:rPr>
              <a:t>cin</a:t>
            </a:r>
            <a:r>
              <a:rPr lang="en-US" dirty="0">
                <a:latin typeface="Courier New" charset="0"/>
                <a:cs typeface="Courier New" charset="0"/>
              </a:rPr>
              <a:t> &gt;&gt; </a:t>
            </a:r>
            <a:r>
              <a:rPr lang="en-US" i="1" dirty="0">
                <a:latin typeface="Arial" charset="0"/>
              </a:rPr>
              <a:t>identifier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Courier New" charset="0"/>
                <a:cs typeface="Courier New" charset="0"/>
              </a:rPr>
              <a:t>&gt;&gt;</a:t>
            </a:r>
            <a:r>
              <a:rPr lang="en-US" dirty="0">
                <a:latin typeface="Arial" charset="0"/>
              </a:rPr>
              <a:t> </a:t>
            </a:r>
            <a:r>
              <a:rPr lang="en-US" i="1" dirty="0">
                <a:latin typeface="Arial" charset="0"/>
              </a:rPr>
              <a:t>identifier</a:t>
            </a:r>
            <a:r>
              <a:rPr lang="en-US" b="1" dirty="0">
                <a:latin typeface="Arial" charset="0"/>
              </a:rPr>
              <a:t>;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Arial" charset="0"/>
              </a:rPr>
              <a:t>Input value must be compatible with identifier type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Arial" charset="0"/>
              </a:rPr>
              <a:t>Extraction operator </a:t>
            </a:r>
            <a:r>
              <a:rPr lang="en-US" u="sng" dirty="0">
                <a:latin typeface="Arial" charset="0"/>
              </a:rPr>
              <a:t>always</a:t>
            </a:r>
            <a:r>
              <a:rPr lang="en-US" dirty="0">
                <a:latin typeface="Arial" charset="0"/>
              </a:rPr>
              <a:t> ignores leading whitespace (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even with characters!</a:t>
            </a:r>
            <a:r>
              <a:rPr lang="en-US" dirty="0">
                <a:latin typeface="Arial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09A928-7158-2B45-935E-135B9876FD40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4755D-E492-2B41-8E3C-FFD96A7BF103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41B1EB-61F9-4A5A-9AC0-0172E2300288}"/>
                  </a:ext>
                </a:extLst>
              </p14:cNvPr>
              <p14:cNvContentPartPr/>
              <p14:nvPr/>
            </p14:nvContentPartPr>
            <p14:xfrm>
              <a:off x="10590523" y="1184129"/>
              <a:ext cx="28800" cy="3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41B1EB-61F9-4A5A-9AC0-0172E23002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1523" y="1175129"/>
                <a:ext cx="46440" cy="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966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C++ input/output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1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200" b="1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1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endParaRPr lang="en-US" sz="1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1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main() {</a:t>
            </a:r>
            <a:endParaRPr lang="en-US" sz="1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2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number1, number2;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// Input variables</a:t>
            </a:r>
          </a:p>
          <a:p>
            <a:pPr>
              <a:buFont typeface="Wingdings" pitchFamily="2" charset="2"/>
              <a:buNone/>
              <a:defRPr/>
            </a:pPr>
            <a:endParaRPr lang="en-US" sz="1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prompt user for data and read into appropriate variables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	</a:t>
            </a:r>
            <a:r>
              <a:rPr lang="en-US" sz="1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1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"Enter first integer: "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1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 &gt;&gt; number1;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1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"Enter second integer: 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";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   	</a:t>
            </a:r>
            <a:r>
              <a:rPr lang="en-US" sz="1200" b="1" dirty="0" err="1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 &gt;&gt; number2;</a:t>
            </a:r>
          </a:p>
          <a:p>
            <a:pPr>
              <a:buFont typeface="Wingdings" pitchFamily="2" charset="2"/>
              <a:buNone/>
              <a:defRPr/>
            </a:pPr>
            <a:endParaRPr lang="en-US" sz="1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1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"Sum is " 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&lt;&lt; number1 + number2 &lt;&lt; </a:t>
            </a:r>
            <a:r>
              <a:rPr lang="en-US" sz="12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display sum; end line</a:t>
            </a:r>
          </a:p>
          <a:p>
            <a:pPr>
              <a:buFont typeface="Wingdings" pitchFamily="2" charset="2"/>
              <a:buNone/>
              <a:defRPr/>
            </a:pPr>
            <a:endParaRPr lang="en-US" sz="1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	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1200" b="1" dirty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  <a:endParaRPr lang="en-US" sz="1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6BB4C0-2E01-DA41-8C38-CEA7D3BA7454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B0CD3F-5223-CE43-AE5A-9748404699DB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0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find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eaLnBrk="1" hangingPunct="1">
              <a:buNone/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iostream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&gt;</a:t>
            </a:r>
          </a:p>
          <a:p>
            <a:pPr marL="0" indent="0" eaLnBrk="1" hangingPunct="1">
              <a:buNone/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>
                <a:latin typeface="Courier New" charset="0"/>
                <a:cs typeface="Courier New" charset="0"/>
              </a:rPr>
              <a:t>std</a:t>
            </a:r>
            <a:r>
              <a:rPr lang="en-US" sz="3200" b="1" dirty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>
                <a:latin typeface="Courier New" charset="0"/>
                <a:cs typeface="Courier New" charset="0"/>
              </a:rPr>
              <a:t>std</a:t>
            </a:r>
            <a:r>
              <a:rPr lang="en-US" sz="3200" b="1" dirty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>
                <a:latin typeface="Courier New" charset="0"/>
                <a:cs typeface="Courier New" charset="0"/>
              </a:rPr>
              <a:t>cin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>
                <a:latin typeface="Courier New" charset="0"/>
                <a:cs typeface="Courier New" charset="0"/>
              </a:rPr>
              <a:t>std</a:t>
            </a:r>
            <a:r>
              <a:rPr lang="en-US" sz="3200" b="1" dirty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</a:pPr>
            <a:endParaRPr lang="en-US" sz="32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</a:pPr>
            <a:endParaRPr lang="en-US" sz="32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>
                <a:latin typeface="Courier New" charset="0"/>
                <a:cs typeface="Courier New" charset="0"/>
              </a:rPr>
              <a:t>main() {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, j;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double </a:t>
            </a:r>
            <a:r>
              <a:rPr lang="en-US" sz="3200" b="1" dirty="0">
                <a:latin typeface="Courier New" charset="0"/>
                <a:cs typeface="Courier New" charset="0"/>
              </a:rPr>
              <a:t>x;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cin</a:t>
            </a:r>
            <a:r>
              <a:rPr lang="en-US" sz="3200" b="1" dirty="0">
                <a:latin typeface="Courier New" charset="0"/>
                <a:cs typeface="Courier New" charset="0"/>
              </a:rPr>
              <a:t> &gt;&gt;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 &gt;&gt; j;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cin</a:t>
            </a:r>
            <a:r>
              <a:rPr lang="en-US" sz="3200" b="1" dirty="0">
                <a:latin typeface="Courier New" charset="0"/>
                <a:cs typeface="Courier New" charset="0"/>
              </a:rPr>
              <a:t> &gt;&gt; x;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"output \n"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',' </a:t>
            </a:r>
            <a:r>
              <a:rPr lang="en-US" sz="3200" b="1" dirty="0">
                <a:latin typeface="Courier New" charset="0"/>
                <a:cs typeface="Courier New" charset="0"/>
              </a:rPr>
              <a:t>&lt;&lt; j 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>
                <a:latin typeface="Courier New" charset="0"/>
                <a:cs typeface="Courier New" charset="0"/>
              </a:rPr>
              <a:t> 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 &lt;&lt; x &lt;&lt;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"cm" </a:t>
            </a:r>
            <a:r>
              <a:rPr lang="en-US" sz="3200" b="1" dirty="0">
                <a:latin typeface="Courier New" charset="0"/>
                <a:cs typeface="Courier New" charset="0"/>
              </a:rPr>
              <a:t>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3200" b="1" dirty="0">
                <a:latin typeface="Courier New" charset="0"/>
                <a:cs typeface="Courier New" charset="0"/>
              </a:rPr>
              <a:t>0;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}  </a:t>
            </a:r>
          </a:p>
          <a:p>
            <a:pPr marL="0" indent="0" eaLnBrk="1" hangingPunct="1">
              <a:buNone/>
            </a:pPr>
            <a:endParaRPr lang="en-US" sz="3200" b="1" dirty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482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6EE4F7-DFAD-3142-AC72-57D9F78F1995}" type="datetime1">
              <a:rPr lang="en-US">
                <a:latin typeface="Times New Roman" charset="0"/>
              </a:rPr>
              <a:pPr eaLnBrk="1" hangingPunct="1"/>
              <a:t>9/5/2019</a:t>
            </a:fld>
            <a:endParaRPr lang="en-US">
              <a:latin typeface="Times New Roman" charset="0"/>
            </a:endParaRP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ECE 264: Lecture 4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E86FEF-671B-3444-9D2F-6E4A754D778C}" type="slidenum">
              <a:rPr lang="en-US">
                <a:latin typeface="Times New Roman" charset="0"/>
              </a:rPr>
              <a:pPr eaLnBrk="1" hangingPunct="1"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1447800"/>
            <a:ext cx="2895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Assume following input:</a:t>
            </a:r>
          </a:p>
          <a:p>
            <a:r>
              <a:rPr lang="en-US" b="1" dirty="0">
                <a:solidFill>
                  <a:srgbClr val="FF0000"/>
                </a:solidFill>
              </a:rPr>
              <a:t>1 2 4.5</a:t>
            </a:r>
          </a:p>
        </p:txBody>
      </p:sp>
    </p:spTree>
    <p:extLst>
      <p:ext uri="{BB962C8B-B14F-4D97-AF65-F5344CB8AC3E}">
        <p14:creationId xmlns:p14="http://schemas.microsoft.com/office/powerpoint/2010/main" val="16434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find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iostream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&gt;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>
                <a:latin typeface="Courier New" charset="0"/>
                <a:cs typeface="Courier New" charset="0"/>
              </a:rPr>
              <a:t>std</a:t>
            </a:r>
            <a:r>
              <a:rPr lang="en-US" sz="3200" b="1" dirty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>
                <a:latin typeface="Courier New" charset="0"/>
                <a:cs typeface="Courier New" charset="0"/>
              </a:rPr>
              <a:t>std</a:t>
            </a:r>
            <a:r>
              <a:rPr lang="en-US" sz="3200" b="1" dirty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>
                <a:latin typeface="Courier New" charset="0"/>
                <a:cs typeface="Courier New" charset="0"/>
              </a:rPr>
              <a:t>cin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>
                <a:latin typeface="Courier New" charset="0"/>
                <a:cs typeface="Courier New" charset="0"/>
              </a:rPr>
              <a:t>std</a:t>
            </a:r>
            <a:r>
              <a:rPr lang="en-US" sz="3200" b="1" dirty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endParaRPr lang="en-US" sz="32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>
                <a:latin typeface="Courier New" charset="0"/>
                <a:cs typeface="Courier New" charset="0"/>
              </a:rPr>
              <a:t>main() {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, j;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double </a:t>
            </a:r>
            <a:r>
              <a:rPr lang="en-US" sz="3200" b="1" dirty="0">
                <a:latin typeface="Courier New" charset="0"/>
                <a:cs typeface="Courier New" charset="0"/>
              </a:rPr>
              <a:t>x, y;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cin</a:t>
            </a:r>
            <a:r>
              <a:rPr lang="en-US" sz="3200" b="1" dirty="0">
                <a:latin typeface="Courier New" charset="0"/>
                <a:cs typeface="Courier New" charset="0"/>
              </a:rPr>
              <a:t> &gt;&gt;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 &gt;&gt; j &gt;&gt; x &gt;&gt; y;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"First output " </a:t>
            </a:r>
            <a:r>
              <a:rPr lang="en-US" sz="3200" b="1" dirty="0">
                <a:latin typeface="Courier New" charset="0"/>
                <a:cs typeface="Courier New" charset="0"/>
              </a:rPr>
              <a:t>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',' </a:t>
            </a:r>
            <a:r>
              <a:rPr lang="en-US" sz="3200" b="1" dirty="0">
                <a:latin typeface="Courier New" charset="0"/>
                <a:cs typeface="Courier New" charset="0"/>
              </a:rPr>
              <a:t>&lt;&lt; j &lt;&lt; ',' &lt;&lt; x 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&lt;&lt;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',' </a:t>
            </a:r>
            <a:r>
              <a:rPr lang="en-US" sz="3200" b="1" dirty="0">
                <a:latin typeface="Courier New" charset="0"/>
                <a:cs typeface="Courier New" charset="0"/>
              </a:rPr>
              <a:t>&lt;&lt; y 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s-ES" sz="3200" b="1" dirty="0">
                <a:latin typeface="Courier New" charset="0"/>
                <a:cs typeface="Courier New" charset="0"/>
              </a:rPr>
              <a:t>	</a:t>
            </a:r>
            <a:r>
              <a:rPr lang="es-ES" sz="3200" b="1" dirty="0" err="1">
                <a:latin typeface="Courier New" charset="0"/>
                <a:cs typeface="Courier New" charset="0"/>
              </a:rPr>
              <a:t>cin</a:t>
            </a:r>
            <a:r>
              <a:rPr lang="es-ES" sz="3200" b="1" dirty="0">
                <a:latin typeface="Courier New" charset="0"/>
                <a:cs typeface="Courier New" charset="0"/>
              </a:rPr>
              <a:t> &gt;&gt; x &gt;&gt; y &gt;&gt; i &gt;&gt; j;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"Second output" </a:t>
            </a:r>
            <a:r>
              <a:rPr lang="en-US" sz="3200" b="1" dirty="0">
                <a:latin typeface="Courier New" charset="0"/>
                <a:cs typeface="Courier New" charset="0"/>
              </a:rPr>
              <a:t>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 &lt;&lt;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',' </a:t>
            </a:r>
            <a:r>
              <a:rPr lang="en-US" sz="3200" b="1" dirty="0">
                <a:latin typeface="Courier New" charset="0"/>
                <a:cs typeface="Courier New" charset="0"/>
              </a:rPr>
              <a:t>&lt;&lt; j &lt;&lt;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',' </a:t>
            </a:r>
            <a:r>
              <a:rPr lang="en-US" sz="3200" b="1" dirty="0">
                <a:latin typeface="Courier New" charset="0"/>
                <a:cs typeface="Courier New" charset="0"/>
              </a:rPr>
              <a:t>&lt;&lt; x 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&lt;&lt;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',' </a:t>
            </a:r>
            <a:r>
              <a:rPr lang="en-US" sz="3200" b="1" dirty="0">
                <a:latin typeface="Courier New" charset="0"/>
                <a:cs typeface="Courier New" charset="0"/>
              </a:rPr>
              <a:t>&lt;&lt; y 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3200" b="1" dirty="0">
                <a:latin typeface="Courier New" charset="0"/>
                <a:cs typeface="Courier New" charset="0"/>
              </a:rPr>
              <a:t>0;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}  </a:t>
            </a:r>
          </a:p>
          <a:p>
            <a:pPr marL="0" indent="0" eaLnBrk="1" hangingPunct="1">
              <a:buNone/>
            </a:pPr>
            <a:endParaRPr lang="en-US" sz="3200" b="1" dirty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482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6EE4F7-DFAD-3142-AC72-57D9F78F1995}" type="datetime1">
              <a:rPr lang="en-US">
                <a:latin typeface="Times New Roman" charset="0"/>
              </a:rPr>
              <a:pPr eaLnBrk="1" hangingPunct="1"/>
              <a:t>9/5/2019</a:t>
            </a:fld>
            <a:endParaRPr lang="en-US">
              <a:latin typeface="Times New Roman" charset="0"/>
            </a:endParaRP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ECE 264: Lecture 4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E86FEF-671B-3444-9D2F-6E4A754D778C}" type="slidenum">
              <a:rPr lang="en-US">
                <a:latin typeface="Times New Roman" charset="0"/>
              </a:rPr>
              <a:pPr eaLnBrk="1" hangingPunct="1"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1447800"/>
            <a:ext cx="2895600" cy="112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Assume following input: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1  2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3.4  5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2  3  3.4  7</a:t>
            </a:r>
          </a:p>
        </p:txBody>
      </p:sp>
    </p:spTree>
    <p:extLst>
      <p:ext uri="{BB962C8B-B14F-4D97-AF65-F5344CB8AC3E}">
        <p14:creationId xmlns:p14="http://schemas.microsoft.com/office/powerpoint/2010/main" val="327859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 1 (note lack of spaces):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/>
                <a:cs typeface="Courier New"/>
              </a:rPr>
              <a:t>output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1,2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4.5cm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2: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/>
                <a:cs typeface="Courier New"/>
              </a:rPr>
              <a:t>First output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1,2,3.4,5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Second output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3,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lang="en-US" dirty="0">
                <a:latin typeface="Courier New"/>
                <a:cs typeface="Courier New"/>
              </a:rPr>
              <a:t>,2,3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In VS, j unchanged	</a:t>
            </a:r>
            <a:r>
              <a:rPr lang="en-US" dirty="0">
                <a:latin typeface="Arial"/>
                <a:cs typeface="Arial"/>
                <a:sym typeface="Wingdings"/>
              </a:rPr>
              <a:t>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? = 2</a:t>
            </a:r>
          </a:p>
          <a:p>
            <a:pPr lvl="1"/>
            <a:r>
              <a:rPr lang="en-US" dirty="0">
                <a:latin typeface="Arial"/>
                <a:cs typeface="Arial"/>
                <a:sym typeface="Wingdings"/>
              </a:rPr>
              <a:t>In </a:t>
            </a:r>
            <a:r>
              <a:rPr lang="en-US" dirty="0" err="1">
                <a:latin typeface="Arial"/>
                <a:cs typeface="Arial"/>
                <a:sym typeface="Wingdings"/>
              </a:rPr>
              <a:t>Xcode</a:t>
            </a:r>
            <a:r>
              <a:rPr lang="en-US" dirty="0">
                <a:latin typeface="Arial"/>
                <a:cs typeface="Arial"/>
                <a:sym typeface="Wingdings"/>
              </a:rPr>
              <a:t>, j set to 0 	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? = 0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Key point: make sure types match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FB9-3ECE-AA44-8D38-8C699B50B2C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5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DFFD-DC8D-4D74-8873-3D193E8A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4F2DE-6A65-4CD8-9726-70E986F7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stream objects</a:t>
            </a:r>
          </a:p>
          <a:p>
            <a:pPr lvl="1"/>
            <a:r>
              <a:rPr lang="en-US" dirty="0"/>
              <a:t>Must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(input)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dirty="0"/>
              <a:t> (output)</a:t>
            </a:r>
          </a:p>
          <a:p>
            <a:pPr lvl="1"/>
            <a:r>
              <a:rPr lang="en-US" dirty="0"/>
              <a:t>Have methods for file open/close</a:t>
            </a:r>
          </a:p>
          <a:p>
            <a:r>
              <a:rPr lang="en-US" dirty="0"/>
              <a:t>File I/O syntax similar to standard I/O</a:t>
            </a:r>
          </a:p>
          <a:p>
            <a:pPr lvl="1"/>
            <a:r>
              <a:rPr lang="en-US" dirty="0"/>
              <a:t>Replace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with appropriate stream object</a:t>
            </a:r>
          </a:p>
          <a:p>
            <a:pPr lvl="1"/>
            <a:r>
              <a:rPr lang="en-US" dirty="0"/>
              <a:t>Same operators used: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&gt;&gt;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8325C-6DD1-4330-BAF4-F65E022A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8A3E-43DB-4D11-B1A3-9EBEC92640A1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C68F-4732-470A-8163-1909C1FD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FAB2D-B22A-47E6-AE77-E741BEDA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8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251C-1673-4586-99EC-D5E38FD8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3950-2989-476F-9070-9232CC3E9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x, y;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Open input, output files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("f1.txt");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outfile.open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("f2.txt");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Read integer values, then reprint to output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x &gt;&gt; y;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outfile.close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  <a:tabLst>
                <a:tab pos="231775" algn="l"/>
                <a:tab pos="457200" algn="l"/>
                <a:tab pos="6889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76609-5273-40B3-B0C7-D58FD299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753-1F81-4FC3-8E37-83733F3F5E7D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49509-E43D-4EAF-84BC-6EF139BC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9C9C-485A-4F74-9DC0-9CD3367A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6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Formatted output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cs typeface="Times New Roman" charset="0"/>
              </a:rPr>
              <a:t>Recall earlier example: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 err="1">
                <a:latin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, j;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>
                <a:latin typeface="Courier New" charset="0"/>
                <a:cs typeface="Courier New" charset="0"/>
              </a:rPr>
              <a:t>double x, y;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>
                <a:latin typeface="Courier New" charset="0"/>
                <a:cs typeface="Courier New" charset="0"/>
              </a:rPr>
              <a:t>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 err="1">
                <a:latin typeface="Courier New" charset="0"/>
                <a:cs typeface="Courier New" charset="0"/>
              </a:rPr>
              <a:t>cin</a:t>
            </a:r>
            <a:r>
              <a:rPr lang="en-US" sz="1600" dirty="0">
                <a:latin typeface="Courier New" charset="0"/>
                <a:cs typeface="Courier New" charset="0"/>
              </a:rPr>
              <a:t> &gt;&gt; x &gt;&gt; y &gt;&gt; 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 &gt;&gt; j;		// Assume input 2 3 4 5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 err="1">
                <a:latin typeface="Courier New" charset="0"/>
                <a:cs typeface="Courier New" charset="0"/>
              </a:rPr>
              <a:t>cout</a:t>
            </a:r>
            <a:r>
              <a:rPr lang="en-US" sz="1600" dirty="0">
                <a:latin typeface="Courier New" charset="0"/>
                <a:cs typeface="Courier New" charset="0"/>
              </a:rPr>
              <a:t> &lt;&lt; "Second output" &lt;&lt; </a:t>
            </a:r>
            <a:r>
              <a:rPr lang="en-US" sz="1600" dirty="0" err="1">
                <a:latin typeface="Courier New" charset="0"/>
                <a:cs typeface="Courier New" charset="0"/>
              </a:rPr>
              <a:t>endl</a:t>
            </a:r>
            <a:r>
              <a:rPr lang="en-US" sz="1600" dirty="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 err="1">
                <a:latin typeface="Courier New" charset="0"/>
                <a:cs typeface="Courier New" charset="0"/>
              </a:rPr>
              <a:t>cout</a:t>
            </a:r>
            <a:r>
              <a:rPr lang="en-US" sz="1600" dirty="0">
                <a:latin typeface="Courier New" charset="0"/>
                <a:cs typeface="Courier New" charset="0"/>
              </a:rPr>
              <a:t> &lt;&lt; 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 &lt;&lt; ',' &lt;&lt; j &lt;&lt; ',' &lt;&lt; x 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>
                <a:latin typeface="Courier New" charset="0"/>
                <a:cs typeface="Courier New" charset="0"/>
              </a:rPr>
              <a:t>     &lt;&lt; ',' &lt;&lt; y &lt;&lt; </a:t>
            </a:r>
            <a:r>
              <a:rPr lang="en-US" sz="1600" dirty="0" err="1">
                <a:latin typeface="Courier New" charset="0"/>
                <a:cs typeface="Courier New" charset="0"/>
              </a:rPr>
              <a:t>endl</a:t>
            </a:r>
            <a:r>
              <a:rPr lang="en-US" sz="1600" dirty="0">
                <a:latin typeface="Courier New" charset="0"/>
                <a:cs typeface="Courier New" charset="0"/>
              </a:rPr>
              <a:t>;</a:t>
            </a:r>
            <a:endParaRPr lang="en-US" sz="1600" dirty="0">
              <a:latin typeface="Arial" charset="0"/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1900" dirty="0">
                <a:latin typeface="Courier New" charset="0"/>
                <a:cs typeface="Courier New" charset="0"/>
              </a:rPr>
              <a:t>x</a:t>
            </a:r>
            <a:r>
              <a:rPr lang="en-US" sz="1900" dirty="0">
                <a:latin typeface="Arial" charset="0"/>
              </a:rPr>
              <a:t> and </a:t>
            </a:r>
            <a:r>
              <a:rPr lang="en-US" sz="1900" dirty="0">
                <a:latin typeface="Courier New" charset="0"/>
                <a:cs typeface="Courier New" charset="0"/>
              </a:rPr>
              <a:t>y</a:t>
            </a:r>
            <a:r>
              <a:rPr lang="en-US" sz="1900" dirty="0">
                <a:latin typeface="Arial" charset="0"/>
              </a:rPr>
              <a:t> are of type </a:t>
            </a:r>
            <a:r>
              <a:rPr lang="en-US" sz="1900" dirty="0">
                <a:latin typeface="Courier New" charset="0"/>
                <a:cs typeface="Courier New" charset="0"/>
              </a:rPr>
              <a:t>double</a:t>
            </a:r>
            <a:r>
              <a:rPr lang="en-US" sz="1900" dirty="0">
                <a:latin typeface="Arial" charset="0"/>
              </a:rPr>
              <a:t> …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... but second </a:t>
            </a:r>
            <a:r>
              <a:rPr lang="en-US" sz="1900" dirty="0" err="1">
                <a:latin typeface="Courier New" charset="0"/>
                <a:cs typeface="Courier New" charset="0"/>
              </a:rPr>
              <a:t>cout</a:t>
            </a:r>
            <a:r>
              <a:rPr lang="en-US" sz="1900" dirty="0">
                <a:latin typeface="Arial" charset="0"/>
              </a:rPr>
              <a:t> prints </a:t>
            </a:r>
            <a:r>
              <a:rPr lang="en-US" sz="1900" dirty="0">
                <a:latin typeface="Courier New" charset="0"/>
                <a:cs typeface="Courier New" charset="0"/>
              </a:rPr>
              <a:t>2</a:t>
            </a:r>
            <a:r>
              <a:rPr lang="en-US" sz="1900" dirty="0">
                <a:latin typeface="Arial" charset="0"/>
              </a:rPr>
              <a:t> &amp; </a:t>
            </a:r>
            <a:r>
              <a:rPr lang="en-US" sz="1900" dirty="0">
                <a:latin typeface="Courier New" charset="0"/>
                <a:cs typeface="Courier New" charset="0"/>
              </a:rPr>
              <a:t>3</a:t>
            </a:r>
            <a:r>
              <a:rPr lang="en-US" sz="1900" dirty="0">
                <a:latin typeface="Arial" charset="0"/>
              </a:rPr>
              <a:t> for </a:t>
            </a:r>
            <a:r>
              <a:rPr lang="en-US" sz="1900" dirty="0">
                <a:latin typeface="Courier New" charset="0"/>
                <a:cs typeface="Courier New" charset="0"/>
              </a:rPr>
              <a:t>x</a:t>
            </a:r>
            <a:r>
              <a:rPr lang="en-US" sz="1900" dirty="0">
                <a:latin typeface="Arial" charset="0"/>
              </a:rPr>
              <a:t> &amp; </a:t>
            </a:r>
            <a:r>
              <a:rPr lang="en-US" sz="1900" dirty="0">
                <a:latin typeface="Courier New" charset="0"/>
                <a:cs typeface="Courier New" charset="0"/>
              </a:rPr>
              <a:t>y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What if we want to 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</a:rPr>
              <a:t>Always print decimal point?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</a:rPr>
              <a:t>Always show certain number of places after point?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Use </a:t>
            </a:r>
            <a:r>
              <a:rPr lang="en-US" sz="1900" dirty="0">
                <a:solidFill>
                  <a:srgbClr val="FF0000"/>
                </a:solidFill>
                <a:latin typeface="Arial" charset="0"/>
              </a:rPr>
              <a:t>stream manipulators</a:t>
            </a:r>
            <a:r>
              <a:rPr lang="en-US" sz="1900" dirty="0">
                <a:latin typeface="Arial" charset="0"/>
              </a:rPr>
              <a:t>: objects affecting output stream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</a:rPr>
              <a:t>Already seen one of these: </a:t>
            </a:r>
            <a:r>
              <a:rPr lang="en-US" sz="1600" dirty="0" err="1">
                <a:latin typeface="Courier New" charset="0"/>
                <a:cs typeface="Courier New" charset="0"/>
              </a:rPr>
              <a:t>endl</a:t>
            </a:r>
            <a:endParaRPr lang="en-US" sz="1600" dirty="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  <a:cs typeface="Courier New" charset="0"/>
              </a:rPr>
              <a:t>To use others, must add </a:t>
            </a:r>
            <a:r>
              <a:rPr lang="en-US" sz="1600" dirty="0">
                <a:latin typeface="Courier New" charset="0"/>
                <a:cs typeface="Courier New" charset="0"/>
              </a:rPr>
              <a:t>#include &lt;</a:t>
            </a:r>
            <a:r>
              <a:rPr lang="en-US" sz="1600" dirty="0" err="1">
                <a:latin typeface="Courier New" charset="0"/>
                <a:cs typeface="Courier New" charset="0"/>
              </a:rPr>
              <a:t>iomanip</a:t>
            </a:r>
            <a:r>
              <a:rPr lang="en-US" sz="1600" dirty="0">
                <a:latin typeface="Courier New" charset="0"/>
                <a:cs typeface="Courier New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cs typeface="Courier New" charset="0"/>
              </a:rPr>
              <a:t>May also use </a:t>
            </a:r>
            <a:r>
              <a:rPr lang="en-US" sz="1900" dirty="0">
                <a:solidFill>
                  <a:srgbClr val="FF0000"/>
                </a:solidFill>
                <a:latin typeface="Arial" charset="0"/>
                <a:cs typeface="Courier New" charset="0"/>
              </a:rPr>
              <a:t>stream functions</a:t>
            </a:r>
            <a:r>
              <a:rPr lang="en-US" sz="1900" dirty="0">
                <a:latin typeface="Arial" charset="0"/>
                <a:cs typeface="Courier New" charset="0"/>
              </a:rPr>
              <a:t>: functions associated with </a:t>
            </a:r>
            <a:r>
              <a:rPr lang="en-US" sz="1900" dirty="0" err="1">
                <a:latin typeface="Courier New" charset="0"/>
                <a:cs typeface="Courier New" charset="0"/>
              </a:rPr>
              <a:t>cin</a:t>
            </a:r>
            <a:r>
              <a:rPr lang="en-US" sz="1900" dirty="0">
                <a:latin typeface="Courier New" charset="0"/>
                <a:cs typeface="Courier New" charset="0"/>
              </a:rPr>
              <a:t>/</a:t>
            </a:r>
            <a:r>
              <a:rPr lang="en-US" sz="1900" dirty="0" err="1">
                <a:latin typeface="Courier New" charset="0"/>
                <a:cs typeface="Courier New" charset="0"/>
              </a:rPr>
              <a:t>cout</a:t>
            </a:r>
            <a:endParaRPr lang="en-US" sz="1900" dirty="0"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E49BDA-85C3-4023-8940-A9E6E3C1E2DA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0FD2B2-1017-8D46-AE05-1709CEB28AEF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6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>
                <a:latin typeface="Garamond" charset="0"/>
              </a:rPr>
              <a:t>FP Precision (</a:t>
            </a:r>
            <a:r>
              <a:rPr lang="en-US" sz="3200" dirty="0" err="1">
                <a:latin typeface="Courier New" charset="0"/>
                <a:cs typeface="Courier New" charset="0"/>
              </a:rPr>
              <a:t>setprecision</a:t>
            </a:r>
            <a:r>
              <a:rPr lang="en-US" sz="3200" dirty="0">
                <a:latin typeface="Garamond" charset="0"/>
              </a:rPr>
              <a:t>)</a:t>
            </a:r>
            <a:endParaRPr lang="en-US" sz="3200" dirty="0">
              <a:latin typeface="Lucida Console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Precision of floating-point numbers</a:t>
            </a:r>
          </a:p>
          <a:p>
            <a:pPr lvl="1" eaLnBrk="1" hangingPunct="1"/>
            <a:r>
              <a:rPr lang="en-US" dirty="0">
                <a:latin typeface="Arial" charset="0"/>
              </a:rPr>
              <a:t>Number of digits displayed to the right of the decimal point (usually)</a:t>
            </a:r>
          </a:p>
          <a:p>
            <a:pPr lvl="1" eaLnBrk="1" hangingPunct="1"/>
            <a:r>
              <a:rPr lang="en-US" dirty="0" err="1">
                <a:latin typeface="Courier New" charset="0"/>
                <a:cs typeface="Courier New" charset="0"/>
              </a:rPr>
              <a:t>setprecision</a:t>
            </a:r>
            <a:r>
              <a:rPr lang="en-US" dirty="0">
                <a:latin typeface="Arial" charset="0"/>
              </a:rPr>
              <a:t> parameterized stream manipulator</a:t>
            </a:r>
          </a:p>
          <a:p>
            <a:pPr lvl="1" eaLnBrk="1" hangingPunct="1"/>
            <a:r>
              <a:rPr lang="en-US" dirty="0">
                <a:latin typeface="Arial" charset="0"/>
              </a:rPr>
              <a:t>Precision settings are sticky</a:t>
            </a:r>
          </a:p>
          <a:p>
            <a:pPr lvl="2" eaLnBrk="1" hangingPunct="1"/>
            <a:r>
              <a:rPr lang="en-US" dirty="0">
                <a:latin typeface="Arial" charset="0"/>
              </a:rPr>
              <a:t>Do not change until you’ve explicitly changed them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5F0724-B21C-43C7-8687-4A533A7A721F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FDD712AE-C103-9D4C-9832-D90BD037D4F7}" type="slidenum">
              <a:rPr lang="en-US">
                <a:latin typeface="Garamond" charset="0"/>
              </a:rPr>
              <a:pPr algn="l"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6376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Example: </a:t>
            </a:r>
            <a:r>
              <a:rPr lang="en-US" dirty="0" err="1">
                <a:latin typeface="Garamond" charset="0"/>
              </a:rPr>
              <a:t>setprecision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32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3200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32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3200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3200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std::fixed;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32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3200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iomanip</a:t>
            </a:r>
            <a:r>
              <a:rPr lang="en-US" sz="32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3200" dirty="0" err="1">
                <a:latin typeface="Courier New" pitchFamily="49" charset="0"/>
                <a:ea typeface="+mn-ea"/>
                <a:cs typeface="Courier New" pitchFamily="49" charset="0"/>
              </a:rPr>
              <a:t>setprecision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32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3200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cmath</a:t>
            </a:r>
            <a:r>
              <a:rPr lang="en-US" sz="32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3200" dirty="0" err="1"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3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lang="en-US" sz="3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prototype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44C10E-48C8-4804-A988-35ABDB6413E3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C578C-6252-CD42-A07C-DB8DA0F53DBC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5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First set of textbook exercises to be posted by Monday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date TBD (within 2 weeks or so … probably less)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Today’s lecture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Basic C++ program structure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I/O in C++</a:t>
            </a:r>
          </a:p>
          <a:p>
            <a:pPr lvl="2">
              <a:lnSpc>
                <a:spcPct val="80000"/>
              </a:lnSpc>
            </a:pPr>
            <a:r>
              <a:rPr lang="en-US" sz="2000" dirty="0" err="1">
                <a:latin typeface="Arial" charset="0"/>
              </a:rPr>
              <a:t>cin</a:t>
            </a:r>
            <a:r>
              <a:rPr lang="en-US" sz="2000" dirty="0">
                <a:latin typeface="Arial" charset="0"/>
              </a:rPr>
              <a:t> and </a:t>
            </a:r>
            <a:r>
              <a:rPr lang="en-US" sz="2000" dirty="0" err="1">
                <a:latin typeface="Arial" charset="0"/>
              </a:rPr>
              <a:t>cout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Basic file I/O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Output manipulators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92E8CB-DB1E-5A41-8B0D-08AA56E0AD48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Example: </a:t>
            </a:r>
            <a:r>
              <a:rPr lang="en-US" dirty="0" err="1">
                <a:latin typeface="Garamond" charset="0"/>
              </a:rPr>
              <a:t>setprecision</a:t>
            </a:r>
            <a:r>
              <a:rPr lang="en-US" dirty="0">
                <a:latin typeface="Garamond" charset="0"/>
              </a:rPr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800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double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root2 = 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( 2.0 ); </a:t>
            </a: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2800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calc</a:t>
            </a: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square root of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places;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precision, vary from 0-9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"Square root of 2 with precisions 0-9."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&lt;&lt;</a:t>
            </a: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fixed;</a:t>
            </a: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use fixed point format (not sci. not)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endParaRPr lang="en-US" sz="2800" dirty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set precision for each digit, then show square root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 places = 0; places &lt;= 9; places++ 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setprecision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 places ) &lt;&lt; root2 &lt;&lt; 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return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end main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045E17-06BC-4B49-90AB-2FFF5F0A5B27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F34BC6-2640-4F4F-9435-E2A39EE68D25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392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Square root of 2 with precisions 0-9.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1.41421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1.414214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1.4142136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1.41421356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1.414213562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2E30-B17C-44F3-B838-AD9A1AF1BC0A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04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>
                <a:latin typeface="Garamond" charset="0"/>
              </a:rPr>
              <a:t>Trailing Zeros and Decimal Points (</a:t>
            </a:r>
            <a:r>
              <a:rPr lang="en-US" sz="3200">
                <a:latin typeface="Courier New" charset="0"/>
                <a:cs typeface="Courier New" charset="0"/>
              </a:rPr>
              <a:t>showpoint</a:t>
            </a:r>
            <a:r>
              <a:rPr lang="en-US" sz="3200">
                <a:latin typeface="Garamond" charset="0"/>
              </a:rPr>
              <a:t>)</a:t>
            </a:r>
            <a:endParaRPr lang="en-US" sz="3200">
              <a:latin typeface="Lucida Console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Stream manipulator </a:t>
            </a:r>
            <a:r>
              <a:rPr lang="en-US" dirty="0" err="1">
                <a:latin typeface="Courier New" charset="0"/>
                <a:cs typeface="Courier New" charset="0"/>
              </a:rPr>
              <a:t>showpoint</a:t>
            </a:r>
            <a:endParaRPr lang="en-US" dirty="0">
              <a:latin typeface="Courier New" charset="0"/>
              <a:cs typeface="Courier New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Floating-point numbers are output with decimal point and trailing zeros (if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>
                <a:latin typeface="Arial" charset="0"/>
              </a:rPr>
              <a:t> format)</a:t>
            </a:r>
          </a:p>
          <a:p>
            <a:pPr lvl="2" eaLnBrk="1" hangingPunct="1"/>
            <a:r>
              <a:rPr lang="en-US" dirty="0">
                <a:latin typeface="Arial" charset="0"/>
              </a:rPr>
              <a:t>Example</a:t>
            </a:r>
          </a:p>
          <a:p>
            <a:pPr lvl="3"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79.0</a:t>
            </a:r>
            <a:r>
              <a:rPr lang="en-US" dirty="0">
                <a:latin typeface="Arial" charset="0"/>
              </a:rPr>
              <a:t> prints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79.000000</a:t>
            </a:r>
            <a:r>
              <a:rPr lang="en-US" dirty="0">
                <a:latin typeface="Arial" charset="0"/>
              </a:rPr>
              <a:t> instead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Reset </a:t>
            </a:r>
            <a:r>
              <a:rPr lang="en-US" dirty="0" err="1">
                <a:latin typeface="Courier New" charset="0"/>
                <a:cs typeface="Courier New" charset="0"/>
              </a:rPr>
              <a:t>showpoint</a:t>
            </a:r>
            <a:r>
              <a:rPr lang="en-US" dirty="0">
                <a:latin typeface="Arial" charset="0"/>
              </a:rPr>
              <a:t> setting with </a:t>
            </a:r>
            <a:r>
              <a:rPr lang="en-US" dirty="0" err="1">
                <a:latin typeface="Courier New" charset="0"/>
                <a:cs typeface="Courier New" charset="0"/>
              </a:rPr>
              <a:t>noshowpoint</a:t>
            </a:r>
            <a:endParaRPr lang="en-US" dirty="0">
              <a:latin typeface="Courier New" charset="0"/>
              <a:cs typeface="Courier New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Implies a default precision of 6</a:t>
            </a:r>
          </a:p>
          <a:p>
            <a:pPr lvl="2" eaLnBrk="1" hangingPunct="1"/>
            <a:r>
              <a:rPr lang="en-US" dirty="0">
                <a:latin typeface="Arial" charset="0"/>
              </a:rPr>
              <a:t>Can override with </a:t>
            </a:r>
            <a:r>
              <a:rPr lang="en-US" dirty="0" err="1">
                <a:latin typeface="Courier New" charset="0"/>
                <a:cs typeface="Courier New" charset="0"/>
              </a:rPr>
              <a:t>setprecision</a:t>
            </a:r>
            <a:endParaRPr lang="en-US" dirty="0">
              <a:latin typeface="Courier New" charset="0"/>
              <a:cs typeface="Courier New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B93215-AD13-4FBB-962A-B536411DA105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1E10626B-FAC7-6549-8337-7B0A5358D696}" type="slidenum">
              <a:rPr lang="en-US">
                <a:latin typeface="Garamond" charset="0"/>
              </a:rPr>
              <a:pPr algn="l" eaLnBrk="1" hangingPunct="1"/>
              <a:t>22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7883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ea typeface="+mj-ea"/>
              </a:rPr>
              <a:t>Example: </a:t>
            </a:r>
            <a:r>
              <a:rPr lang="en-US" sz="3600" dirty="0" err="1">
                <a:latin typeface="Courier New" pitchFamily="49" charset="0"/>
                <a:ea typeface="+mj-ea"/>
                <a:cs typeface="Courier New" pitchFamily="49" charset="0"/>
              </a:rPr>
              <a:t>showpoint</a:t>
            </a:r>
            <a:r>
              <a:rPr lang="en-US" sz="3600" dirty="0">
                <a:ea typeface="+mj-ea"/>
              </a:rPr>
              <a:t>, </a:t>
            </a:r>
            <a:r>
              <a:rPr lang="en-US" sz="3600" dirty="0" err="1">
                <a:latin typeface="Courier New" pitchFamily="49" charset="0"/>
                <a:ea typeface="+mj-ea"/>
                <a:cs typeface="Courier New" pitchFamily="49" charset="0"/>
              </a:rPr>
              <a:t>setprecision</a:t>
            </a:r>
            <a:endParaRPr lang="en-US" sz="3600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iomanip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namespace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0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fr-FR" sz="2000" dirty="0">
                <a:latin typeface="Courier New" pitchFamily="49" charset="0"/>
                <a:ea typeface="+mn-ea"/>
                <a:cs typeface="Courier New" pitchFamily="49" charset="0"/>
              </a:rPr>
              <a:t>i, j, x, y;</a:t>
            </a:r>
          </a:p>
          <a:p>
            <a:pPr>
              <a:buFont typeface="Wingdings" pitchFamily="2" charset="2"/>
              <a:buNone/>
              <a:defRPr/>
            </a:pPr>
            <a:endParaRPr lang="en-US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&gt;&gt;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&gt;&gt; j &gt;&gt; x &gt;&gt; y;	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// Input: 1 2 3.4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&lt;&lt; fixed &lt;&lt;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showpoint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&lt;&lt;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"First output "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','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&lt;&lt; j &lt;&lt; 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','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		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setprecision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(3) &lt;&lt; x &lt;&lt; 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','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&lt;&lt; y &lt;&lt;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return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25438" lvl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25438"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u="sng" dirty="0">
                <a:cs typeface="Courier New" pitchFamily="49" charset="0"/>
              </a:rPr>
              <a:t>OUTPUT:</a:t>
            </a:r>
            <a:r>
              <a:rPr lang="en-US" sz="2000" b="1" dirty="0">
                <a:cs typeface="Courier New" pitchFamily="49" charset="0"/>
              </a:rPr>
              <a:t> First output</a:t>
            </a:r>
          </a:p>
          <a:p>
            <a:pPr marL="325438"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>
                <a:cs typeface="Courier New" pitchFamily="49" charset="0"/>
              </a:rPr>
              <a:t>		  1.000000,2.000000,3.400,5.000 </a:t>
            </a:r>
            <a:endParaRPr lang="en-US" sz="2000" b="1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17513E-7874-4D51-B883-EB77066E8EF6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63589F-0BA9-214C-863C-6A6EBCFE9992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Clarifying manipulators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showpoint</a:t>
            </a:r>
            <a:r>
              <a:rPr lang="en-US" dirty="0"/>
              <a:t> does </a:t>
            </a:r>
            <a:r>
              <a:rPr lang="en-US" u="sng" dirty="0"/>
              <a:t>not</a:t>
            </a:r>
            <a:r>
              <a:rPr lang="en-US" dirty="0"/>
              <a:t> imply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fixed</a:t>
            </a:r>
            <a:r>
              <a:rPr lang="en-US" dirty="0"/>
              <a:t> format</a:t>
            </a:r>
          </a:p>
          <a:p>
            <a:pPr lvl="1"/>
            <a:r>
              <a:rPr lang="en-US" dirty="0"/>
              <a:t>Could be fixed point, could be scientific notation</a:t>
            </a:r>
          </a:p>
          <a:p>
            <a:pPr lvl="1"/>
            <a:r>
              <a:rPr lang="en-US" dirty="0"/>
              <a:t>Scientific notation used if </a:t>
            </a:r>
          </a:p>
          <a:p>
            <a:pPr marL="344487" lvl="1" indent="0">
              <a:buNone/>
            </a:pPr>
            <a:r>
              <a:rPr lang="en-US" dirty="0"/>
              <a:t>	precision &lt; # digits before decimal point</a:t>
            </a:r>
          </a:p>
          <a:p>
            <a:r>
              <a:rPr lang="en-US" dirty="0"/>
              <a:t>Default behavior: precision = sig. figures</a:t>
            </a:r>
          </a:p>
          <a:p>
            <a:r>
              <a:rPr lang="en-US">
                <a:sym typeface="Wingdings"/>
              </a:rPr>
              <a:t>After </a:t>
            </a: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fixed</a:t>
            </a:r>
            <a:r>
              <a:rPr lang="en-US">
                <a:sym typeface="Wingdings"/>
              </a:rPr>
              <a:t>: </a:t>
            </a:r>
            <a:r>
              <a:rPr lang="en-US" dirty="0">
                <a:sym typeface="Wingdings"/>
              </a:rPr>
              <a:t>precision = digits after point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Clearing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fixed</a:t>
            </a:r>
            <a:r>
              <a:rPr lang="en-US" dirty="0">
                <a:sym typeface="Wingdings"/>
              </a:rPr>
              <a:t> flag: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Wingdings"/>
              </a:rPr>
              <a:t>defaultfloat</a:t>
            </a:r>
            <a:endParaRPr lang="en-US" dirty="0">
              <a:latin typeface="Courier New" charset="0"/>
              <a:ea typeface="Courier New" charset="0"/>
              <a:cs typeface="Courier New" charset="0"/>
              <a:sym typeface="Wingdings"/>
            </a:endParaRPr>
          </a:p>
          <a:p>
            <a:pPr lvl="1"/>
            <a:r>
              <a:rPr lang="en-US" dirty="0"/>
              <a:t>There aren’t just two options 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mr-IN" dirty="0"/>
              <a:t>…</a:t>
            </a:r>
            <a:r>
              <a:rPr lang="en-US" dirty="0"/>
              <a:t> but we’re not going to discuss the other ones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AFFC-6863-924E-9B7C-C60C801FADCD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9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97C6E0-521E-4585-AE1E-EE1795ED343F}" type="datetime1">
              <a:rPr lang="en-US" smtClean="0">
                <a:latin typeface="Times New Roman" charset="0"/>
              </a:rPr>
              <a:t>9/5/2019</a:t>
            </a:fld>
            <a:endParaRPr lang="en-US">
              <a:latin typeface="Times New Roman" charset="0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357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Data Structures: Lecture 5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3093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F6705A-59EB-0244-A127-BC38A96FA8EC}" type="slidenum">
              <a:rPr lang="en-US">
                <a:latin typeface="Times New Roman" charset="0"/>
              </a:rPr>
              <a:pPr eaLnBrk="1" hangingPunct="1"/>
              <a:t>25</a:t>
            </a:fld>
            <a:endParaRPr lang="en-US">
              <a:latin typeface="Times New Roman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860425"/>
          </a:xfrm>
        </p:spPr>
        <p:txBody>
          <a:bodyPr/>
          <a:lstStyle/>
          <a:p>
            <a:r>
              <a:rPr lang="en-US">
                <a:latin typeface="Garamond" charset="0"/>
              </a:rPr>
              <a:t>Characters and input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5084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&gt;&gt;  discards leading whitespace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charset="0"/>
                <a:cs typeface="Courier New" charset="0"/>
              </a:rPr>
              <a:t>get() </a:t>
            </a:r>
            <a:r>
              <a:rPr lang="en-US" sz="2400" dirty="0">
                <a:latin typeface="Arial" charset="0"/>
              </a:rPr>
              <a:t>method used to input whitespace characters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Optional second argument allows you to input multiple characters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latin typeface="Arial" charset="0"/>
                <a:cs typeface="Courier New" charset="0"/>
              </a:rPr>
              <a:t>Default is 1</a:t>
            </a:r>
          </a:p>
          <a:p>
            <a:pPr lvl="2">
              <a:lnSpc>
                <a:spcPct val="90000"/>
              </a:lnSpc>
            </a:pPr>
            <a:r>
              <a:rPr lang="en-US" sz="1600" dirty="0" err="1">
                <a:latin typeface="Courier New" charset="0"/>
                <a:cs typeface="Courier New" charset="0"/>
              </a:rPr>
              <a:t>cin.get</a:t>
            </a:r>
            <a:r>
              <a:rPr lang="en-US" sz="1600" dirty="0">
                <a:latin typeface="Courier New" charset="0"/>
                <a:cs typeface="Courier New" charset="0"/>
              </a:rPr>
              <a:t>(buffer, 10)</a:t>
            </a:r>
            <a:r>
              <a:rPr lang="en-US" sz="1600" dirty="0">
                <a:latin typeface="Arial" charset="0"/>
              </a:rPr>
              <a:t> reads 10 characters from input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Example:	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b="1" dirty="0">
                <a:latin typeface="Courier New" charset="0"/>
                <a:cs typeface="Courier New" charset="0"/>
              </a:rPr>
              <a:t>int x;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char </a:t>
            </a:r>
            <a:r>
              <a:rPr lang="en-US" sz="2000" b="1" dirty="0" err="1">
                <a:latin typeface="Courier New" charset="0"/>
                <a:cs typeface="Courier New" charset="0"/>
              </a:rPr>
              <a:t>ch</a:t>
            </a:r>
            <a:r>
              <a:rPr lang="en-US" sz="20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cin</a:t>
            </a:r>
            <a:r>
              <a:rPr lang="en-US" sz="2000" b="1" dirty="0">
                <a:latin typeface="Courier New" charset="0"/>
                <a:cs typeface="Courier New" charset="0"/>
              </a:rPr>
              <a:t> &gt;&gt; x &gt;&gt; </a:t>
            </a:r>
            <a:r>
              <a:rPr lang="en-US" sz="2000" b="1" dirty="0" err="1">
                <a:latin typeface="Courier New" charset="0"/>
                <a:cs typeface="Courier New" charset="0"/>
              </a:rPr>
              <a:t>ch</a:t>
            </a:r>
            <a:r>
              <a:rPr lang="en-US" sz="20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cin</a:t>
            </a:r>
            <a:r>
              <a:rPr lang="en-US" sz="2000" b="1" dirty="0">
                <a:latin typeface="Courier New" charset="0"/>
                <a:cs typeface="Courier New" charset="0"/>
              </a:rPr>
              <a:t> &gt;&gt; x;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cin.get</a:t>
            </a:r>
            <a:r>
              <a:rPr lang="en-US" sz="2000" b="1" dirty="0">
                <a:latin typeface="Courier New" charset="0"/>
                <a:cs typeface="Courier New" charset="0"/>
              </a:rPr>
              <a:t>(</a:t>
            </a:r>
            <a:r>
              <a:rPr lang="en-US" sz="2000" b="1" dirty="0" err="1">
                <a:latin typeface="Courier New" charset="0"/>
                <a:cs typeface="Courier New" charset="0"/>
              </a:rPr>
              <a:t>ch</a:t>
            </a:r>
            <a:r>
              <a:rPr lang="en-US" sz="2000" b="1" dirty="0">
                <a:latin typeface="Courier New" charset="0"/>
                <a:cs typeface="Courier New" charset="0"/>
              </a:rPr>
              <a:t>);</a:t>
            </a:r>
            <a:r>
              <a:rPr lang="en-US" sz="2000" dirty="0">
                <a:latin typeface="Courier New" charset="0"/>
                <a:cs typeface="Courier New" charset="0"/>
              </a:rPr>
              <a:t>	</a:t>
            </a:r>
            <a:r>
              <a:rPr lang="en-US" sz="2000" dirty="0"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x		</a:t>
            </a:r>
            <a:r>
              <a:rPr lang="en-US" sz="2400" dirty="0" err="1">
                <a:latin typeface="Arial" charset="0"/>
              </a:rPr>
              <a:t>ch</a:t>
            </a: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Arial" charset="0"/>
              </a:rPr>
              <a:t>							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1265238" y="4862513"/>
            <a:ext cx="2163762" cy="1200150"/>
          </a:xfrm>
          <a:prstGeom prst="rect">
            <a:avLst/>
          </a:prstGeom>
          <a:solidFill>
            <a:srgbClr val="E1C09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Input stream:</a:t>
            </a:r>
          </a:p>
          <a:p>
            <a:pPr eaLnBrk="1" hangingPunct="1"/>
            <a:r>
              <a:rPr lang="en-US"/>
              <a:t>45  c</a:t>
            </a:r>
          </a:p>
          <a:p>
            <a:pPr eaLnBrk="1" hangingPunct="1"/>
            <a:r>
              <a:rPr lang="en-US"/>
              <a:t>39</a:t>
            </a:r>
          </a:p>
          <a:p>
            <a:pPr eaLnBrk="1" hangingPunct="1"/>
            <a:r>
              <a:rPr lang="en-US"/>
              <a:t>b</a:t>
            </a:r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5143500" y="4419600"/>
            <a:ext cx="771525" cy="406400"/>
          </a:xfrm>
          <a:prstGeom prst="rect">
            <a:avLst/>
          </a:prstGeom>
          <a:solidFill>
            <a:srgbClr val="E1C0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45</a:t>
            </a:r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6943725" y="4419600"/>
            <a:ext cx="742950" cy="406400"/>
          </a:xfrm>
          <a:prstGeom prst="rect">
            <a:avLst/>
          </a:prstGeom>
          <a:solidFill>
            <a:srgbClr val="E1C0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/>
              <a:t>‘</a:t>
            </a:r>
            <a:r>
              <a:rPr lang="en-US" sz="2000"/>
              <a:t>c</a:t>
            </a:r>
            <a:r>
              <a:rPr lang="ja-JP" altLang="en-US" sz="2000"/>
              <a:t>’</a:t>
            </a:r>
            <a:endParaRPr lang="en-US" sz="2000"/>
          </a:p>
        </p:txBody>
      </p:sp>
      <p:sp>
        <p:nvSpPr>
          <p:cNvPr id="41994" name="Text Box 7"/>
          <p:cNvSpPr txBox="1">
            <a:spLocks noChangeArrowheads="1"/>
          </p:cNvSpPr>
          <p:nvPr/>
        </p:nvSpPr>
        <p:spPr bwMode="auto">
          <a:xfrm>
            <a:off x="5143500" y="4411717"/>
            <a:ext cx="771525" cy="406400"/>
          </a:xfrm>
          <a:prstGeom prst="rect">
            <a:avLst/>
          </a:prstGeom>
          <a:solidFill>
            <a:srgbClr val="E1C0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39</a:t>
            </a:r>
          </a:p>
        </p:txBody>
      </p:sp>
      <p:sp>
        <p:nvSpPr>
          <p:cNvPr id="41995" name="Text Box 8"/>
          <p:cNvSpPr txBox="1">
            <a:spLocks noChangeArrowheads="1"/>
          </p:cNvSpPr>
          <p:nvPr/>
        </p:nvSpPr>
        <p:spPr bwMode="auto">
          <a:xfrm>
            <a:off x="6943725" y="4411717"/>
            <a:ext cx="742950" cy="406400"/>
          </a:xfrm>
          <a:prstGeom prst="rect">
            <a:avLst/>
          </a:prstGeom>
          <a:solidFill>
            <a:srgbClr val="E1C0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dirty="0"/>
              <a:t>‘</a:t>
            </a:r>
            <a:r>
              <a:rPr lang="en-US" sz="2000" dirty="0"/>
              <a:t>\n </a:t>
            </a:r>
            <a:r>
              <a:rPr lang="ja-JP" altLang="en-US" sz="2000" dirty="0"/>
              <a:t>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8252366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 animBg="1"/>
      <p:bldP spid="4199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Characters and input (cont.)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Reading an entire line: </a:t>
            </a:r>
            <a:r>
              <a:rPr lang="en-US">
                <a:latin typeface="Courier New" charset="0"/>
                <a:cs typeface="Courier New" charset="0"/>
              </a:rPr>
              <a:t>getline(char[], num)</a:t>
            </a:r>
          </a:p>
          <a:p>
            <a:pPr lvl="1"/>
            <a:r>
              <a:rPr lang="en-US">
                <a:latin typeface="Arial" charset="0"/>
              </a:rPr>
              <a:t>Reads up to num characters on a line</a:t>
            </a:r>
          </a:p>
          <a:p>
            <a:pPr lvl="1"/>
            <a:r>
              <a:rPr lang="en-US">
                <a:latin typeface="Arial" charset="0"/>
              </a:rPr>
              <a:t>Stops at newline character</a:t>
            </a:r>
          </a:p>
          <a:p>
            <a:pPr lvl="1"/>
            <a:r>
              <a:rPr lang="en-US">
                <a:latin typeface="Arial" charset="0"/>
              </a:rPr>
              <a:t>Example: </a:t>
            </a:r>
            <a:r>
              <a:rPr lang="en-US">
                <a:latin typeface="Courier New" charset="0"/>
                <a:cs typeface="Courier New" charset="0"/>
              </a:rPr>
              <a:t>cin.getline(buffer, 10);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Must be careful if input is read using stream extraction operator ( &gt;&gt; ) as well as </a:t>
            </a:r>
            <a:r>
              <a:rPr lang="en-US">
                <a:latin typeface="Courier New" charset="0"/>
                <a:cs typeface="Courier New" charset="0"/>
              </a:rPr>
              <a:t>getline()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49086CC-959B-4CDA-BB14-ED8611E2D278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C66216-7C7D-A141-900E-273DF114EE21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68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getline</a:t>
            </a:r>
            <a:r>
              <a:rPr lang="en-US">
                <a:latin typeface="Garamond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int numR;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char name[20];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cin &gt;&gt; numR;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cin.getline(name, 20);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If input is: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	</a:t>
            </a:r>
            <a:r>
              <a:rPr lang="en-US" sz="2600" b="1">
                <a:latin typeface="Courier New" charset="0"/>
                <a:cs typeface="Courier New" charset="0"/>
              </a:rPr>
              <a:t>6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Room 12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what values do numR and name hold?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numR = 6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name = </a:t>
            </a:r>
            <a:r>
              <a:rPr lang="ja-JP" altLang="en-US" sz="2200">
                <a:latin typeface="Courier New" charset="0"/>
                <a:cs typeface="Courier New" charset="0"/>
              </a:rPr>
              <a:t>“</a:t>
            </a:r>
            <a:r>
              <a:rPr lang="en-US" sz="2200">
                <a:latin typeface="Courier New" charset="0"/>
                <a:cs typeface="Courier New" charset="0"/>
              </a:rPr>
              <a:t>\n</a:t>
            </a:r>
            <a:r>
              <a:rPr lang="ja-JP" altLang="en-US" sz="2200">
                <a:latin typeface="Courier New" charset="0"/>
                <a:cs typeface="Courier New" charset="0"/>
              </a:rPr>
              <a:t>”</a:t>
            </a:r>
            <a:r>
              <a:rPr lang="en-US" sz="2200">
                <a:latin typeface="Courier New" charset="0"/>
                <a:cs typeface="Courier New" charset="0"/>
              </a:rPr>
              <a:t> </a:t>
            </a:r>
            <a:r>
              <a:rPr lang="en-US" sz="2200">
                <a:solidFill>
                  <a:srgbClr val="FF0000"/>
                </a:solidFill>
                <a:latin typeface="Arial" charset="0"/>
                <a:sym typeface="Wingdings" charset="0"/>
              </a:rPr>
              <a:t> why?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Courier New" charset="0"/>
                <a:cs typeface="Courier New" charset="0"/>
              </a:rPr>
              <a:t>cin &gt;&gt; numR </a:t>
            </a:r>
            <a:r>
              <a:rPr lang="en-US" sz="1900">
                <a:latin typeface="Arial" charset="0"/>
              </a:rPr>
              <a:t>stops at any whitespace character 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</a:rPr>
              <a:t>\n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Courier New" charset="0"/>
                <a:cs typeface="Courier New" charset="0"/>
              </a:rPr>
              <a:t>cin.getline(name,20)</a:t>
            </a:r>
            <a:r>
              <a:rPr lang="en-US" sz="1900">
                <a:latin typeface="Arial" charset="0"/>
              </a:rPr>
              <a:t> starts with next char, ends at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3CD4E7-0B9D-46EE-B2DC-1BED4F10CA27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A74EC8-BC96-9746-93E3-DD7E7EEBDCF3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3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Fixing </a:t>
            </a:r>
            <a:r>
              <a:rPr lang="en-US">
                <a:latin typeface="Courier New" charset="0"/>
                <a:cs typeface="Courier New" charset="0"/>
              </a:rPr>
              <a:t>getline</a:t>
            </a:r>
            <a:r>
              <a:rPr lang="en-US">
                <a:latin typeface="Garamond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Skipping whitespace characters: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ignore(num)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Discards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>
                <a:cs typeface="Courier New" pitchFamily="49" charset="0"/>
              </a:rPr>
              <a:t> characters from input stream without storing them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To fix previous example: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numR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char name[20];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&gt;&gt;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numR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cin.ignore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(1);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cin.getline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(name, 20);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569ABE-3BA3-4911-9A12-294D1749E4C2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8E5969-C611-EE4B-BB70-990A80C15FAD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2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time: more on going from C to C++</a:t>
            </a:r>
          </a:p>
          <a:p>
            <a:pPr lvl="1"/>
            <a:r>
              <a:rPr lang="en-US" dirty="0"/>
              <a:t>Functions in C++</a:t>
            </a:r>
          </a:p>
          <a:p>
            <a:pPr lvl="1"/>
            <a:r>
              <a:rPr lang="en-US" dirty="0"/>
              <a:t>Structures in C++</a:t>
            </a:r>
          </a:p>
          <a:p>
            <a:pPr lvl="1"/>
            <a:r>
              <a:rPr lang="en-US" dirty="0"/>
              <a:t>Strings in C++</a:t>
            </a:r>
          </a:p>
          <a:p>
            <a:r>
              <a:rPr lang="en-US" dirty="0"/>
              <a:t>Reminders: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First set of textbook exercises to be posted by Monday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Program 1 due date TBD (within 2 weeks or so … probably less)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77D3784-FC72-B64D-A6B4-0469C4324FB0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Hello World! in C++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20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&lt;iostream&gt;	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C++ input/output library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namespace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std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0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"Hello World!\n"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20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endParaRPr lang="en-US" sz="20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endParaRPr lang="en-US" sz="20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1E6D6B-3149-BF4D-87FF-211957C3892D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CB07B7-07B1-8D40-8BA0-7E7DDC28883A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7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cs typeface="Times New Roman" charset="0"/>
              </a:rPr>
              <a:t>Namespaces; </a:t>
            </a:r>
            <a:r>
              <a:rPr lang="en-US" dirty="0">
                <a:latin typeface="Courier New" charset="0"/>
                <a:cs typeface="Courier New" charset="0"/>
              </a:rPr>
              <a:t>using</a:t>
            </a:r>
            <a:r>
              <a:rPr lang="en-US" dirty="0">
                <a:latin typeface="Garamond" charset="0"/>
              </a:rPr>
              <a:t> Directive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Built-in C++ objects in standard namespace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Namespace: way of declaring different scopes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Access with: 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namespace std;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Some programmers only list namespace members actually used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std::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cout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;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Otherwise, you</a:t>
            </a:r>
            <a:r>
              <a:rPr lang="ja-JP" altLang="en-US" sz="2000" dirty="0">
                <a:latin typeface="Arial" charset="0"/>
                <a:cs typeface="Courier New" charset="0"/>
              </a:rPr>
              <a:t>’</a:t>
            </a:r>
            <a:r>
              <a:rPr lang="en-US" sz="2000" dirty="0">
                <a:latin typeface="Arial" charset="0"/>
                <a:cs typeface="Courier New" charset="0"/>
              </a:rPr>
              <a:t>d have to write </a:t>
            </a:r>
            <a:r>
              <a:rPr lang="ja-JP" altLang="en-US" sz="2000" dirty="0">
                <a:latin typeface="Arial" charset="0"/>
                <a:cs typeface="Courier New" charset="0"/>
              </a:rPr>
              <a:t>“</a:t>
            </a:r>
            <a:r>
              <a:rPr lang="en-US" sz="2000" dirty="0" err="1">
                <a:latin typeface="Courier New" charset="0"/>
                <a:cs typeface="Courier New" charset="0"/>
              </a:rPr>
              <a:t>std</a:t>
            </a:r>
            <a:r>
              <a:rPr lang="en-US" sz="2000" dirty="0">
                <a:latin typeface="Courier New" charset="0"/>
                <a:cs typeface="Courier New" charset="0"/>
              </a:rPr>
              <a:t>::</a:t>
            </a:r>
            <a:r>
              <a:rPr lang="en-US" sz="2000" dirty="0" err="1">
                <a:latin typeface="Courier New" charset="0"/>
                <a:cs typeface="Courier New" charset="0"/>
              </a:rPr>
              <a:t>cout</a:t>
            </a:r>
            <a:r>
              <a:rPr lang="ja-JP" altLang="en-US" sz="2000" dirty="0">
                <a:latin typeface="Arial" charset="0"/>
                <a:cs typeface="Courier New" charset="0"/>
              </a:rPr>
              <a:t>”</a:t>
            </a:r>
            <a:r>
              <a:rPr lang="en-US" sz="2000" dirty="0">
                <a:latin typeface="Arial" charset="0"/>
                <a:cs typeface="Courier New" charset="0"/>
              </a:rPr>
              <a:t> every time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Courier New" charset="0"/>
              </a:rPr>
              <a:t>Which you prefer is matter of style</a:t>
            </a:r>
            <a:endParaRPr lang="en-US" sz="2800" dirty="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CF472F-9459-E747-A34F-4708697C45D0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Lecture 2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E3ACFE-F681-894A-89BA-A03CCAA18ABB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8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 I/O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Output: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Prints most characters exactly as shown in quotes</a:t>
            </a:r>
          </a:p>
          <a:p>
            <a:pPr lvl="1"/>
            <a:r>
              <a:rPr lang="en-US" dirty="0"/>
              <a:t>Format specifiers as variable/expression placeholders</a:t>
            </a:r>
          </a:p>
          <a:p>
            <a:pPr lvl="2"/>
            <a:r>
              <a:rPr lang="en-US" dirty="0"/>
              <a:t>Format specifiers provide type, formatting</a:t>
            </a:r>
          </a:p>
          <a:p>
            <a:pPr lvl="2"/>
            <a:r>
              <a:rPr lang="en-US" dirty="0"/>
              <a:t>We covered precision; also field width &amp; extra characters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("x = %.2lf\n", x);</a:t>
            </a:r>
          </a:p>
          <a:p>
            <a:r>
              <a:rPr lang="en-US" dirty="0"/>
              <a:t>Input: </a:t>
            </a:r>
            <a:r>
              <a:rPr lang="en-US" dirty="0" err="1">
                <a:latin typeface="Courier New"/>
                <a:cs typeface="Courier New"/>
              </a:rPr>
              <a:t>scanf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Arguments: string with format </a:t>
            </a:r>
            <a:r>
              <a:rPr lang="en-US" dirty="0" err="1"/>
              <a:t>specifiers</a:t>
            </a:r>
            <a:r>
              <a:rPr lang="en-US" dirty="0"/>
              <a:t>, address list</a:t>
            </a:r>
          </a:p>
          <a:p>
            <a:pPr lvl="1"/>
            <a:r>
              <a:rPr lang="en-US" dirty="0"/>
              <a:t>Reading numbers skips whitespace</a:t>
            </a:r>
          </a:p>
          <a:p>
            <a:pPr lvl="1"/>
            <a:r>
              <a:rPr lang="en-US" dirty="0"/>
              <a:t>Reading chars skips whitespace if space before </a:t>
            </a:r>
            <a:r>
              <a:rPr lang="en-US" dirty="0">
                <a:latin typeface="Courier New"/>
                <a:cs typeface="Courier New"/>
              </a:rPr>
              <a:t>%c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latin typeface="Courier New"/>
                <a:cs typeface="Courier New"/>
              </a:rPr>
              <a:t>scanf</a:t>
            </a:r>
            <a:r>
              <a:rPr lang="en-US" dirty="0">
                <a:latin typeface="Courier New"/>
                <a:cs typeface="Courier New"/>
              </a:rPr>
              <a:t>("%d %</a:t>
            </a:r>
            <a:r>
              <a:rPr lang="en-US" dirty="0" err="1">
                <a:latin typeface="Courier New"/>
                <a:cs typeface="Courier New"/>
              </a:rPr>
              <a:t>c%d</a:t>
            </a:r>
            <a:r>
              <a:rPr lang="en-US" dirty="0">
                <a:latin typeface="Courier New"/>
                <a:cs typeface="Courier New"/>
              </a:rPr>
              <a:t>”, &amp;v1, &amp;c1, &amp;v2);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FB9-3ECE-AA44-8D38-8C699B50B2C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2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C++ I/O basics: I/O streams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C++ has three standard input/output streams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cin</a:t>
            </a:r>
            <a:r>
              <a:rPr lang="en-US" dirty="0">
                <a:latin typeface="Arial" charset="0"/>
              </a:rPr>
              <a:t> = standard input (e.g., keyboard)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cout</a:t>
            </a:r>
            <a:r>
              <a:rPr lang="en-US" dirty="0">
                <a:latin typeface="Arial" charset="0"/>
              </a:rPr>
              <a:t> = standard output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cerr</a:t>
            </a:r>
            <a:r>
              <a:rPr lang="en-US" dirty="0">
                <a:latin typeface="Arial" charset="0"/>
              </a:rPr>
              <a:t> = standard error (output)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59EB9E-1820-2647-AB7D-526E92E06EB0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EF6D0B-8662-284B-B56D-D2BB2F477DC9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C++ I/O basics: Standard output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Insertion operator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&lt;&lt;</a:t>
            </a:r>
            <a:r>
              <a:rPr lang="en-US" dirty="0">
                <a:latin typeface="Arial" charset="0"/>
              </a:rPr>
              <a:t> directs data to </a:t>
            </a:r>
            <a:r>
              <a:rPr lang="en-US" dirty="0" err="1">
                <a:latin typeface="Courier New" charset="0"/>
                <a:cs typeface="Courier New" charset="0"/>
              </a:rPr>
              <a:t>cout</a:t>
            </a:r>
            <a:endParaRPr lang="en-US" dirty="0">
              <a:latin typeface="Courier New" charset="0"/>
              <a:cs typeface="Courier New" charset="0"/>
            </a:endParaRPr>
          </a:p>
          <a:p>
            <a:r>
              <a:rPr lang="en-US" dirty="0">
                <a:latin typeface="Arial" charset="0"/>
                <a:cs typeface="Courier New" charset="0"/>
              </a:rPr>
              <a:t>General Form:</a:t>
            </a:r>
            <a:r>
              <a:rPr lang="en-US" dirty="0">
                <a:latin typeface="Courier New" charset="0"/>
                <a:cs typeface="Courier New" charset="0"/>
              </a:rPr>
              <a:t>						</a:t>
            </a:r>
            <a:r>
              <a:rPr lang="en-US" dirty="0" err="1">
                <a:latin typeface="Courier New" charset="0"/>
                <a:cs typeface="Courier New" charset="0"/>
              </a:rPr>
              <a:t>cout</a:t>
            </a:r>
            <a:r>
              <a:rPr lang="en-US" dirty="0">
                <a:latin typeface="Courier New" charset="0"/>
                <a:cs typeface="Courier New" charset="0"/>
              </a:rPr>
              <a:t> &lt;&lt; </a:t>
            </a:r>
            <a:r>
              <a:rPr lang="en-US" dirty="0" err="1">
                <a:latin typeface="Courier New" charset="0"/>
                <a:cs typeface="Courier New" charset="0"/>
              </a:rPr>
              <a:t>expr</a:t>
            </a:r>
            <a:r>
              <a:rPr lang="en-US" dirty="0">
                <a:latin typeface="Courier New" charset="0"/>
                <a:cs typeface="Courier New" charset="0"/>
              </a:rPr>
              <a:t> &lt;&lt; </a:t>
            </a:r>
            <a:r>
              <a:rPr lang="en-US" dirty="0" err="1">
                <a:latin typeface="Courier New" charset="0"/>
                <a:cs typeface="Courier New" charset="0"/>
              </a:rPr>
              <a:t>expr</a:t>
            </a:r>
            <a:r>
              <a:rPr lang="en-US" dirty="0">
                <a:latin typeface="Courier New" charset="0"/>
                <a:cs typeface="Courier New" charset="0"/>
              </a:rPr>
              <a:t>;</a:t>
            </a:r>
          </a:p>
          <a:p>
            <a:pPr lvl="1"/>
            <a:endParaRPr lang="en-US" dirty="0">
              <a:latin typeface="Courier New" charset="0"/>
              <a:cs typeface="Courier New" charset="0"/>
            </a:endParaRPr>
          </a:p>
          <a:p>
            <a:r>
              <a:rPr lang="en-US" dirty="0" err="1">
                <a:latin typeface="Courier New"/>
                <a:cs typeface="Courier New"/>
              </a:rPr>
              <a:t>expr</a:t>
            </a:r>
            <a:r>
              <a:rPr lang="en-US" dirty="0">
                <a:latin typeface="Arial" charset="0"/>
                <a:cs typeface="Courier New" charset="0"/>
              </a:rPr>
              <a:t> can be any C++ constant, identifier, formula, or function call</a:t>
            </a:r>
          </a:p>
          <a:p>
            <a:r>
              <a:rPr lang="en-US" dirty="0" err="1">
                <a:latin typeface="Courier New" charset="0"/>
                <a:cs typeface="Courier New" charset="0"/>
              </a:rPr>
              <a:t>endl</a:t>
            </a:r>
            <a:r>
              <a:rPr lang="en-US" dirty="0">
                <a:latin typeface="Arial" charset="0"/>
                <a:cs typeface="Courier New" charset="0"/>
              </a:rPr>
              <a:t>: newline (like</a:t>
            </a:r>
            <a:r>
              <a:rPr lang="en-US" dirty="0">
                <a:latin typeface="Courier New"/>
                <a:cs typeface="Courier New"/>
              </a:rPr>
              <a:t>'\n'</a:t>
            </a:r>
            <a:r>
              <a:rPr lang="en-US" dirty="0">
                <a:latin typeface="Arial"/>
                <a:cs typeface="Arial"/>
              </a:rPr>
              <a:t>); </a:t>
            </a:r>
            <a:r>
              <a:rPr lang="en-US" dirty="0">
                <a:latin typeface="Arial" charset="0"/>
                <a:cs typeface="Courier New" charset="0"/>
              </a:rPr>
              <a:t>also flushes buffer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Forces output to be printed immediately</a:t>
            </a:r>
          </a:p>
          <a:p>
            <a:r>
              <a:rPr lang="en-US" dirty="0">
                <a:latin typeface="Arial" charset="0"/>
                <a:cs typeface="Courier New" charset="0"/>
              </a:rPr>
              <a:t>Example: </a:t>
            </a:r>
            <a:r>
              <a:rPr lang="en-US" sz="2800" dirty="0" err="1">
                <a:latin typeface="Courier New"/>
                <a:cs typeface="Courier New"/>
              </a:rPr>
              <a:t>cout</a:t>
            </a:r>
            <a:r>
              <a:rPr lang="en-US" sz="2800" dirty="0">
                <a:latin typeface="Courier New"/>
                <a:cs typeface="Courier New"/>
              </a:rPr>
              <a:t> &lt;&lt; "x = " &lt;&lt; x &lt;&lt; </a:t>
            </a:r>
            <a:r>
              <a:rPr lang="en-US" sz="2800" dirty="0" err="1">
                <a:latin typeface="Courier New"/>
                <a:cs typeface="Courier New"/>
              </a:rPr>
              <a:t>endl</a:t>
            </a:r>
            <a:r>
              <a:rPr lang="en-US" sz="2800" dirty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No need to specify type for </a:t>
            </a:r>
            <a:r>
              <a:rPr lang="en-US" sz="2400" dirty="0">
                <a:latin typeface="Courier New"/>
                <a:cs typeface="Courier New"/>
              </a:rPr>
              <a:t>x</a:t>
            </a:r>
            <a:r>
              <a:rPr lang="en-US" sz="2400" dirty="0">
                <a:latin typeface="Arial"/>
                <a:cs typeface="Arial"/>
              </a:rPr>
              <a:t>—simply insert in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7FA9EC-B21D-BC4B-8B30-8D810E064521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8067CA-4C2E-2345-B933-804AAABCA9A6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9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Modified program: two </a:t>
            </a:r>
            <a:r>
              <a:rPr lang="en-US" dirty="0" err="1">
                <a:latin typeface="Courier New" pitchFamily="49" charset="0"/>
                <a:ea typeface="+mj-ea"/>
                <a:cs typeface="Courier New" pitchFamily="49" charset="0"/>
              </a:rPr>
              <a:t>cout</a:t>
            </a:r>
            <a:r>
              <a:rPr lang="en-US" dirty="0">
                <a:ea typeface="+mj-ea"/>
              </a:rPr>
              <a:t> statements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Only include part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				//  of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std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namespace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				//  you actually use</a:t>
            </a:r>
            <a:endParaRPr lang="en-US" sz="32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main() {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display message</a:t>
            </a:r>
            <a:endParaRPr lang="en-US" sz="32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"Welcome "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"to C++!\n"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7D2289-0F88-DF43-90D2-4BAA9387F3BD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C85DF3-9A0D-874F-97FC-3A1B32C4D13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0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Modified program: multiple output lines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96AB81-0EC5-2345-8FC3-C37E77467CA4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9617C3FA-9C64-FF42-940D-F38A347948D4}" type="slidenum">
              <a:rPr lang="en-US">
                <a:latin typeface="Garamond" charset="0"/>
              </a:rPr>
              <a:pPr algn="l"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800" b="1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	</a:t>
            </a:r>
            <a:endParaRPr lang="en-US" sz="28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28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8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"Welcome\</a:t>
            </a:r>
            <a:r>
              <a:rPr lang="en-US" sz="2800" b="1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nto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\n\</a:t>
            </a:r>
            <a:r>
              <a:rPr lang="en-US" sz="2800" b="1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nC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++!\n"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endParaRPr lang="en-US" sz="28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28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endParaRPr lang="en-US" sz="28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3828784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8947</TotalTime>
  <Words>1252</Words>
  <Application>Microsoft Office PowerPoint</Application>
  <PresentationFormat>On-screen Show (4:3)</PresentationFormat>
  <Paragraphs>452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Courier New</vt:lpstr>
      <vt:lpstr>Garamond</vt:lpstr>
      <vt:lpstr>Lucida Console</vt:lpstr>
      <vt:lpstr>Monotype Sorts</vt:lpstr>
      <vt:lpstr>Times New Roman</vt:lpstr>
      <vt:lpstr>Wingdings</vt:lpstr>
      <vt:lpstr>Edge</vt:lpstr>
      <vt:lpstr>EECE.3220 Data Structures</vt:lpstr>
      <vt:lpstr>Lecture outline</vt:lpstr>
      <vt:lpstr>Hello World! in C++</vt:lpstr>
      <vt:lpstr>Namespaces; using Directive</vt:lpstr>
      <vt:lpstr>Review: C I/O basics</vt:lpstr>
      <vt:lpstr>C++ I/O basics: I/O streams</vt:lpstr>
      <vt:lpstr>C++ I/O basics: Standard output</vt:lpstr>
      <vt:lpstr>Modified program: two cout statements</vt:lpstr>
      <vt:lpstr>Modified program: multiple output lines</vt:lpstr>
      <vt:lpstr>C++ I/O basics: standard input</vt:lpstr>
      <vt:lpstr>C++ input/output example</vt:lpstr>
      <vt:lpstr>Example 1: find output</vt:lpstr>
      <vt:lpstr>Example 2: find output</vt:lpstr>
      <vt:lpstr>Solutions</vt:lpstr>
      <vt:lpstr>File I/O</vt:lpstr>
      <vt:lpstr>File I/O example</vt:lpstr>
      <vt:lpstr>Formatted output</vt:lpstr>
      <vt:lpstr>FP Precision (setprecision)</vt:lpstr>
      <vt:lpstr>Example: setprecision</vt:lpstr>
      <vt:lpstr>Example: setprecision (cont.)</vt:lpstr>
      <vt:lpstr>Example output</vt:lpstr>
      <vt:lpstr>Trailing Zeros and Decimal Points (showpoint)</vt:lpstr>
      <vt:lpstr>Example: showpoint, setprecision</vt:lpstr>
      <vt:lpstr>Clarifying manipulators</vt:lpstr>
      <vt:lpstr>Characters and input</vt:lpstr>
      <vt:lpstr>Characters and input (cont.)</vt:lpstr>
      <vt:lpstr>getline example</vt:lpstr>
      <vt:lpstr>Fixing getline example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1908</cp:revision>
  <dcterms:created xsi:type="dcterms:W3CDTF">2006-04-03T05:03:01Z</dcterms:created>
  <dcterms:modified xsi:type="dcterms:W3CDTF">2019-09-06T00:46:04Z</dcterms:modified>
</cp:coreProperties>
</file>