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474" r:id="rId4"/>
    <p:sldId id="426" r:id="rId5"/>
    <p:sldId id="463" r:id="rId6"/>
    <p:sldId id="436" r:id="rId7"/>
    <p:sldId id="459" r:id="rId8"/>
    <p:sldId id="460" r:id="rId9"/>
    <p:sldId id="461" r:id="rId10"/>
    <p:sldId id="462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77BE3-7CD1-4503-8617-B7828BBFF173}" v="1" dt="2019-02-04T17:34:05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4" autoAdjust="0"/>
    <p:restoredTop sz="89522" autoAdjust="0"/>
  </p:normalViewPr>
  <p:slideViewPr>
    <p:cSldViewPr>
      <p:cViewPr varScale="1">
        <p:scale>
          <a:sx n="91" d="100"/>
          <a:sy n="91" d="100"/>
        </p:scale>
        <p:origin x="6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18577BE3-7CD1-4503-8617-B7828BBFF173}"/>
    <pc:docChg chg="addSld delSld modSld">
      <pc:chgData name="Geiger, Michael J" userId="13cae92b-b37c-450b-a449-82fcae19569d" providerId="ADAL" clId="{18577BE3-7CD1-4503-8617-B7828BBFF173}" dt="2019-02-04T17:43:33.477" v="1" actId="2696"/>
      <pc:docMkLst>
        <pc:docMk/>
      </pc:docMkLst>
      <pc:sldChg chg="add del">
        <pc:chgData name="Geiger, Michael J" userId="13cae92b-b37c-450b-a449-82fcae19569d" providerId="ADAL" clId="{18577BE3-7CD1-4503-8617-B7828BBFF173}" dt="2019-02-04T17:43:33.477" v="1" actId="2696"/>
        <pc:sldMkLst>
          <pc:docMk/>
          <pc:sldMk cId="1808479378" sldId="4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11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13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14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19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20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62238A-A1DF-304C-936F-97C25E3287C6}" type="datetime1">
              <a:rPr lang="en-US" smtClean="0"/>
              <a:t>2/4/2019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977E4-2780-0741-B225-423E191D138F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252FD-D44E-1A4A-AEA0-30FC5343E76D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3C94B-545F-424F-BB16-D9270BC354B3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57E54-17CF-F147-8F8C-31D562B11B3A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88A27-6320-AF42-B5B9-27BB24F270C3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AA57AA-DFFB-F84E-8E18-384D2BF083FA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A900D-FD96-4D43-AAF5-13D0F3796593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536B7-2483-194C-832C-AB1C8EBE3081}" type="datetime1">
              <a:rPr lang="en-US" smtClean="0"/>
              <a:t>2/4/2019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5A02-683E-834F-B30C-043DF13D4084}" type="datetime1">
              <a:rPr lang="en-US" smtClean="0"/>
              <a:t>2/4/2019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9EFB2-8BC5-6D49-B825-80D96C792D1E}" type="datetime1">
              <a:rPr lang="en-US" smtClean="0"/>
              <a:t>2/4/2019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9EE7B-BCAA-124F-B6F7-DCF859DFAFF4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6A335-E9B6-B349-A386-4B785A7E74EB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19B061B-21CA-4349-8235-71A49D2D8163}" type="datetime1">
              <a:rPr lang="en-US" smtClean="0"/>
              <a:t>2/4/2019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0DE4FA-B801-2143-B747-0472375F90A4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8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9EC6D-D8B5-D94B-BBD1-78247E67CA37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71930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CCA54D-61E4-D044-BE8F-EDF93EC8D1BA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8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9ED07D-FCBC-F04B-A0AB-6C1C8BE23327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173565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C207FA-104A-604C-93F3-CEC5AB81EFD5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59936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72D0FB-AB83-3B4D-A233-4520256E3B25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1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successfully read 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&amp;x, &amp;y);</a:t>
            </a: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3 7.2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3 .3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?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?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?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F60F2-1117-E64E-9E92-DB1F2A476804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9C26BA-0C2F-AD4B-AC54-E290AA2F29CD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c = ' '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c </a:t>
            </a:r>
            <a:r>
              <a:rPr lang="en-US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ABBDC-3C93-6E40-8866-72400D135E11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#include &lt;</a:t>
            </a:r>
            <a:r>
              <a:rPr lang="en-US" sz="2000" dirty="0" err="1">
                <a:latin typeface="Courier New" charset="0"/>
              </a:rPr>
              <a:t>stdio.h</a:t>
            </a:r>
            <a:r>
              <a:rPr lang="en-US" sz="2000" dirty="0">
                <a:latin typeface="Courier New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main()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{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hours;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hours: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d",&amp;hours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pay rate: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f",&amp;rate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 = hours *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("You earned $%f\n",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BB4E5-3861-034B-B738-3AEE4E7359B7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144001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Textbook exercises due 3 days after each lecture</a:t>
            </a:r>
          </a:p>
          <a:p>
            <a:pPr lvl="1"/>
            <a:r>
              <a:rPr lang="en-US" dirty="0"/>
              <a:t>Program 2 due Monday, 2/11</a:t>
            </a:r>
          </a:p>
          <a:p>
            <a:pPr lvl="1"/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Program 2 overview</a:t>
            </a:r>
          </a:p>
          <a:p>
            <a:pPr lvl="1"/>
            <a:r>
              <a:rPr lang="en-US" dirty="0"/>
              <a:t>Review: operators, </a:t>
            </a:r>
            <a:r>
              <a:rPr lang="en-US" dirty="0" err="1"/>
              <a:t>printf</a:t>
            </a:r>
            <a:r>
              <a:rPr lang="en-US" dirty="0"/>
              <a:t>() basics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 examples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D90812-53E9-2244-91EC-3EBD61DBCC21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172CD5-E6DE-5F4F-8A09-72E53B69ABBE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78304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Finish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 introduction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Textbook exercises due 3 days after each lecture</a:t>
            </a:r>
          </a:p>
          <a:p>
            <a:pPr lvl="1"/>
            <a:r>
              <a:rPr lang="en-US" dirty="0"/>
              <a:t>Program 2 </a:t>
            </a:r>
            <a:r>
              <a:rPr lang="en-US"/>
              <a:t>due Monday, </a:t>
            </a:r>
            <a:r>
              <a:rPr lang="en-US" dirty="0"/>
              <a:t>2/11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F80D00-62D5-9440-A6F8-7FA0246809CB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basic I/O</a:t>
            </a:r>
          </a:p>
          <a:p>
            <a:r>
              <a:rPr lang="en-US" dirty="0"/>
              <a:t>Basic circuit analysis</a:t>
            </a:r>
          </a:p>
          <a:p>
            <a:pPr lvl="1"/>
            <a:r>
              <a:rPr lang="en-US" dirty="0"/>
              <a:t>All formulas on last page of figures document</a:t>
            </a:r>
          </a:p>
          <a:p>
            <a:r>
              <a:rPr lang="en-US" dirty="0" err="1"/>
              <a:t>zyBooks</a:t>
            </a:r>
            <a:r>
              <a:rPr lang="en-US" dirty="0"/>
              <a:t>-specific note</a:t>
            </a:r>
          </a:p>
          <a:p>
            <a:pPr lvl="1"/>
            <a:r>
              <a:rPr lang="en-US" dirty="0"/>
              <a:t>Must write </a:t>
            </a:r>
            <a:r>
              <a:rPr lang="en-US" u="sng" dirty="0"/>
              <a:t>all</a:t>
            </a:r>
            <a:r>
              <a:rPr lang="en-US" dirty="0"/>
              <a:t> input for program ahead of time</a:t>
            </a:r>
          </a:p>
          <a:p>
            <a:r>
              <a:rPr lang="en-US" dirty="0"/>
              <a:t>Visual Studio-specific note</a:t>
            </a:r>
          </a:p>
          <a:p>
            <a:pPr lvl="1"/>
            <a:r>
              <a:rPr lang="en-US" dirty="0"/>
              <a:t>To avoid </a:t>
            </a:r>
            <a:r>
              <a:rPr lang="en-US" dirty="0" err="1"/>
              <a:t>scanf</a:t>
            </a:r>
            <a:r>
              <a:rPr lang="en-US" dirty="0"/>
              <a:t>() warnings, include following line </a:t>
            </a:r>
            <a:r>
              <a:rPr lang="en-US" u="sng" dirty="0"/>
              <a:t>before</a:t>
            </a:r>
            <a:r>
              <a:rPr lang="en-US" dirty="0"/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/>
              <a:t>:</a:t>
            </a:r>
          </a:p>
          <a:p>
            <a:pPr marL="344487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#define _CRT_SECURE_NO_WARNINGS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A27-6320-AF42-B5B9-27BB24F270C3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1FB633-8CDF-D244-A618-6ADDC8D88E78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To print variables (or constants), insert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>
                <a:ea typeface="+mn-ea"/>
              </a:rPr>
              <a:t>in your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Each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>
                <a:ea typeface="+mn-ea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7BF37D-A914-044D-9953-B053C28ED419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175BB-43EE-A941-A7FD-4914D7C2F2D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>
                <a:ea typeface="+mn-ea"/>
              </a:rPr>
              <a:t>	</a:t>
            </a:r>
            <a:br>
              <a:rPr lang="en-US" b="1" dirty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>
                <a:latin typeface="Courier New" pitchFamily="49" charset="0"/>
                <a:ea typeface="+mn-ea"/>
              </a:rPr>
              <a:t>a,b</a:t>
            </a:r>
            <a:r>
              <a:rPr lang="en-US" b="1" dirty="0">
                <a:latin typeface="Courier New" pitchFamily="49" charset="0"/>
                <a:ea typeface="+mn-ea"/>
              </a:rPr>
              <a:t>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("%</a:t>
            </a:r>
            <a:r>
              <a:rPr lang="en-US" b="1" dirty="0" err="1">
                <a:latin typeface="Courier New" pitchFamily="49" charset="0"/>
                <a:ea typeface="+mn-ea"/>
              </a:rPr>
              <a:t>f%f%f%f</a:t>
            </a:r>
            <a:r>
              <a:rPr lang="en-US" b="1" dirty="0">
                <a:latin typeface="Courier New" pitchFamily="49" charset="0"/>
                <a:ea typeface="+mn-ea"/>
              </a:rPr>
              <a:t>\n",</a:t>
            </a:r>
            <a:r>
              <a:rPr lang="en-US" b="1" dirty="0" err="1">
                <a:latin typeface="Courier New" pitchFamily="49" charset="0"/>
                <a:ea typeface="+mn-ea"/>
              </a:rPr>
              <a:t>a,a,b,b</a:t>
            </a:r>
            <a:r>
              <a:rPr lang="en-US" b="1" dirty="0">
                <a:latin typeface="Courier New" pitchFamily="49" charset="0"/>
                <a:ea typeface="+mn-ea"/>
              </a:rPr>
              <a:t>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398DD3-97B1-334C-A8A3-4B9585A1285E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output from each programs(assume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</a:t>
            </a:r>
            <a:r>
              <a:rPr lang="en-US" b="1" dirty="0" err="1">
                <a:latin typeface="Courier New"/>
                <a:ea typeface="+mn-ea"/>
              </a:rPr>
              <a:t>i</a:t>
            </a:r>
            <a:r>
              <a:rPr lang="en-US" b="1" dirty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printf</a:t>
            </a:r>
            <a:r>
              <a:rPr lang="en-US" b="1" dirty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printf</a:t>
            </a:r>
            <a:r>
              <a:rPr lang="en-US" b="1" dirty="0">
                <a:latin typeface="Courier New"/>
                <a:ea typeface="+mn-ea"/>
              </a:rPr>
              <a:t>("f = %lf,\ng = %.2lf\n", 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printf</a:t>
            </a:r>
            <a:r>
              <a:rPr lang="en-US" b="1" dirty="0">
                <a:latin typeface="Courier New"/>
                <a:ea typeface="+mn-ea"/>
              </a:rPr>
              <a:t>("</a:t>
            </a:r>
            <a:r>
              <a:rPr lang="en-US" b="1" dirty="0" err="1">
                <a:latin typeface="Courier New"/>
                <a:ea typeface="+mn-ea"/>
              </a:rPr>
              <a:t>Output%doesn't%dmake%dsense</a:t>
            </a:r>
            <a:r>
              <a:rPr lang="en-US" b="1" dirty="0">
                <a:latin typeface="Courier New"/>
                <a:ea typeface="+mn-ea"/>
              </a:rPr>
              <a:t>", 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390D6E-4AE1-104B-8087-BC01C72C365E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3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i;			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j;			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>
                <a:latin typeface="Courier New"/>
                <a:ea typeface="+mn-ea"/>
              </a:rPr>
              <a:t>("%d %d %d %d\n",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		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15901D-C424-664C-BB1B-6D22ECEFBD6E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6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4.0;		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20;			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>
                <a:latin typeface="Courier New"/>
                <a:ea typeface="+mn-ea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>
                <a:latin typeface="Courier New"/>
                <a:ea typeface="+mn-ea"/>
              </a:rPr>
              <a:t>("f = %lf,\ng = 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		 f,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F89C9C-16E6-F84C-90B1-225C25FAA9EE}" type="datetime1">
              <a:rPr lang="en-US" smtClean="0">
                <a:latin typeface="Garamond" charset="0"/>
              </a:rPr>
              <a:t>2/4/2019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3981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7282</TotalTime>
  <Words>1113</Words>
  <Application>Microsoft Office PowerPoint</Application>
  <PresentationFormat>On-screen Show (4:3)</PresentationFormat>
  <Paragraphs>296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Program 2 overview</vt:lpstr>
      <vt:lpstr>Review: Arithmetic Operations</vt:lpstr>
      <vt:lpstr>Review: printf() basics</vt:lpstr>
      <vt:lpstr>printf() example</vt:lpstr>
      <vt:lpstr>Example: printf()</vt:lpstr>
      <vt:lpstr>Example solution</vt:lpstr>
      <vt:lpstr>Example solution (cont.)</vt:lpstr>
      <vt:lpstr>Example solution (cont.)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1596</cp:revision>
  <dcterms:created xsi:type="dcterms:W3CDTF">2006-04-03T05:03:01Z</dcterms:created>
  <dcterms:modified xsi:type="dcterms:W3CDTF">2019-02-04T17:43:35Z</dcterms:modified>
</cp:coreProperties>
</file>