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57" r:id="rId3"/>
    <p:sldId id="458" r:id="rId4"/>
    <p:sldId id="394" r:id="rId5"/>
    <p:sldId id="439" r:id="rId6"/>
    <p:sldId id="440" r:id="rId7"/>
    <p:sldId id="441" r:id="rId8"/>
    <p:sldId id="442" r:id="rId9"/>
    <p:sldId id="443" r:id="rId10"/>
    <p:sldId id="450" r:id="rId11"/>
    <p:sldId id="451" r:id="rId12"/>
    <p:sldId id="452" r:id="rId13"/>
    <p:sldId id="453" r:id="rId14"/>
    <p:sldId id="447" r:id="rId15"/>
    <p:sldId id="454" r:id="rId16"/>
    <p:sldId id="448" r:id="rId17"/>
    <p:sldId id="455" r:id="rId18"/>
    <p:sldId id="449" r:id="rId19"/>
    <p:sldId id="456" r:id="rId20"/>
    <p:sldId id="385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5C31D-260B-4C4B-943B-3A94B27654D4}" v="7" dt="2019-02-06T16:51:2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995C31D-260B-4C4B-943B-3A94B27654D4}"/>
    <pc:docChg chg="undo custSel addSld delSld modSld">
      <pc:chgData name="Geiger, Michael J" userId="13cae92b-b37c-450b-a449-82fcae19569d" providerId="ADAL" clId="{A995C31D-260B-4C4B-943B-3A94B27654D4}" dt="2019-02-06T16:51:30.275" v="73" actId="27636"/>
      <pc:docMkLst>
        <pc:docMk/>
      </pc:docMkLst>
      <pc:sldChg chg="modSp">
        <pc:chgData name="Geiger, Michael J" userId="13cae92b-b37c-450b-a449-82fcae19569d" providerId="ADAL" clId="{A995C31D-260B-4C4B-943B-3A94B27654D4}" dt="2019-02-06T16:46:52.772" v="3" actId="27636"/>
        <pc:sldMkLst>
          <pc:docMk/>
          <pc:sldMk cId="0" sldId="256"/>
        </pc:sldMkLst>
        <pc:spChg chg="mod">
          <ac:chgData name="Geiger, Michael J" userId="13cae92b-b37c-450b-a449-82fcae19569d" providerId="ADAL" clId="{A995C31D-260B-4C4B-943B-3A94B27654D4}" dt="2019-02-06T16:46:52.772" v="3" actId="27636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Geiger, Michael J" userId="13cae92b-b37c-450b-a449-82fcae19569d" providerId="ADAL" clId="{A995C31D-260B-4C4B-943B-3A94B27654D4}" dt="2019-02-06T16:47:21.390" v="5" actId="2696"/>
        <pc:sldMkLst>
          <pc:docMk/>
          <pc:sldMk cId="0" sldId="257"/>
        </pc:sldMkLst>
      </pc:sldChg>
      <pc:sldChg chg="modSp">
        <pc:chgData name="Geiger, Michael J" userId="13cae92b-b37c-450b-a449-82fcae19569d" providerId="ADAL" clId="{A995C31D-260B-4C4B-943B-3A94B27654D4}" dt="2019-02-06T16:51:30.275" v="73" actId="27636"/>
        <pc:sldMkLst>
          <pc:docMk/>
          <pc:sldMk cId="0" sldId="385"/>
        </pc:sldMkLst>
        <pc:spChg chg="mod">
          <ac:chgData name="Geiger, Michael J" userId="13cae92b-b37c-450b-a449-82fcae19569d" providerId="ADAL" clId="{A995C31D-260B-4C4B-943B-3A94B27654D4}" dt="2019-02-06T16:51:30.275" v="73" actId="27636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A995C31D-260B-4C4B-943B-3A94B27654D4}" dt="2019-02-06T16:48:08.687" v="39"/>
        <pc:sldMkLst>
          <pc:docMk/>
          <pc:sldMk cId="2033859097" sldId="394"/>
        </pc:sldMkLst>
      </pc:sldChg>
      <pc:sldChg chg="del">
        <pc:chgData name="Geiger, Michael J" userId="13cae92b-b37c-450b-a449-82fcae19569d" providerId="ADAL" clId="{A995C31D-260B-4C4B-943B-3A94B27654D4}" dt="2019-02-06T16:48:11.651" v="41" actId="2696"/>
        <pc:sldMkLst>
          <pc:docMk/>
          <pc:sldMk cId="3978252366" sldId="427"/>
        </pc:sldMkLst>
      </pc:sldChg>
      <pc:sldChg chg="del">
        <pc:chgData name="Geiger, Michael J" userId="13cae92b-b37c-450b-a449-82fcae19569d" providerId="ADAL" clId="{A995C31D-260B-4C4B-943B-3A94B27654D4}" dt="2019-02-06T16:48:12.273" v="42" actId="2696"/>
        <pc:sldMkLst>
          <pc:docMk/>
          <pc:sldMk cId="2129968290" sldId="428"/>
        </pc:sldMkLst>
      </pc:sldChg>
      <pc:sldChg chg="del">
        <pc:chgData name="Geiger, Michael J" userId="13cae92b-b37c-450b-a449-82fcae19569d" providerId="ADAL" clId="{A995C31D-260B-4C4B-943B-3A94B27654D4}" dt="2019-02-06T16:48:12.867" v="43" actId="2696"/>
        <pc:sldMkLst>
          <pc:docMk/>
          <pc:sldMk cId="1541832408" sldId="429"/>
        </pc:sldMkLst>
      </pc:sldChg>
      <pc:sldChg chg="del">
        <pc:chgData name="Geiger, Michael J" userId="13cae92b-b37c-450b-a449-82fcae19569d" providerId="ADAL" clId="{A995C31D-260B-4C4B-943B-3A94B27654D4}" dt="2019-02-06T16:48:13.459" v="44" actId="2696"/>
        <pc:sldMkLst>
          <pc:docMk/>
          <pc:sldMk cId="374742581" sldId="430"/>
        </pc:sldMkLst>
      </pc:sldChg>
      <pc:sldChg chg="del">
        <pc:chgData name="Geiger, Michael J" userId="13cae92b-b37c-450b-a449-82fcae19569d" providerId="ADAL" clId="{A995C31D-260B-4C4B-943B-3A94B27654D4}" dt="2019-02-06T16:48:11.056" v="40" actId="2696"/>
        <pc:sldMkLst>
          <pc:docMk/>
          <pc:sldMk cId="1414863762" sldId="432"/>
        </pc:sldMkLst>
      </pc:sldChg>
      <pc:sldChg chg="add del">
        <pc:chgData name="Geiger, Michael J" userId="13cae92b-b37c-450b-a449-82fcae19569d" providerId="ADAL" clId="{A995C31D-260B-4C4B-943B-3A94B27654D4}" dt="2019-02-06T16:48:15.242" v="46" actId="2696"/>
        <pc:sldMkLst>
          <pc:docMk/>
          <pc:sldMk cId="1292869348" sldId="439"/>
        </pc:sldMkLst>
      </pc:sldChg>
      <pc:sldChg chg="modSp">
        <pc:chgData name="Geiger, Michael J" userId="13cae92b-b37c-450b-a449-82fcae19569d" providerId="ADAL" clId="{A995C31D-260B-4C4B-943B-3A94B27654D4}" dt="2019-02-06T16:49:54.338" v="55" actId="27636"/>
        <pc:sldMkLst>
          <pc:docMk/>
          <pc:sldMk cId="1740750203" sldId="450"/>
        </pc:sldMkLst>
        <pc:spChg chg="mod">
          <ac:chgData name="Geiger, Michael J" userId="13cae92b-b37c-450b-a449-82fcae19569d" providerId="ADAL" clId="{A995C31D-260B-4C4B-943B-3A94B27654D4}" dt="2019-02-06T16:49:49.369" v="53" actId="14100"/>
          <ac:spMkLst>
            <pc:docMk/>
            <pc:sldMk cId="1740750203" sldId="450"/>
            <ac:spMk id="7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6T16:49:54.338" v="55" actId="27636"/>
          <ac:spMkLst>
            <pc:docMk/>
            <pc:sldMk cId="1740750203" sldId="450"/>
            <ac:spMk id="8" creationId="{00000000-0000-0000-0000-000000000000}"/>
          </ac:spMkLst>
        </pc:spChg>
        <pc:spChg chg="mod">
          <ac:chgData name="Geiger, Michael J" userId="13cae92b-b37c-450b-a449-82fcae19569d" providerId="ADAL" clId="{A995C31D-260B-4C4B-943B-3A94B27654D4}" dt="2019-02-06T16:49:45.464" v="52" actId="14100"/>
          <ac:spMkLst>
            <pc:docMk/>
            <pc:sldMk cId="1740750203" sldId="450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6T16:50:10.780" v="60" actId="207"/>
        <pc:sldMkLst>
          <pc:docMk/>
          <pc:sldMk cId="3581895223" sldId="451"/>
        </pc:sldMkLst>
        <pc:spChg chg="mod">
          <ac:chgData name="Geiger, Michael J" userId="13cae92b-b37c-450b-a449-82fcae19569d" providerId="ADAL" clId="{A995C31D-260B-4C4B-943B-3A94B27654D4}" dt="2019-02-06T16:50:10.780" v="60" actId="207"/>
          <ac:spMkLst>
            <pc:docMk/>
            <pc:sldMk cId="3581895223" sldId="451"/>
            <ac:spMk id="8" creationId="{00000000-0000-0000-0000-000000000000}"/>
          </ac:spMkLst>
        </pc:spChg>
      </pc:sldChg>
      <pc:sldChg chg="modSp">
        <pc:chgData name="Geiger, Michael J" userId="13cae92b-b37c-450b-a449-82fcae19569d" providerId="ADAL" clId="{A995C31D-260B-4C4B-943B-3A94B27654D4}" dt="2019-02-06T16:50:36.720" v="69" actId="20577"/>
        <pc:sldMkLst>
          <pc:docMk/>
          <pc:sldMk cId="1663905698" sldId="453"/>
        </pc:sldMkLst>
        <pc:spChg chg="mod">
          <ac:chgData name="Geiger, Michael J" userId="13cae92b-b37c-450b-a449-82fcae19569d" providerId="ADAL" clId="{A995C31D-260B-4C4B-943B-3A94B27654D4}" dt="2019-02-06T16:50:36.720" v="69" actId="20577"/>
          <ac:spMkLst>
            <pc:docMk/>
            <pc:sldMk cId="1663905698" sldId="453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A995C31D-260B-4C4B-943B-3A94B27654D4}" dt="2019-02-06T16:47:17.503" v="4"/>
        <pc:sldMkLst>
          <pc:docMk/>
          <pc:sldMk cId="0" sldId="457"/>
        </pc:sldMkLst>
      </pc:sldChg>
      <pc:sldChg chg="modSp add">
        <pc:chgData name="Geiger, Michael J" userId="13cae92b-b37c-450b-a449-82fcae19569d" providerId="ADAL" clId="{A995C31D-260B-4C4B-943B-3A94B27654D4}" dt="2019-02-06T16:47:31.183" v="38" actId="20577"/>
        <pc:sldMkLst>
          <pc:docMk/>
          <pc:sldMk cId="502274454" sldId="458"/>
        </pc:sldMkLst>
        <pc:spChg chg="mod">
          <ac:chgData name="Geiger, Michael J" userId="13cae92b-b37c-450b-a449-82fcae19569d" providerId="ADAL" clId="{A995C31D-260B-4C4B-943B-3A94B27654D4}" dt="2019-02-06T16:47:31.183" v="38" actId="20577"/>
          <ac:spMkLst>
            <pc:docMk/>
            <pc:sldMk cId="502274454" sldId="458"/>
            <ac:spMk id="3" creationId="{C45D59EB-A857-4F60-81A1-488E871E41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8FFDF-13AF-43D0-8748-7FCD3DE028F2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05DCC-31E4-4611-BCE2-335F0B87E5FB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09DB2-A3A4-4B0B-9249-E3DDA47AE964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B23DA-2F3D-4DCE-A7D5-FEEB77319482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DA623-C9C9-4E21-8E52-C81A232A8C95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AEE9C-AC16-4234-B657-FA329F06C3B6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1C5-E7BC-4833-AC0E-C4378D8E4E48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5FA03-44A7-43D0-AC88-CB3FB416FE3E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8B5C4-D685-4975-AF15-6A2AEACED9AF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34088-729E-4BC9-98AF-CE1A6158C9FA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28BBC-EB9E-4F56-B08D-AE3E22667EEC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C0366-FFA2-49A8-8D1A-C8FB2D97F251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20228-7A97-42DB-BA2C-DACDC46B01FF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B40BFD3-9895-4CDC-8DDE-64EE7A6D931D}" type="datetime1">
              <a:rPr lang="en-US" smtClean="0"/>
              <a:t>2/6/2019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Algorithmic complexity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(a)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1		</a:t>
            </a:r>
            <a:r>
              <a:rPr lang="en-US" sz="1800" b="1" dirty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 (n &lt; 2)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2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3		</a:t>
            </a:r>
            <a:r>
              <a:rPr lang="en-US" sz="1800" b="1" dirty="0">
                <a:latin typeface="Courier New"/>
                <a:cs typeface="Courier New"/>
              </a:rPr>
              <a:t>else</a:t>
            </a:r>
            <a:r>
              <a:rPr lang="en-US" sz="18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4			res =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5			</a:t>
            </a:r>
            <a:r>
              <a:rPr lang="en-US" sz="1800" b="1" dirty="0">
                <a:latin typeface="Courier New"/>
                <a:cs typeface="Courier New"/>
              </a:rPr>
              <a:t>for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=2;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&lt;=n;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6				res *=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>
                <a:latin typeface="Courier New"/>
                <a:cs typeface="Courier New"/>
              </a:rPr>
              <a:t>7			</a:t>
            </a:r>
            <a:r>
              <a:rPr lang="en-US" sz="1800" b="1" dirty="0">
                <a:latin typeface="Courier New"/>
                <a:cs typeface="Courier New"/>
              </a:rPr>
              <a:t>return</a:t>
            </a:r>
            <a:r>
              <a:rPr lang="en-US" sz="1800" dirty="0">
                <a:latin typeface="Courier New"/>
                <a:cs typeface="Courier New"/>
              </a:rPr>
              <a:t> res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41477"/>
            <a:ext cx="4038600" cy="4302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(b)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F(</a:t>
            </a: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n){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1		</a:t>
            </a:r>
            <a:r>
              <a:rPr lang="nb-NO" sz="2600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res = 0;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2 	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(i=0; i&lt;n+1; i++)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3    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(j=0; j&lt;n+1; </a:t>
            </a:r>
            <a:r>
              <a:rPr lang="nb-NO" sz="2600" dirty="0" err="1">
                <a:latin typeface="Courier New"/>
                <a:cs typeface="Courier New"/>
              </a:rPr>
              <a:t>j++</a:t>
            </a:r>
            <a:r>
              <a:rPr lang="nb-NO" sz="2600" dirty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4        res = res + j</a:t>
            </a:r>
            <a:r>
              <a:rPr lang="nb-NO" sz="2600" b="1" dirty="0">
                <a:latin typeface="Courier New"/>
                <a:cs typeface="Courier New"/>
              </a:rPr>
              <a:t>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5 	</a:t>
            </a:r>
            <a:r>
              <a:rPr lang="nb-NO" sz="2600" b="1" dirty="0" err="1">
                <a:latin typeface="Courier New"/>
                <a:cs typeface="Courier New"/>
              </a:rPr>
              <a:t>return</a:t>
            </a:r>
            <a:r>
              <a:rPr lang="nb-NO" sz="2600" dirty="0">
                <a:latin typeface="Courier New"/>
                <a:cs typeface="Courier New"/>
              </a:rPr>
              <a:t> res;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}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9F79-5C77-4F04-95ED-758E48906CE5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33400" y="106680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For each function, find worst case execution time &amp; order of magnitude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F(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1</a:t>
            </a:r>
            <a:r>
              <a:rPr lang="en-US" sz="3200" b="1" dirty="0">
                <a:latin typeface="Courier New"/>
                <a:cs typeface="Courier New"/>
              </a:rPr>
              <a:t>	if</a:t>
            </a:r>
            <a:r>
              <a:rPr lang="en-US" sz="3200" dirty="0">
                <a:latin typeface="Courier New"/>
                <a:cs typeface="Courier New"/>
              </a:rPr>
              <a:t> (n &lt; 2)				</a:t>
            </a:r>
            <a:r>
              <a:rPr lang="en-US" sz="3200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2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1;			</a:t>
            </a:r>
            <a:r>
              <a:rPr lang="en-US" sz="3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3	</a:t>
            </a:r>
            <a:r>
              <a:rPr lang="en-US" sz="3200" b="1" dirty="0">
                <a:latin typeface="Courier New"/>
                <a:cs typeface="Courier New"/>
              </a:rPr>
              <a:t>else</a:t>
            </a:r>
            <a:r>
              <a:rPr lang="en-US" sz="3200" dirty="0">
                <a:latin typeface="Courier New"/>
                <a:cs typeface="Courier New"/>
              </a:rPr>
              <a:t> {		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4		res = 1;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5		</a:t>
            </a:r>
            <a:r>
              <a:rPr lang="en-US" sz="3200" b="1" dirty="0">
                <a:latin typeface="Courier New"/>
                <a:cs typeface="Courier New"/>
              </a:rPr>
              <a:t>for</a:t>
            </a:r>
            <a:r>
              <a:rPr lang="en-US" sz="3200" dirty="0">
                <a:latin typeface="Courier New"/>
                <a:cs typeface="Courier New"/>
              </a:rPr>
              <a:t> (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=2;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&lt;=n;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++)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6			res *=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n-1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7		</a:t>
            </a:r>
            <a:r>
              <a:rPr lang="en-US" sz="3200" b="1" dirty="0">
                <a:latin typeface="Courier New"/>
                <a:cs typeface="Courier New"/>
              </a:rPr>
              <a:t>return</a:t>
            </a:r>
            <a:r>
              <a:rPr lang="en-US" sz="3200" dirty="0">
                <a:latin typeface="Courier New"/>
                <a:cs typeface="Courier New"/>
              </a:rPr>
              <a:t> res</a:t>
            </a:r>
            <a:r>
              <a:rPr lang="en-US" sz="3200" b="1" dirty="0">
                <a:latin typeface="Courier New"/>
                <a:cs typeface="Courier New"/>
              </a:rPr>
              <a:t>;			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631E-62D1-4881-841B-58C294CBBE20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419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Condition evaluated in both cases</a:t>
            </a:r>
          </a:p>
          <a:p>
            <a:r>
              <a:rPr lang="en-US" dirty="0">
                <a:solidFill>
                  <a:srgbClr val="0000FF"/>
                </a:solidFill>
              </a:rPr>
              <a:t>If case—1 other statement (return)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T(n) = 2 = O(1)</a:t>
            </a:r>
          </a:p>
          <a:p>
            <a:r>
              <a:rPr lang="en-US" dirty="0">
                <a:solidFill>
                  <a:srgbClr val="FF0000"/>
                </a:solidFill>
              </a:rPr>
              <a:t>Else case—execute statements in 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T(n) = 3 + n = O(n)  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Worst case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solution—part (b)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F(</a:t>
            </a: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n){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nb-NO" sz="3200" dirty="0">
                <a:latin typeface="Courier New"/>
                <a:cs typeface="Courier New"/>
              </a:rPr>
              <a:t>		</a:t>
            </a:r>
            <a:r>
              <a:rPr lang="nb-NO" sz="3200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res = 0;		</a:t>
            </a:r>
            <a:r>
              <a:rPr lang="nb-NO" sz="32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2 	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(i=0; i&lt;n+1; i++) 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n+2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3    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(j=0; j&lt;n+1; </a:t>
            </a:r>
            <a:r>
              <a:rPr lang="nb-NO" sz="3200" dirty="0" err="1">
                <a:latin typeface="Courier New"/>
                <a:cs typeface="Courier New"/>
              </a:rPr>
              <a:t>j++</a:t>
            </a:r>
            <a:r>
              <a:rPr lang="nb-NO" sz="3200" dirty="0">
                <a:latin typeface="Courier New"/>
                <a:cs typeface="Courier New"/>
              </a:rPr>
              <a:t>)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(n+1)*(n+2)</a:t>
            </a:r>
            <a:r>
              <a:rPr lang="nb-NO" sz="3200" dirty="0">
                <a:latin typeface="Courier New"/>
                <a:cs typeface="Courier New"/>
              </a:rPr>
              <a:t>	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4        res = res + j</a:t>
            </a:r>
            <a:r>
              <a:rPr lang="nb-NO" sz="3200" b="1" dirty="0">
                <a:latin typeface="Courier New"/>
                <a:cs typeface="Courier New"/>
              </a:rPr>
              <a:t>;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(n+1)*(n+1)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5 	</a:t>
            </a:r>
            <a:r>
              <a:rPr lang="nb-NO" sz="3200" b="1" dirty="0" err="1">
                <a:latin typeface="Courier New"/>
                <a:cs typeface="Courier New"/>
              </a:rPr>
              <a:t>return</a:t>
            </a:r>
            <a:r>
              <a:rPr lang="nb-NO" sz="3200" dirty="0">
                <a:latin typeface="Courier New"/>
                <a:cs typeface="Courier New"/>
              </a:rPr>
              <a:t> res;				</a:t>
            </a:r>
            <a:r>
              <a:rPr lang="nb-NO" sz="32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}</a:t>
            </a:r>
            <a:r>
              <a:rPr lang="en-US" sz="3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1DCE-E361-4C5E-8A95-EF34FA2FC815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37338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nested loop, inner loop goes through all iterations for every outer loop iteration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T(n) = 2n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+ 6n + 7 = 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8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present pseudocode and analysis for three common array operations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Selection sort</a:t>
            </a:r>
          </a:p>
          <a:p>
            <a:r>
              <a:rPr lang="en-US" dirty="0" err="1"/>
              <a:t>Pseudocode</a:t>
            </a:r>
            <a:r>
              <a:rPr lang="en-US" dirty="0"/>
              <a:t>: describes steps of algorithm in code-like fashion, but doesn’t correspond to any actual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463-958F-4613-96B6-34E367419BBF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entire array of </a:t>
            </a:r>
            <a:r>
              <a:rPr lang="en-US" i="1" dirty="0"/>
              <a:t>n</a:t>
            </a:r>
            <a:r>
              <a:rPr lang="en-US" dirty="0"/>
              <a:t>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err="1"/>
              <a:t>loc</a:t>
            </a:r>
            <a:r>
              <a:rPr lang="en-US" dirty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err="1"/>
              <a:t>loc</a:t>
            </a:r>
            <a:r>
              <a:rPr lang="en-US" i="1" dirty="0"/>
              <a:t> &lt; n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If </a:t>
            </a:r>
            <a:r>
              <a:rPr lang="en-US" i="1" dirty="0"/>
              <a:t>item ==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   Set </a:t>
            </a:r>
            <a:r>
              <a:rPr lang="en-US" i="1" dirty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Else</a:t>
            </a:r>
            <a:endParaRPr lang="en-US" i="1" dirty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Increment </a:t>
            </a:r>
            <a:r>
              <a:rPr lang="en-US" i="1" dirty="0" err="1"/>
              <a:t>loc</a:t>
            </a:r>
            <a:r>
              <a:rPr lang="en-US" dirty="0"/>
              <a:t> by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A7D6-DEBA-489B-9782-7D3FCFA11490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linear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case: item is not in list</a:t>
            </a:r>
          </a:p>
          <a:p>
            <a:pPr lvl="1"/>
            <a:r>
              <a:rPr lang="en-US" dirty="0"/>
              <a:t>Algorithm will go through all elements in array</a:t>
            </a:r>
          </a:p>
          <a:p>
            <a:r>
              <a:rPr lang="en-US" dirty="0"/>
              <a:t>In all cases</a:t>
            </a:r>
          </a:p>
          <a:p>
            <a:pPr lvl="1"/>
            <a:r>
              <a:rPr lang="en-US" dirty="0"/>
              <a:t>Lines 1 &amp; 2 execute once</a:t>
            </a:r>
          </a:p>
          <a:p>
            <a:r>
              <a:rPr lang="en-US" dirty="0"/>
              <a:t>In worst case</a:t>
            </a:r>
          </a:p>
          <a:p>
            <a:pPr lvl="1"/>
            <a:r>
              <a:rPr lang="en-US" dirty="0"/>
              <a:t>Line 3 executes n+1 times</a:t>
            </a:r>
          </a:p>
          <a:p>
            <a:pPr lvl="1"/>
            <a:r>
              <a:rPr lang="en-US" dirty="0"/>
              <a:t>Lines 4 &amp; 6 execute n times</a:t>
            </a:r>
          </a:p>
          <a:p>
            <a:r>
              <a:rPr lang="en-US" dirty="0"/>
              <a:t>Therefore, T(n) = 3n + 3 = O(n)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98F-D26A-4DEE-AC61-8F1AE60FDCAE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Searching ordered array much more efficient</a:t>
            </a:r>
          </a:p>
          <a:p>
            <a:r>
              <a:rPr lang="en-US" dirty="0"/>
              <a:t>Search array of </a:t>
            </a:r>
            <a:r>
              <a:rPr lang="en-US" i="1" dirty="0"/>
              <a:t>n</a:t>
            </a:r>
            <a:r>
              <a:rPr lang="en-US" dirty="0"/>
              <a:t> ascending values 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first </a:t>
            </a:r>
            <a:r>
              <a:rPr lang="en-US" dirty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last</a:t>
            </a:r>
            <a:r>
              <a:rPr lang="en-US" dirty="0"/>
              <a:t> = </a:t>
            </a:r>
            <a:r>
              <a:rPr lang="en-US" i="1" dirty="0"/>
              <a:t>n -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Calculate </a:t>
            </a:r>
            <a:r>
              <a:rPr lang="en-US" i="1" dirty="0" err="1"/>
              <a:t>loc</a:t>
            </a:r>
            <a:r>
              <a:rPr lang="en-US" i="1" dirty="0"/>
              <a:t> = (first + last)</a:t>
            </a:r>
            <a:r>
              <a:rPr lang="en-US" dirty="0"/>
              <a:t> / 2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If </a:t>
            </a:r>
            <a:r>
              <a:rPr lang="en-US" i="1" dirty="0"/>
              <a:t>item &lt;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</a:t>
            </a:r>
            <a:r>
              <a:rPr lang="en-US" dirty="0"/>
              <a:t>	Set </a:t>
            </a:r>
            <a:r>
              <a:rPr lang="en-US" i="1" dirty="0"/>
              <a:t>last = </a:t>
            </a:r>
            <a:r>
              <a:rPr lang="en-US" i="1" dirty="0" err="1"/>
              <a:t>loc</a:t>
            </a:r>
            <a:r>
              <a:rPr lang="en-US" i="1" dirty="0"/>
              <a:t> – 1		</a:t>
            </a:r>
            <a:r>
              <a:rPr lang="en-US" dirty="0"/>
              <a:t>// Search first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 if </a:t>
            </a:r>
            <a:r>
              <a:rPr lang="en-US" i="1" dirty="0"/>
              <a:t>item &gt; a[</a:t>
            </a:r>
            <a:r>
              <a:rPr lang="en-US" i="1" dirty="0" err="1"/>
              <a:t>loc</a:t>
            </a:r>
            <a:r>
              <a:rPr lang="en-US" i="1" dirty="0"/>
              <a:t>]</a:t>
            </a:r>
            <a:r>
              <a:rPr lang="en-US" dirty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		</a:t>
            </a:r>
            <a:r>
              <a:rPr lang="en-US" dirty="0"/>
              <a:t>Set </a:t>
            </a:r>
            <a:r>
              <a:rPr lang="en-US" i="1" dirty="0"/>
              <a:t>first = </a:t>
            </a:r>
            <a:r>
              <a:rPr lang="en-US" i="1" dirty="0" err="1"/>
              <a:t>loc</a:t>
            </a:r>
            <a:r>
              <a:rPr lang="en-US" i="1" dirty="0"/>
              <a:t> + 1</a:t>
            </a:r>
            <a:r>
              <a:rPr lang="en-US" dirty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/>
              <a:t>		Set </a:t>
            </a:r>
            <a:r>
              <a:rPr lang="en-US" i="1" dirty="0"/>
              <a:t>found</a:t>
            </a:r>
            <a:r>
              <a:rPr lang="en-US" dirty="0"/>
              <a:t> = true		// Item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8CB-0B45-402D-8FF6-298965B2219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binary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 splits list into smaller </a:t>
            </a:r>
            <a:r>
              <a:rPr lang="en-US" dirty="0" err="1"/>
              <a:t>sublist</a:t>
            </a:r>
            <a:r>
              <a:rPr lang="en-US" dirty="0"/>
              <a:t> to be searched</a:t>
            </a:r>
          </a:p>
          <a:p>
            <a:r>
              <a:rPr lang="en-US" dirty="0"/>
              <a:t>Loop control statement again limiting factor</a:t>
            </a:r>
          </a:p>
          <a:p>
            <a:pPr lvl="1"/>
            <a:r>
              <a:rPr lang="en-US" dirty="0"/>
              <a:t>Each time, </a:t>
            </a:r>
            <a:r>
              <a:rPr lang="en-US" dirty="0" err="1"/>
              <a:t>sublist</a:t>
            </a:r>
            <a:r>
              <a:rPr lang="en-US" dirty="0"/>
              <a:t> size </a:t>
            </a:r>
            <a:r>
              <a:rPr lang="en-US" i="1" dirty="0"/>
              <a:t>≤ </a:t>
            </a:r>
            <a:r>
              <a:rPr lang="en-US" dirty="0"/>
              <a:t>½ previous </a:t>
            </a:r>
            <a:r>
              <a:rPr lang="en-US" dirty="0" err="1"/>
              <a:t>sublist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1 + (# iterations to produce </a:t>
            </a:r>
            <a:r>
              <a:rPr lang="en-US" dirty="0" err="1"/>
              <a:t>sublist</a:t>
            </a:r>
            <a:r>
              <a:rPr lang="en-US" dirty="0"/>
              <a:t> of size 1)</a:t>
            </a:r>
          </a:p>
          <a:p>
            <a:pPr lvl="1"/>
            <a:r>
              <a:rPr lang="en-US" dirty="0"/>
              <a:t>If k = # iterations to produce </a:t>
            </a:r>
            <a:r>
              <a:rPr lang="en-US" dirty="0" err="1"/>
              <a:t>sublist</a:t>
            </a:r>
            <a:r>
              <a:rPr lang="en-US" dirty="0"/>
              <a:t> of size 1,</a:t>
            </a:r>
          </a:p>
          <a:p>
            <a:pPr marL="344487" lvl="1" indent="0">
              <a:buNone/>
            </a:pPr>
            <a:r>
              <a:rPr lang="en-US" dirty="0"/>
              <a:t>		n / 2</a:t>
            </a:r>
            <a:r>
              <a:rPr lang="en-US" baseline="30000" dirty="0"/>
              <a:t>k</a:t>
            </a:r>
            <a:r>
              <a:rPr lang="en-US" dirty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/>
              </a:rPr>
              <a:t>	n &lt; 2</a:t>
            </a:r>
            <a:r>
              <a:rPr lang="en-US" baseline="30000" dirty="0">
                <a:sym typeface="Wingdings"/>
              </a:rPr>
              <a:t>k</a:t>
            </a:r>
            <a:r>
              <a:rPr lang="en-US" dirty="0">
                <a:sym typeface="Wingdings"/>
              </a:rPr>
              <a:t> 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	n &lt; 2</a:t>
            </a:r>
            <a:r>
              <a:rPr lang="en-US" baseline="30000" dirty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 	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&lt; k + 1</a:t>
            </a:r>
          </a:p>
          <a:p>
            <a:r>
              <a:rPr lang="en-US" dirty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 times</a:t>
            </a:r>
          </a:p>
          <a:p>
            <a:pPr lvl="1"/>
            <a:r>
              <a:rPr lang="en-US" dirty="0">
                <a:sym typeface="Wingdings"/>
              </a:rPr>
              <a:t>T(n) = O(log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D82-2C05-4334-9D54-5979C88017C8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to sort array of </a:t>
            </a:r>
            <a:r>
              <a:rPr lang="en-US" i="1" dirty="0"/>
              <a:t>n</a:t>
            </a:r>
            <a:r>
              <a:rPr lang="en-US" dirty="0"/>
              <a:t> elements into ascending order</a:t>
            </a:r>
          </a:p>
          <a:p>
            <a:r>
              <a:rPr lang="en-US" dirty="0"/>
              <a:t>On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pass, first find smallest element in </a:t>
            </a:r>
            <a:r>
              <a:rPr lang="en-US" dirty="0" err="1"/>
              <a:t>sublist</a:t>
            </a:r>
            <a:r>
              <a:rPr lang="en-US" dirty="0"/>
              <a:t> x[</a:t>
            </a:r>
            <a:r>
              <a:rPr lang="en-US" i="1" dirty="0" err="1"/>
              <a:t>i</a:t>
            </a:r>
            <a:r>
              <a:rPr lang="en-US" dirty="0"/>
              <a:t>] … x[</a:t>
            </a:r>
            <a:r>
              <a:rPr lang="en-US" i="1" dirty="0"/>
              <a:t>n</a:t>
            </a:r>
            <a:r>
              <a:rPr lang="en-US" dirty="0"/>
              <a:t>-1], then place that value in position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= 0 to </a:t>
            </a:r>
            <a:r>
              <a:rPr lang="en-US" i="1" dirty="0"/>
              <a:t>n</a:t>
            </a:r>
            <a:r>
              <a:rPr lang="en-US" dirty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 err="1"/>
              <a:t>smallPos</a:t>
            </a:r>
            <a:r>
              <a:rPr lang="en-US" dirty="0"/>
              <a:t> = </a:t>
            </a:r>
            <a:r>
              <a:rPr lang="en-US" i="1" dirty="0" err="1"/>
              <a:t>i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Set </a:t>
            </a:r>
            <a:r>
              <a:rPr lang="en-US" i="1" dirty="0"/>
              <a:t>smallest = 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For </a:t>
            </a:r>
            <a:r>
              <a:rPr lang="en-US" i="1" dirty="0"/>
              <a:t>j = i+1 to n-1 </a:t>
            </a:r>
            <a:r>
              <a:rPr lang="en-US" dirty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If </a:t>
            </a:r>
            <a:r>
              <a:rPr lang="en-US" i="1" dirty="0"/>
              <a:t>x[j]</a:t>
            </a:r>
            <a:r>
              <a:rPr lang="en-US" dirty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		Set</a:t>
            </a:r>
            <a:r>
              <a:rPr lang="en-US" i="1" dirty="0"/>
              <a:t> </a:t>
            </a:r>
            <a:r>
              <a:rPr lang="en-US" i="1" dirty="0" err="1"/>
              <a:t>smallPos</a:t>
            </a:r>
            <a:r>
              <a:rPr lang="en-US" i="1" dirty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			</a:t>
            </a:r>
            <a:r>
              <a:rPr lang="en-US" dirty="0"/>
              <a:t>Set </a:t>
            </a:r>
            <a:r>
              <a:rPr lang="en-US" i="1" dirty="0"/>
              <a:t>smallest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smallPos</a:t>
            </a:r>
            <a:r>
              <a:rPr lang="en-US" i="1" dirty="0"/>
              <a:t>]</a:t>
            </a:r>
            <a:r>
              <a:rPr lang="en-US" dirty="0"/>
              <a:t> =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	Set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0EB5-7E83-47D7-B7C8-4E53C59D467F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analysis: selection sort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Outer loop condition (1) executed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r>
              <a:rPr lang="en-US" dirty="0"/>
              <a:t>Statements inside outer loop but not in inner loop (2, 3, 8, 9) executed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r>
              <a:rPr lang="en-US" dirty="0"/>
              <a:t>Inner loop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0, (4) executed </a:t>
            </a:r>
            <a:r>
              <a:rPr lang="en-US" i="1" dirty="0"/>
              <a:t>n</a:t>
            </a:r>
            <a:r>
              <a:rPr lang="en-US" dirty="0"/>
              <a:t> times, (5,6,7) </a:t>
            </a:r>
            <a:r>
              <a:rPr lang="en-US" i="1" dirty="0"/>
              <a:t>n – </a:t>
            </a:r>
            <a:r>
              <a:rPr lang="en-US" dirty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/>
              <a:t>1, (4) executed </a:t>
            </a:r>
            <a:r>
              <a:rPr lang="en-US" i="1" dirty="0"/>
              <a:t>n-</a:t>
            </a:r>
            <a:r>
              <a:rPr lang="en-US" dirty="0"/>
              <a:t>1 times, (5,6,7) </a:t>
            </a:r>
            <a:r>
              <a:rPr lang="en-US" i="1" dirty="0"/>
              <a:t>n – </a:t>
            </a:r>
            <a:r>
              <a:rPr lang="en-US" dirty="0"/>
              <a:t>2 times</a:t>
            </a:r>
          </a:p>
          <a:p>
            <a:pPr lvl="1"/>
            <a:r>
              <a:rPr lang="en-US" dirty="0"/>
              <a:t>… </a:t>
            </a:r>
            <a:r>
              <a:rPr lang="en-US" i="1" dirty="0" err="1"/>
              <a:t>i</a:t>
            </a:r>
            <a:r>
              <a:rPr lang="en-US" i="1" dirty="0"/>
              <a:t> = n-</a:t>
            </a:r>
            <a:r>
              <a:rPr lang="en-US" dirty="0"/>
              <a:t>2, (4) executed 2 times, (5,6,7) 1 time</a:t>
            </a:r>
          </a:p>
          <a:p>
            <a:pPr lvl="1"/>
            <a:r>
              <a:rPr lang="en-US" dirty="0"/>
              <a:t>In total</a:t>
            </a:r>
          </a:p>
          <a:p>
            <a:pPr lvl="2"/>
            <a:r>
              <a:rPr lang="en-US" dirty="0"/>
              <a:t>(4)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n+</a:t>
            </a:r>
            <a:r>
              <a:rPr lang="en-US" dirty="0"/>
              <a:t>1)/2 – 1 times</a:t>
            </a:r>
          </a:p>
          <a:p>
            <a:pPr lvl="2"/>
            <a:r>
              <a:rPr lang="en-US" dirty="0"/>
              <a:t>(5,6,7) executed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+1)/2 – 2 times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    = 2n</a:t>
            </a:r>
            <a:r>
              <a:rPr lang="en-US" baseline="30000"/>
              <a:t>2</a:t>
            </a:r>
            <a:r>
              <a:rPr lang="en-US"/>
              <a:t> + 4n – 5 = O(n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6878-BADE-419F-A72C-242CBD518BA3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Friday, 2/8</a:t>
            </a:r>
          </a:p>
          <a:p>
            <a:pPr lvl="1"/>
            <a:r>
              <a:rPr lang="en-US" dirty="0"/>
              <a:t>All programs to be submitted via Blackboard</a:t>
            </a:r>
          </a:p>
          <a:p>
            <a:pPr lvl="1"/>
            <a:r>
              <a:rPr lang="en-US" dirty="0"/>
              <a:t>Submit a single .zip file containing all files for this assignment</a:t>
            </a:r>
          </a:p>
          <a:p>
            <a:r>
              <a:rPr lang="en-US" dirty="0"/>
              <a:t>Additional instructor support for course</a:t>
            </a:r>
          </a:p>
          <a:p>
            <a:pPr lvl="1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2"/>
            <a:r>
              <a:rPr lang="en-US" dirty="0"/>
              <a:t>Office hours: Tues 9-11 AM, Ball 301E (ECE Conf Rm)</a:t>
            </a:r>
          </a:p>
          <a:p>
            <a:pPr lvl="1"/>
            <a:r>
              <a:rPr lang="en-US" dirty="0"/>
              <a:t>Tutor: Felipe Loera</a:t>
            </a:r>
          </a:p>
          <a:p>
            <a:pPr lvl="2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66B356-A582-4BB0-B005-E1AB0E38FBC2}" type="datetime1">
              <a:rPr lang="en-US" smtClean="0">
                <a:latin typeface="+mj-lt"/>
              </a:rPr>
              <a:t>2/6/2019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More on algorithmic complexity</a:t>
            </a:r>
          </a:p>
          <a:p>
            <a:pPr lvl="1"/>
            <a:r>
              <a:rPr lang="en-US" dirty="0"/>
              <a:t>Abstract data types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Friday, 2/8</a:t>
            </a:r>
          </a:p>
          <a:p>
            <a:pPr lvl="2"/>
            <a:r>
              <a:rPr lang="en-US" dirty="0"/>
              <a:t>All programs to be submitted via Blackboard</a:t>
            </a:r>
          </a:p>
          <a:p>
            <a:pPr lvl="2"/>
            <a:r>
              <a:rPr lang="en-US" dirty="0"/>
              <a:t>Submit a single .zip file containing all files for this assignment</a:t>
            </a:r>
          </a:p>
          <a:p>
            <a:pPr lvl="1"/>
            <a:r>
              <a:rPr lang="en-US" dirty="0"/>
              <a:t>Additional instructor support for course</a:t>
            </a:r>
          </a:p>
          <a:p>
            <a:pPr lvl="2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3"/>
            <a:r>
              <a:rPr lang="en-US" dirty="0"/>
              <a:t>Office hours: Tues 9-11 AM, Ball 301E (ECE Conf Rm)</a:t>
            </a:r>
          </a:p>
          <a:p>
            <a:pPr lvl="2"/>
            <a:r>
              <a:rPr lang="en-US" dirty="0"/>
              <a:t>Tutor: Felipe Loera</a:t>
            </a:r>
          </a:p>
          <a:p>
            <a:pPr lvl="3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A60AD2-D986-4C45-BC52-3103075D1E7D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A07D-5E50-4713-A654-A9A0D80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59EB-A857-4F60-81A1-488E871E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C++ strings</a:t>
            </a:r>
          </a:p>
          <a:p>
            <a:r>
              <a:rPr lang="en-US" dirty="0"/>
              <a:t>Algorithmic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6654-9435-4F8A-AE22-408A5FD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FA4C-B6AA-4802-BD8B-FE8949D63B62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2754-9265-4F23-B9AD-8FBA8FE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DBCD-CCAA-4C28-BEB6-EF19A2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data type found in &lt;string&gt; library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Concepts to work with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Courier New" charset="0"/>
                <a:cs typeface="Courier New" charset="0"/>
              </a:rPr>
              <a:t>==, !=, &lt;, &gt;, &lt;=, &gt;=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Character-by-character comparison using ASCII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Courier New" charset="0"/>
                <a:cs typeface="Courier New" charset="0"/>
              </a:rPr>
              <a:t>+, +=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Choosing single character: </a:t>
            </a:r>
            <a:r>
              <a:rPr lang="en-US" dirty="0">
                <a:latin typeface="Courier New" charset="0"/>
                <a:cs typeface="Courier New" charset="0"/>
              </a:rPr>
              <a:t>[]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  <a:cs typeface="Courier New" charset="0"/>
              </a:rPr>
              <a:t>at()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at()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Arial" charset="0"/>
              </a:rPr>
              <a:t>provides boundary 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Substrings: </a:t>
            </a:r>
            <a:r>
              <a:rPr lang="en-US" dirty="0" err="1">
                <a:latin typeface="Courier New" charset="0"/>
                <a:cs typeface="Courier New" charset="0"/>
              </a:rPr>
              <a:t>substr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function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 264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</a:rPr>
              <a:t>s1.substr(0,3)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ECE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3 chars starting at position 0</a:t>
            </a:r>
          </a:p>
          <a:p>
            <a:pPr lvl="2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s1.substr(4)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 264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dirty="0">
                <a:latin typeface="Arial" charset="0"/>
                <a:sym typeface="Wingdings" charset="0"/>
              </a:rPr>
              <a:t>  all chars from position 4 to end of string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sym typeface="Wingdings" charset="0"/>
              </a:rPr>
              <a:t>Checking string length: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length()</a:t>
            </a:r>
            <a:r>
              <a:rPr lang="en-US" dirty="0">
                <a:latin typeface="Arial" charset="0"/>
                <a:sym typeface="Wingdings" charset="0"/>
              </a:rPr>
              <a:t>, </a:t>
            </a:r>
            <a:r>
              <a:rPr lang="en-US" dirty="0">
                <a:latin typeface="Courier New"/>
                <a:cs typeface="Courier New"/>
                <a:sym typeface="Wingdings" charset="0"/>
              </a:rPr>
              <a:t>empty() </a:t>
            </a:r>
            <a:r>
              <a:rPr lang="en-US" dirty="0">
                <a:latin typeface="Arial" charset="0"/>
                <a:sym typeface="Wingdings" charset="0"/>
              </a:rPr>
              <a:t>functions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9C18C3-B2C0-4E32-9384-142F768C1B87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7E40F-B2E9-0F4B-84E1-C63009E228F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5C12-864D-8D4E-97EB-326227FBABF8}" type="slidenum">
              <a:rPr lang="en-US"/>
              <a:pPr/>
              <a:t>5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measure efficiency?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Space utilization – amount of memory required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required to accomplish the task</a:t>
            </a:r>
          </a:p>
          <a:p>
            <a:pPr>
              <a:lnSpc>
                <a:spcPct val="90000"/>
              </a:lnSpc>
            </a:pPr>
            <a:r>
              <a:rPr lang="en-US" dirty="0"/>
              <a:t>Time efficiency depends 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size of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speed of machine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source code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compiler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4075-D661-4AC0-A2D1-67255DFD4E74}" type="datetime1">
              <a:rPr lang="en-US" smtClean="0"/>
              <a:t>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count the number of times operations are executed</a:t>
            </a:r>
          </a:p>
          <a:p>
            <a:pPr lvl="1"/>
            <a:r>
              <a:rPr lang="en-US" dirty="0"/>
              <a:t>Gives measure of efficiency of an algorithm</a:t>
            </a:r>
          </a:p>
          <a:p>
            <a:r>
              <a:rPr lang="en-US" dirty="0"/>
              <a:t>So we measure computing time as:</a:t>
            </a:r>
          </a:p>
          <a:p>
            <a:pPr marL="671512" lvl="2" indent="0">
              <a:buNone/>
            </a:pPr>
            <a:r>
              <a:rPr lang="en-US" dirty="0"/>
              <a:t>T(n) = computing time of an algorithm for input of size n</a:t>
            </a:r>
            <a:br>
              <a:rPr lang="en-US" dirty="0"/>
            </a:br>
            <a:r>
              <a:rPr lang="en-US" dirty="0"/>
              <a:t>       = number of times the operations are executed</a:t>
            </a:r>
          </a:p>
          <a:p>
            <a:r>
              <a:rPr lang="en-US" dirty="0"/>
              <a:t>Analysis typically focuses on worst-case execution time</a:t>
            </a:r>
          </a:p>
          <a:p>
            <a:pPr lvl="1"/>
            <a:r>
              <a:rPr lang="en-US" dirty="0"/>
              <a:t>Occasionally analyze average execution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B64-0CF4-4DBF-975D-A380757AE12E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0-40D5-4247-B22F-B846ED16449D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the Mean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Task						# times executed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the </a:t>
            </a:r>
            <a:r>
              <a:rPr lang="en-US" i="1"/>
              <a:t>sum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index </a:t>
            </a:r>
            <a:r>
              <a:rPr lang="en-US" i="1"/>
              <a:t>i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While </a:t>
            </a:r>
            <a:r>
              <a:rPr lang="en-US" i="1"/>
              <a:t> i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 do following		n+1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a) Add x[i] to sum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b) Increment </a:t>
            </a:r>
            <a:r>
              <a:rPr lang="en-US" i="1"/>
              <a:t>i</a:t>
            </a:r>
            <a:r>
              <a:rPr lang="en-US"/>
              <a:t> by 1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Return </a:t>
            </a:r>
            <a:r>
              <a:rPr lang="en-US" i="1"/>
              <a:t>mean = sum/n			</a:t>
            </a:r>
            <a:r>
              <a:rPr lang="en-US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      Total                                 3n + 4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019800" y="45720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7855-6EE9-475D-9750-A67F92102C66}" type="datetime1">
              <a:rPr lang="en-US" smtClean="0"/>
              <a:t>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Time Order of Magnitude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number of inputs increases</a:t>
            </a:r>
          </a:p>
          <a:p>
            <a:pPr lvl="1"/>
            <a:r>
              <a:rPr lang="en-US" dirty="0"/>
              <a:t>T(n) = 3n + 4 grows at a rate proportional to n</a:t>
            </a:r>
          </a:p>
          <a:p>
            <a:r>
              <a:rPr lang="en-US" dirty="0"/>
              <a:t>Thus T(n) has "order of magnitude" n</a:t>
            </a:r>
          </a:p>
          <a:p>
            <a:r>
              <a:rPr lang="en-US" dirty="0"/>
              <a:t>The computing time of an algorithm on input of size n, T(n) said to have </a:t>
            </a:r>
            <a:r>
              <a:rPr lang="en-US" b="1" i="1" dirty="0"/>
              <a:t>order of magnitude f(n)</a:t>
            </a:r>
            <a:r>
              <a:rPr lang="en-US" dirty="0"/>
              <a:t>, written </a:t>
            </a:r>
            <a:r>
              <a:rPr lang="en-US" b="1" dirty="0"/>
              <a:t>T(n) is O(f(n))</a:t>
            </a:r>
            <a:r>
              <a:rPr lang="en-US" dirty="0"/>
              <a:t>, if there is a constant C such that: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T(n) &lt; 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FF0000"/>
                </a:solidFill>
                <a:sym typeface="Wingdings" charset="0"/>
              </a:rPr>
              <a:t>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(n) for sufficiently large values of 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3BD6-D3CD-4348-88CB-34FD968DBAEA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FF21-B2FC-7143-BB39-26D542C651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commonly, we say the complexity of the algorithm is O(f(n)).</a:t>
            </a:r>
          </a:p>
          <a:p>
            <a:pPr lvl="1"/>
            <a:r>
              <a:rPr lang="en-US" dirty="0"/>
              <a:t>Example: for the Mean-Calculation Algorithm: T(n) is O(n)</a:t>
            </a:r>
          </a:p>
          <a:p>
            <a:pPr lvl="1"/>
            <a:r>
              <a:rPr lang="en-US" dirty="0"/>
              <a:t>Constants and multiplicative factors are ignored</a:t>
            </a:r>
          </a:p>
          <a:p>
            <a:r>
              <a:rPr lang="en-US" dirty="0"/>
              <a:t>Use the slowest-growing function possible</a:t>
            </a:r>
          </a:p>
          <a:p>
            <a:pPr lvl="1"/>
            <a:r>
              <a:rPr lang="en-US" dirty="0"/>
              <a:t>Most informative about execution time</a:t>
            </a:r>
          </a:p>
          <a:p>
            <a:pPr lvl="1"/>
            <a:r>
              <a:rPr lang="en-US" dirty="0"/>
              <a:t>Technically, an algorithm with complexity O(n) has complexity O(n</a:t>
            </a:r>
            <a:r>
              <a:rPr lang="en-US" baseline="30000" dirty="0"/>
              <a:t>2</a:t>
            </a:r>
            <a:r>
              <a:rPr lang="en-US" dirty="0"/>
              <a:t>), O(n</a:t>
            </a:r>
            <a:r>
              <a:rPr lang="en-US" baseline="30000" dirty="0"/>
              <a:t>3</a:t>
            </a:r>
            <a:r>
              <a:rPr lang="en-US" dirty="0"/>
              <a:t>),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1AD-0F05-45B3-A457-D637843B5B8E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E26-DAFE-B445-9B2F-508E27B4F3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9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10999</TotalTime>
  <Words>1277</Words>
  <Application>Microsoft Office PowerPoint</Application>
  <PresentationFormat>On-screen Show (4:3)</PresentationFormat>
  <Paragraphs>275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Review: Strings</vt:lpstr>
      <vt:lpstr>Algorithm Efficiency</vt:lpstr>
      <vt:lpstr>Algorithm Efficiency</vt:lpstr>
      <vt:lpstr>Example: Calculating the Mean</vt:lpstr>
      <vt:lpstr>Computing Time Order of Magnitude</vt:lpstr>
      <vt:lpstr>Big O Notation</vt:lpstr>
      <vt:lpstr>Examples</vt:lpstr>
      <vt:lpstr>Example solution—part (a)</vt:lpstr>
      <vt:lpstr>Example solution—part (b)</vt:lpstr>
      <vt:lpstr>Worst case analysis examples</vt:lpstr>
      <vt:lpstr>Worst case analysis: linear search </vt:lpstr>
      <vt:lpstr>Worst case analysis: linear search (2)</vt:lpstr>
      <vt:lpstr>Worst case analysis: binary search</vt:lpstr>
      <vt:lpstr>Worst case analysis: binary search (2)</vt:lpstr>
      <vt:lpstr>Worst case analysis: selection sort</vt:lpstr>
      <vt:lpstr>Worst case analysis: selection sort (2)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2450</cp:revision>
  <dcterms:created xsi:type="dcterms:W3CDTF">2006-04-03T05:03:01Z</dcterms:created>
  <dcterms:modified xsi:type="dcterms:W3CDTF">2019-02-06T16:51:30Z</dcterms:modified>
</cp:coreProperties>
</file>