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559" r:id="rId4"/>
    <p:sldId id="533" r:id="rId5"/>
    <p:sldId id="535" r:id="rId6"/>
    <p:sldId id="536" r:id="rId7"/>
    <p:sldId id="537" r:id="rId8"/>
    <p:sldId id="538" r:id="rId9"/>
    <p:sldId id="539" r:id="rId10"/>
    <p:sldId id="540" r:id="rId11"/>
    <p:sldId id="541" r:id="rId12"/>
    <p:sldId id="542" r:id="rId13"/>
    <p:sldId id="543" r:id="rId14"/>
    <p:sldId id="544" r:id="rId15"/>
    <p:sldId id="545" r:id="rId16"/>
    <p:sldId id="546" r:id="rId17"/>
    <p:sldId id="547" r:id="rId18"/>
    <p:sldId id="548" r:id="rId19"/>
    <p:sldId id="549" r:id="rId20"/>
    <p:sldId id="550" r:id="rId21"/>
    <p:sldId id="324" r:id="rId22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>
      <p:cViewPr>
        <p:scale>
          <a:sx n="100" d="100"/>
          <a:sy n="100" d="100"/>
        </p:scale>
        <p:origin x="1424" y="-3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78BD281-B4A4-674A-89FB-542C470FB9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939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FAF71A-BB5A-8A4C-B00D-04CBBE690D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704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69B0CC9-64E1-9B46-9965-E22CD9C07077}" type="slidenum">
              <a:rPr lang="en-US"/>
              <a:pPr/>
              <a:t>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3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ECE 160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02/02/2005</a:t>
            </a:r>
          </a:p>
        </p:txBody>
      </p:sp>
      <p:sp>
        <p:nvSpPr>
          <p:cNvPr id="317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(c) 2005, P. H. Viall</a:t>
            </a:r>
          </a:p>
        </p:txBody>
      </p:sp>
      <p:sp>
        <p:nvSpPr>
          <p:cNvPr id="317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C9C0100-39D7-124C-B9A7-49F39F072D5F}" type="slidenum">
              <a:rPr lang="en-US" altLang="en-US"/>
              <a:pPr eaLnBrk="1" hangingPunct="1"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317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9650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AF71A-BB5A-8A4C-B00D-04CBBE690D4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18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81DFC7-4DD2-8D4B-BBF0-1CC4B3993853}" type="datetime1">
              <a:rPr lang="en-US" smtClean="0"/>
              <a:t>12/10/18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36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2327A0-7F2E-7641-AE83-1C1B970309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5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A857AB-1BB9-FC47-8FE9-6B88BDF8F509}" type="datetime1">
              <a:rPr lang="en-US" smtClean="0"/>
              <a:t>12/10/18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36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506AE-563B-0547-82C7-E2E52FF31A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7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9BE5A1-2514-5442-833B-BA2D7C876DA7}" type="datetime1">
              <a:rPr lang="en-US" smtClean="0"/>
              <a:t>12/10/18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36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E564CA-C303-4947-935B-250FBCB71D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63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5F57CC-7E7F-1642-9635-D8046F3F69B3}" type="datetime1">
              <a:rPr lang="en-US" smtClean="0"/>
              <a:t>12/10/18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36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A308CC-503D-1740-9AC3-98EF872D5B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32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D92715-B85E-D84B-82C0-E7DA6FAE4C33}" type="datetime1">
              <a:rPr lang="en-US" smtClean="0"/>
              <a:t>12/10/18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36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B7E1E2-A9ED-304C-8907-B88B6E8AA7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18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6A252B-2A45-AA47-A0C8-A9AAA5374D01}" type="datetime1">
              <a:rPr lang="en-US" altLang="en-US" smtClean="0"/>
              <a:t>12/10/18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Application Programming:  Lecture 36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F90EC74-7B69-1645-9646-2C8CA99ED6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1329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044CE5-C4E5-1240-9AEA-4BF2AB7CB830}" type="datetime1">
              <a:rPr lang="en-US" smtClean="0"/>
              <a:t>12/10/18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36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3FD0AC-E4C5-8D4A-A8DE-DF5F74D252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8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95C4AC-B593-D448-9DDA-5EDE66D06791}" type="datetime1">
              <a:rPr lang="en-US" smtClean="0"/>
              <a:t>12/10/18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36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038931-4941-BA48-A625-6DDC0B40E1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8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4162F4-17A6-6E46-B985-903E57F344D5}" type="datetime1">
              <a:rPr lang="en-US" smtClean="0"/>
              <a:t>12/10/18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36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890C12-6140-9C46-9C4E-3B076844E0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7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1025E1-E76E-844A-8F67-B9FC48C9540A}" type="datetime1">
              <a:rPr lang="en-US" smtClean="0"/>
              <a:t>12/10/18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36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759C0D-813C-6941-A07E-64D664E177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2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AD7FF0-3F52-0240-963C-226FE98B570A}" type="datetime1">
              <a:rPr lang="en-US" smtClean="0"/>
              <a:t>12/10/18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36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D524B-1E3A-1B4E-8795-6F500B095B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18DBA0-FF35-7846-B78D-CCDE7F62358B}" type="datetime1">
              <a:rPr lang="en-US" smtClean="0"/>
              <a:t>12/10/18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36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C403F9-751E-0747-9293-18A78A07F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8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EF4C2A-BFCF-3647-8C14-5727287251F6}" type="datetime1">
              <a:rPr lang="en-US" smtClean="0"/>
              <a:t>12/10/18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36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F1A7A8-22CE-5843-AACA-30C502B964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4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DF8E7B-3EEB-A54A-B1F4-C88AF8312AB9}" type="datetime1">
              <a:rPr lang="en-US" smtClean="0"/>
              <a:t>12/10/18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36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CFD61-1A50-0144-B520-6CB3EE12B5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7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B4D2565F-9AF2-B447-B685-A7648BCB7D42}" type="datetime1">
              <a:rPr lang="en-US" smtClean="0"/>
              <a:t>12/10/18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 Lecture 36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8C0B9EAD-8B1F-5F4B-A6E3-DAD06230CC7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0" r:id="rId1"/>
    <p:sldLayoutId id="2147484878" r:id="rId2"/>
    <p:sldLayoutId id="2147484879" r:id="rId3"/>
    <p:sldLayoutId id="2147484880" r:id="rId4"/>
    <p:sldLayoutId id="2147484881" r:id="rId5"/>
    <p:sldLayoutId id="2147484882" r:id="rId6"/>
    <p:sldLayoutId id="2147484883" r:id="rId7"/>
    <p:sldLayoutId id="2147484884" r:id="rId8"/>
    <p:sldLayoutId id="2147484885" r:id="rId9"/>
    <p:sldLayoutId id="2147484886" r:id="rId10"/>
    <p:sldLayoutId id="2147484887" r:id="rId11"/>
    <p:sldLayoutId id="2147484888" r:id="rId12"/>
    <p:sldLayoutId id="2147484889" r:id="rId13"/>
    <p:sldLayoutId id="2147484891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ECE </a:t>
            </a:r>
            <a:r>
              <a:rPr lang="en-US" sz="4600" dirty="0">
                <a:latin typeface="Garamond" charset="0"/>
              </a:rPr>
              <a:t>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36: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Bitwise operators (continued)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Bitwise Logical Operations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85800" y="1447800"/>
            <a:ext cx="4800600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10101010 | 11110000 = ?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	1 0 1 0 1 0 1 0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1 1 1 1 0 0 0 0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---------------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</p:txBody>
      </p:sp>
      <p:graphicFrame>
        <p:nvGraphicFramePr>
          <p:cNvPr id="80900" name="Group 4"/>
          <p:cNvGraphicFramePr>
            <a:graphicFrameLocks noGrp="1"/>
          </p:cNvGraphicFramePr>
          <p:nvPr/>
        </p:nvGraphicFramePr>
        <p:xfrm>
          <a:off x="5257800" y="2135188"/>
          <a:ext cx="3352800" cy="2590800"/>
        </p:xfrm>
        <a:graphic>
          <a:graphicData uri="http://schemas.openxmlformats.org/drawingml/2006/table">
            <a:tbl>
              <a:tblPr/>
              <a:tblGrid>
                <a:gridCol w="1117600"/>
                <a:gridCol w="1117600"/>
                <a:gridCol w="1117600"/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|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62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E43BCCB-5543-D04A-A37B-4EACFDB4763E}" type="datetime1">
              <a:rPr lang="en-US" altLang="en-US" sz="1200" smtClean="0">
                <a:latin typeface="Garamond" charset="0"/>
              </a:rPr>
              <a:t>12/10/18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36</a:t>
            </a:r>
            <a:endParaRPr lang="en-US" altLang="en-US"/>
          </a:p>
        </p:txBody>
      </p:sp>
      <p:sp>
        <p:nvSpPr>
          <p:cNvPr id="184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18E9AA3-FC49-724F-9D7F-AC56B90496ED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02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Bitwise Logical Operations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685800" y="1447800"/>
            <a:ext cx="4800600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10101010 | 11110000 = ?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	1 0 1 0 1 0 1 0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1 1 1 1 0 0 0 0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---------------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1 1 1 1 1 0 1 0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</p:txBody>
      </p:sp>
      <p:graphicFrame>
        <p:nvGraphicFramePr>
          <p:cNvPr id="81924" name="Group 4"/>
          <p:cNvGraphicFramePr>
            <a:graphicFrameLocks noGrp="1"/>
          </p:cNvGraphicFramePr>
          <p:nvPr/>
        </p:nvGraphicFramePr>
        <p:xfrm>
          <a:off x="5257800" y="2135188"/>
          <a:ext cx="3352800" cy="2590800"/>
        </p:xfrm>
        <a:graphic>
          <a:graphicData uri="http://schemas.openxmlformats.org/drawingml/2006/table">
            <a:tbl>
              <a:tblPr/>
              <a:tblGrid>
                <a:gridCol w="1117600"/>
                <a:gridCol w="1117600"/>
                <a:gridCol w="1117600"/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|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486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7C8CA01-EED2-A848-AD24-731D3BEE0C33}" type="datetime1">
              <a:rPr lang="en-US" altLang="en-US" sz="1200" smtClean="0">
                <a:latin typeface="Garamond" charset="0"/>
              </a:rPr>
              <a:t>12/10/18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36</a:t>
            </a:r>
            <a:endParaRPr lang="en-US" altLang="en-US"/>
          </a:p>
        </p:txBody>
      </p:sp>
      <p:sp>
        <p:nvSpPr>
          <p:cNvPr id="194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DBD6FBB-E2C5-BF4C-A983-8B5033C3FFB7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52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Bitwise Logical Operations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685800" y="1447800"/>
            <a:ext cx="4800600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10111001 ^ 11110000 = ?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	1 0 1 1 1 0 0 1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1 1 1 1 0 0 0 0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---------------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0 1 0 0 1 0 0 1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</p:txBody>
      </p:sp>
      <p:graphicFrame>
        <p:nvGraphicFramePr>
          <p:cNvPr id="82948" name="Group 4"/>
          <p:cNvGraphicFramePr>
            <a:graphicFrameLocks noGrp="1"/>
          </p:cNvGraphicFramePr>
          <p:nvPr/>
        </p:nvGraphicFramePr>
        <p:xfrm>
          <a:off x="5257800" y="2135188"/>
          <a:ext cx="3352800" cy="2590800"/>
        </p:xfrm>
        <a:graphic>
          <a:graphicData uri="http://schemas.openxmlformats.org/drawingml/2006/table">
            <a:tbl>
              <a:tblPr/>
              <a:tblGrid>
                <a:gridCol w="1117600"/>
                <a:gridCol w="1117600"/>
                <a:gridCol w="1117600"/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^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1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1436E9D-BD17-A94D-8DFA-64F4A37ED55A}" type="datetime1">
              <a:rPr lang="en-US" altLang="en-US" sz="1200" smtClean="0">
                <a:latin typeface="Garamond" charset="0"/>
              </a:rPr>
              <a:t>12/10/18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36</a:t>
            </a:r>
            <a:endParaRPr lang="en-US" altLang="en-US"/>
          </a:p>
        </p:txBody>
      </p:sp>
      <p:sp>
        <p:nvSpPr>
          <p:cNvPr id="205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1343D3B-6C89-8444-B394-2F07201EF7B0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Bitwise Logical Operations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85800" y="1447800"/>
            <a:ext cx="4800600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10101010 ^ 11110000 = ?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	1 0 1 0 1 0 1 0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1 1 1 1 0 0 0 0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---------------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</p:txBody>
      </p:sp>
      <p:graphicFrame>
        <p:nvGraphicFramePr>
          <p:cNvPr id="83972" name="Group 4"/>
          <p:cNvGraphicFramePr>
            <a:graphicFrameLocks noGrp="1"/>
          </p:cNvGraphicFramePr>
          <p:nvPr/>
        </p:nvGraphicFramePr>
        <p:xfrm>
          <a:off x="5257800" y="2135188"/>
          <a:ext cx="3352800" cy="2590800"/>
        </p:xfrm>
        <a:graphic>
          <a:graphicData uri="http://schemas.openxmlformats.org/drawingml/2006/table">
            <a:tbl>
              <a:tblPr/>
              <a:tblGrid>
                <a:gridCol w="1117600"/>
                <a:gridCol w="1117600"/>
                <a:gridCol w="1117600"/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^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3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D8F3B3D-897C-7242-BE76-8148D5E3F86A}" type="datetime1">
              <a:rPr lang="en-US" altLang="en-US" sz="1200" smtClean="0">
                <a:latin typeface="Garamond" charset="0"/>
              </a:rPr>
              <a:t>12/10/18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36</a:t>
            </a:r>
            <a:endParaRPr lang="en-US" altLang="en-US"/>
          </a:p>
        </p:txBody>
      </p:sp>
      <p:sp>
        <p:nvSpPr>
          <p:cNvPr id="215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E93BFDF-DB7F-8045-8F76-1A90235E961B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51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Bitwise Logical Operations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685800" y="1447800"/>
            <a:ext cx="4800600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10101010 ^ 11110000 = ?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	1 0 1 0 1 0 1 0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1 1 1 1 0 0 0 0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---------------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0 1 0 1 1 0 1 0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</p:txBody>
      </p:sp>
      <p:graphicFrame>
        <p:nvGraphicFramePr>
          <p:cNvPr id="84996" name="Group 4"/>
          <p:cNvGraphicFramePr>
            <a:graphicFrameLocks noGrp="1"/>
          </p:cNvGraphicFramePr>
          <p:nvPr/>
        </p:nvGraphicFramePr>
        <p:xfrm>
          <a:off x="5257800" y="2135188"/>
          <a:ext cx="3352800" cy="2590800"/>
        </p:xfrm>
        <a:graphic>
          <a:graphicData uri="http://schemas.openxmlformats.org/drawingml/2006/table">
            <a:tbl>
              <a:tblPr/>
              <a:tblGrid>
                <a:gridCol w="1117600"/>
                <a:gridCol w="1117600"/>
                <a:gridCol w="1117600"/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^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5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33579CC-2C2A-ED44-A4FA-A9DA7AEA4F7E}" type="datetime1">
              <a:rPr lang="en-US" altLang="en-US" sz="1200" smtClean="0">
                <a:latin typeface="Garamond" charset="0"/>
              </a:rPr>
              <a:t>12/10/18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36</a:t>
            </a:r>
            <a:endParaRPr lang="en-US" altLang="en-US"/>
          </a:p>
        </p:txBody>
      </p:sp>
      <p:sp>
        <p:nvSpPr>
          <p:cNvPr id="225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C6C8718-8DF1-B646-9BAD-A006A6B9625F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13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Bitwise Logical Operations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42900" y="1066800"/>
            <a:ext cx="84582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ABCD | FF00 &amp; 5555		1111 1111 0000 0000							0101 0101 0101 0101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			-------------------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	5500		0101 0101 0000 0000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				0101 0101 0000 0000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			1010 1011 1100 1101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			-------------------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FFCD			1111 1111 1100 1101	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NOTE:  </a:t>
            </a:r>
            <a:br>
              <a:rPr lang="en-US" altLang="en-US" sz="1800"/>
            </a:br>
            <a:r>
              <a:rPr lang="en-US" altLang="en-US" sz="1800"/>
              <a:t>&amp; is a higher precedence than |</a:t>
            </a:r>
            <a:br>
              <a:rPr lang="en-US" altLang="en-US" sz="1800"/>
            </a:br>
            <a:r>
              <a:rPr lang="en-US" altLang="en-US" sz="1800"/>
              <a:t/>
            </a:r>
            <a:br>
              <a:rPr lang="en-US" altLang="en-US" sz="1800"/>
            </a:br>
            <a:r>
              <a:rPr lang="en-US" altLang="en-US" sz="1800"/>
              <a:t>similar to * being a higher </a:t>
            </a:r>
            <a:br>
              <a:rPr lang="en-US" altLang="en-US" sz="1800"/>
            </a:br>
            <a:r>
              <a:rPr lang="en-US" altLang="en-US" sz="1800"/>
              <a:t>precedence than + in algebra.</a:t>
            </a:r>
          </a:p>
        </p:txBody>
      </p:sp>
      <p:graphicFrame>
        <p:nvGraphicFramePr>
          <p:cNvPr id="88068" name="Group 4"/>
          <p:cNvGraphicFramePr>
            <a:graphicFrameLocks noGrp="1"/>
          </p:cNvGraphicFramePr>
          <p:nvPr/>
        </p:nvGraphicFramePr>
        <p:xfrm>
          <a:off x="5257800" y="3886200"/>
          <a:ext cx="3429000" cy="19812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A&amp;B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A|B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A^B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594" name="AutoShape 42"/>
          <p:cNvSpPr>
            <a:spLocks/>
          </p:cNvSpPr>
          <p:nvPr/>
        </p:nvSpPr>
        <p:spPr bwMode="auto">
          <a:xfrm rot="-5400000">
            <a:off x="2133600" y="457200"/>
            <a:ext cx="228600" cy="2057400"/>
          </a:xfrm>
          <a:prstGeom prst="lef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3595" name="Line 43"/>
          <p:cNvSpPr>
            <a:spLocks noChangeShapeType="1"/>
          </p:cNvSpPr>
          <p:nvPr/>
        </p:nvSpPr>
        <p:spPr bwMode="auto">
          <a:xfrm>
            <a:off x="2895600" y="12192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6" name="Line 44"/>
          <p:cNvSpPr>
            <a:spLocks noChangeShapeType="1"/>
          </p:cNvSpPr>
          <p:nvPr/>
        </p:nvSpPr>
        <p:spPr bwMode="auto">
          <a:xfrm flipH="1" flipV="1">
            <a:off x="2971800" y="2057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7" name="Freeform 45"/>
          <p:cNvSpPr>
            <a:spLocks/>
          </p:cNvSpPr>
          <p:nvPr/>
        </p:nvSpPr>
        <p:spPr bwMode="auto">
          <a:xfrm>
            <a:off x="1600200" y="762000"/>
            <a:ext cx="2286000" cy="304800"/>
          </a:xfrm>
          <a:custGeom>
            <a:avLst/>
            <a:gdLst>
              <a:gd name="T0" fmla="*/ 0 w 1440"/>
              <a:gd name="T1" fmla="*/ 2147483647 h 192"/>
              <a:gd name="T2" fmla="*/ 2147483647 w 1440"/>
              <a:gd name="T3" fmla="*/ 0 h 192"/>
              <a:gd name="T4" fmla="*/ 2147483647 w 1440"/>
              <a:gd name="T5" fmla="*/ 2147483647 h 192"/>
              <a:gd name="T6" fmla="*/ 0 60000 65536"/>
              <a:gd name="T7" fmla="*/ 0 60000 65536"/>
              <a:gd name="T8" fmla="*/ 0 60000 65536"/>
              <a:gd name="T9" fmla="*/ 0 w 1440"/>
              <a:gd name="T10" fmla="*/ 0 h 192"/>
              <a:gd name="T11" fmla="*/ 1440 w 1440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92">
                <a:moveTo>
                  <a:pt x="0" y="192"/>
                </a:moveTo>
                <a:cubicBezTo>
                  <a:pt x="120" y="96"/>
                  <a:pt x="240" y="0"/>
                  <a:pt x="480" y="0"/>
                </a:cubicBezTo>
                <a:cubicBezTo>
                  <a:pt x="720" y="0"/>
                  <a:pt x="1080" y="96"/>
                  <a:pt x="1440" y="1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8" name="Line 46"/>
          <p:cNvSpPr>
            <a:spLocks noChangeShapeType="1"/>
          </p:cNvSpPr>
          <p:nvPr/>
        </p:nvSpPr>
        <p:spPr bwMode="auto">
          <a:xfrm>
            <a:off x="3886200" y="10668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9" name="Line 47"/>
          <p:cNvSpPr>
            <a:spLocks noChangeShapeType="1"/>
          </p:cNvSpPr>
          <p:nvPr/>
        </p:nvSpPr>
        <p:spPr bwMode="auto">
          <a:xfrm>
            <a:off x="2819400" y="2057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00" name="Freeform 48"/>
          <p:cNvSpPr>
            <a:spLocks/>
          </p:cNvSpPr>
          <p:nvPr/>
        </p:nvSpPr>
        <p:spPr bwMode="auto">
          <a:xfrm>
            <a:off x="609600" y="1371600"/>
            <a:ext cx="3048000" cy="1295400"/>
          </a:xfrm>
          <a:custGeom>
            <a:avLst/>
            <a:gdLst>
              <a:gd name="T0" fmla="*/ 0 w 2064"/>
              <a:gd name="T1" fmla="*/ 0 h 1104"/>
              <a:gd name="T2" fmla="*/ 2147483647 w 2064"/>
              <a:gd name="T3" fmla="*/ 2147483647 h 1104"/>
              <a:gd name="T4" fmla="*/ 2147483647 w 2064"/>
              <a:gd name="T5" fmla="*/ 2147483647 h 1104"/>
              <a:gd name="T6" fmla="*/ 0 60000 65536"/>
              <a:gd name="T7" fmla="*/ 0 60000 65536"/>
              <a:gd name="T8" fmla="*/ 0 60000 65536"/>
              <a:gd name="T9" fmla="*/ 0 w 2064"/>
              <a:gd name="T10" fmla="*/ 0 h 1104"/>
              <a:gd name="T11" fmla="*/ 2064 w 2064"/>
              <a:gd name="T12" fmla="*/ 1104 h 1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64" h="1104">
                <a:moveTo>
                  <a:pt x="0" y="0"/>
                </a:moveTo>
                <a:cubicBezTo>
                  <a:pt x="212" y="292"/>
                  <a:pt x="424" y="584"/>
                  <a:pt x="768" y="768"/>
                </a:cubicBezTo>
                <a:cubicBezTo>
                  <a:pt x="1112" y="952"/>
                  <a:pt x="1848" y="1048"/>
                  <a:pt x="2064" y="110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01" name="Line 49"/>
          <p:cNvSpPr>
            <a:spLocks noChangeShapeType="1"/>
          </p:cNvSpPr>
          <p:nvPr/>
        </p:nvSpPr>
        <p:spPr bwMode="auto">
          <a:xfrm>
            <a:off x="3657600" y="2667000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02" name="AutoShape 50"/>
          <p:cNvSpPr>
            <a:spLocks/>
          </p:cNvSpPr>
          <p:nvPr/>
        </p:nvSpPr>
        <p:spPr bwMode="auto">
          <a:xfrm rot="-5400000">
            <a:off x="1562100" y="1409700"/>
            <a:ext cx="228600" cy="2743200"/>
          </a:xfrm>
          <a:prstGeom prst="leftBrace">
            <a:avLst>
              <a:gd name="adj1" fmla="val 10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3603" name="Line 51"/>
          <p:cNvSpPr>
            <a:spLocks noChangeShapeType="1"/>
          </p:cNvSpPr>
          <p:nvPr/>
        </p:nvSpPr>
        <p:spPr bwMode="auto">
          <a:xfrm flipH="1">
            <a:off x="2133600" y="32766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0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73F9BF6-B97B-7A46-BA4C-83FBF987FB5B}" type="datetime1">
              <a:rPr lang="en-US" altLang="en-US" sz="1200" smtClean="0">
                <a:latin typeface="Garamond" charset="0"/>
              </a:rPr>
              <a:t>12/10/18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36</a:t>
            </a:r>
            <a:endParaRPr lang="en-US" altLang="en-US"/>
          </a:p>
        </p:txBody>
      </p:sp>
      <p:sp>
        <p:nvSpPr>
          <p:cNvPr id="236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8DCD455-8FBF-534D-91A1-9A8F394999DF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9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Bit shifts</a:t>
            </a:r>
          </a:p>
        </p:txBody>
      </p:sp>
      <p:sp>
        <p:nvSpPr>
          <p:cNvPr id="30723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Bit shift operators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Left shift: &lt;&lt;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Right shift: &gt;&gt;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Shifts in 0s (with unsigned </a:t>
            </a:r>
            <a:r>
              <a:rPr lang="en-US" dirty="0" err="1" smtClean="0">
                <a:ea typeface="+mn-ea"/>
              </a:rPr>
              <a:t>ints</a:t>
            </a:r>
            <a:r>
              <a:rPr lang="en-US" dirty="0" smtClean="0">
                <a:ea typeface="+mn-ea"/>
              </a:rPr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x &lt;&lt; n </a:t>
            </a:r>
            <a:r>
              <a:rPr lang="en-US" dirty="0" smtClean="0">
                <a:ea typeface="+mn-ea"/>
              </a:rPr>
              <a:t>shifts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x</a:t>
            </a:r>
            <a:r>
              <a:rPr lang="en-US" dirty="0" smtClean="0">
                <a:ea typeface="+mn-ea"/>
              </a:rPr>
              <a:t> left by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n</a:t>
            </a:r>
            <a:r>
              <a:rPr lang="en-US" dirty="0" smtClean="0">
                <a:ea typeface="+mn-ea"/>
              </a:rPr>
              <a:t> bits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Equivalent to x * 2</a:t>
            </a:r>
            <a:r>
              <a:rPr lang="en-US" baseline="30000" dirty="0" smtClean="0"/>
              <a:t>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e.g.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 &lt;&lt; 5	= (0000 ... 0001) &lt;&lt; 5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= 0000 00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10 0000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x &gt;&gt; n </a:t>
            </a:r>
            <a:r>
              <a:rPr lang="en-US" dirty="0" smtClean="0">
                <a:ea typeface="+mn-ea"/>
                <a:cs typeface="Courier New" pitchFamily="49" charset="0"/>
              </a:rPr>
              <a:t>shifts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x</a:t>
            </a:r>
            <a:r>
              <a:rPr lang="en-US" dirty="0" smtClean="0">
                <a:ea typeface="+mn-ea"/>
                <a:cs typeface="Courier New" pitchFamily="49" charset="0"/>
              </a:rPr>
              <a:t> right by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n</a:t>
            </a:r>
            <a:r>
              <a:rPr lang="en-US" dirty="0" smtClean="0">
                <a:ea typeface="+mn-ea"/>
                <a:cs typeface="Courier New" pitchFamily="49" charset="0"/>
              </a:rPr>
              <a:t> bits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Equivalent to x / 2</a:t>
            </a:r>
            <a:r>
              <a:rPr lang="en-US" baseline="30000" dirty="0" smtClean="0">
                <a:cs typeface="Courier New" pitchFamily="49" charset="0"/>
              </a:rPr>
              <a:t>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e.g.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8 &gt;&gt; 3 	= (0000 ... 1000) &gt;&gt; 3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= 0000 ...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0001</a:t>
            </a: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580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ACABCE7-A33D-F646-8D66-2A7A4B858F04}" type="datetime1">
              <a:rPr lang="en-US" altLang="en-US" sz="1200" smtClean="0">
                <a:latin typeface="Garamond" charset="0"/>
              </a:rPr>
              <a:t>12/10/18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36</a:t>
            </a:r>
            <a:endParaRPr lang="en-US" altLang="en-US"/>
          </a:p>
        </p:txBody>
      </p:sp>
      <p:sp>
        <p:nvSpPr>
          <p:cNvPr id="245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EE41EC8-BA1D-B747-92ED-7EEED6930977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51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772400" cy="838200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Review: C operators</a:t>
            </a:r>
          </a:p>
        </p:txBody>
      </p:sp>
      <p:graphicFrame>
        <p:nvGraphicFramePr>
          <p:cNvPr id="51203" name="Group 3"/>
          <p:cNvGraphicFramePr>
            <a:graphicFrameLocks noGrp="1"/>
          </p:cNvGraphicFramePr>
          <p:nvPr>
            <p:ph type="tbl" idx="1"/>
          </p:nvPr>
        </p:nvGraphicFramePr>
        <p:xfrm>
          <a:off x="685800" y="1143000"/>
          <a:ext cx="7772400" cy="4568829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457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Operator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Associativity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Innermost ( )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Left to right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25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Unary -, unary ~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Right to left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*    /    %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Left to right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     -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Left to right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60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&lt;&lt; &gt;&gt;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NOTE: shift </a:t>
                      </a:r>
                      <a:r>
                        <a:rPr kumimoji="0" lang="en-US" sz="2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amt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 &lt; 32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Left to right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&amp;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Left to right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^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Left to right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|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Left to right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EE983DE-3610-E947-9188-A2B4EC4F59CC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25636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F71ADCA-097C-E94A-9499-CB7ADFD77DD4}" type="datetime1">
              <a:rPr lang="en-US" altLang="en-US" sz="1200" smtClean="0">
                <a:latin typeface="Garamond" charset="0"/>
              </a:rPr>
              <a:t>12/10/18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 Application Programming:  Lecture 36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6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Example: Bitwise operations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Evaluate each of the following expressions if you have the following unsigned ints:</a:t>
            </a:r>
          </a:p>
          <a:p>
            <a:pPr lvl="1"/>
            <a:r>
              <a:rPr lang="en-US" altLang="en-US">
                <a:ea typeface="ＭＳ Ｐゴシック" charset="-128"/>
              </a:rPr>
              <a:t>A = 7, B = 10, and C = 0xFFFFFFFF</a:t>
            </a:r>
          </a:p>
          <a:p>
            <a:r>
              <a:rPr lang="en-US" altLang="en-US">
                <a:latin typeface="Courier New" charset="0"/>
                <a:ea typeface="ＭＳ Ｐゴシック" charset="-128"/>
              </a:rPr>
              <a:t>A &amp; B</a:t>
            </a:r>
          </a:p>
          <a:p>
            <a:r>
              <a:rPr lang="en-US" altLang="en-US">
                <a:latin typeface="Courier New" charset="0"/>
                <a:ea typeface="ＭＳ Ｐゴシック" charset="-128"/>
              </a:rPr>
              <a:t>A | ~B</a:t>
            </a:r>
          </a:p>
          <a:p>
            <a:r>
              <a:rPr lang="en-US" altLang="en-US">
                <a:latin typeface="Courier New" charset="0"/>
                <a:ea typeface="ＭＳ Ｐゴシック" charset="-128"/>
              </a:rPr>
              <a:t>A ^ C</a:t>
            </a:r>
          </a:p>
          <a:p>
            <a:r>
              <a:rPr lang="en-US" altLang="en-US">
                <a:latin typeface="Courier New" charset="0"/>
                <a:ea typeface="ＭＳ Ｐゴシック" charset="-128"/>
              </a:rPr>
              <a:t>A &lt;&lt; 4</a:t>
            </a:r>
          </a:p>
          <a:p>
            <a:r>
              <a:rPr lang="en-US" altLang="en-US">
                <a:latin typeface="Courier New" charset="0"/>
                <a:ea typeface="ＭＳ Ｐゴシック" charset="-128"/>
              </a:rPr>
              <a:t>B &gt;&gt; 5</a:t>
            </a:r>
          </a:p>
          <a:p>
            <a:r>
              <a:rPr lang="en-US" altLang="en-US">
                <a:latin typeface="Courier New" charset="0"/>
                <a:ea typeface="ＭＳ Ｐゴシック" charset="-128"/>
              </a:rPr>
              <a:t>A | (B &lt;&lt; 2)</a:t>
            </a:r>
          </a:p>
        </p:txBody>
      </p:sp>
      <p:sp>
        <p:nvSpPr>
          <p:cNvPr id="2662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55E2F2B-8FB0-3A46-9394-236B370FCAC4}" type="datetime1">
              <a:rPr lang="en-US" altLang="en-US" sz="1200" smtClean="0">
                <a:latin typeface="Garamond" charset="0"/>
              </a:rPr>
              <a:t>12/10/18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36</a:t>
            </a:r>
            <a:endParaRPr lang="en-US" altLang="en-US"/>
          </a:p>
        </p:txBody>
      </p:sp>
      <p:sp>
        <p:nvSpPr>
          <p:cNvPr id="266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6DCD177-9F05-CB4C-8CA5-EE58671E604D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1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Example: Solution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300">
                <a:ea typeface="ＭＳ Ｐゴシック" charset="-128"/>
              </a:rPr>
              <a:t>First step: convert A &amp; B to binary (or hex)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ea typeface="ＭＳ Ｐゴシック" charset="-128"/>
              </a:rPr>
              <a:t>A = 7 = 0111</a:t>
            </a:r>
            <a:r>
              <a:rPr lang="en-US" altLang="en-US" sz="2000" baseline="-25000">
                <a:ea typeface="ＭＳ Ｐゴシック" charset="-128"/>
              </a:rPr>
              <a:t>2</a:t>
            </a:r>
            <a:r>
              <a:rPr lang="en-US" altLang="en-US" sz="2000">
                <a:ea typeface="ＭＳ Ｐゴシック" charset="-128"/>
              </a:rPr>
              <a:t> = 0x7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ea typeface="ＭＳ Ｐゴシック" charset="-128"/>
              </a:rPr>
              <a:t>B = 10 = 1010</a:t>
            </a:r>
            <a:r>
              <a:rPr lang="en-US" altLang="en-US" sz="2000" baseline="-25000">
                <a:ea typeface="ＭＳ Ｐゴシック" charset="-128"/>
              </a:rPr>
              <a:t>2</a:t>
            </a:r>
            <a:r>
              <a:rPr lang="en-US" altLang="en-US" sz="2000">
                <a:ea typeface="ＭＳ Ｐゴシック" charset="-128"/>
              </a:rPr>
              <a:t> = 0xA</a:t>
            </a:r>
          </a:p>
          <a:p>
            <a:pPr>
              <a:lnSpc>
                <a:spcPct val="80000"/>
              </a:lnSpc>
            </a:pPr>
            <a:r>
              <a:rPr lang="en-US" altLang="en-US" sz="2300">
                <a:ea typeface="ＭＳ Ｐゴシック" charset="-128"/>
              </a:rPr>
              <a:t>Now solve problems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latin typeface="Courier New" charset="0"/>
                <a:ea typeface="ＭＳ Ｐゴシック" charset="-128"/>
              </a:rPr>
              <a:t>A &amp; B = 0111 &amp; 1010 = </a:t>
            </a:r>
            <a:r>
              <a:rPr lang="en-US" altLang="en-US" sz="2000" b="1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0010</a:t>
            </a:r>
            <a:r>
              <a:rPr lang="en-US" altLang="en-US" sz="2000" b="1" baseline="-25000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2 </a:t>
            </a:r>
            <a:endParaRPr lang="en-US" altLang="en-US" sz="2000">
              <a:latin typeface="Courier New" charset="0"/>
              <a:ea typeface="ＭＳ Ｐゴシック" charset="-128"/>
            </a:endParaRPr>
          </a:p>
          <a:p>
            <a:pPr lvl="1">
              <a:lnSpc>
                <a:spcPct val="80000"/>
              </a:lnSpc>
            </a:pPr>
            <a:r>
              <a:rPr lang="en-US" altLang="en-US" sz="2000">
                <a:latin typeface="Courier New" charset="0"/>
                <a:ea typeface="ＭＳ Ｐゴシック" charset="-128"/>
              </a:rPr>
              <a:t>A | ~B = 0111 | ~1010 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en-US" sz="2000">
                <a:latin typeface="Courier New" charset="0"/>
                <a:ea typeface="ＭＳ Ｐゴシック" charset="-128"/>
              </a:rPr>
              <a:t>			= 0111 | 0101 = </a:t>
            </a:r>
            <a:r>
              <a:rPr lang="en-US" altLang="en-US" sz="2000" b="1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0111</a:t>
            </a:r>
            <a:r>
              <a:rPr lang="en-US" altLang="en-US" sz="2000" b="1" baseline="-25000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2</a:t>
            </a:r>
            <a:r>
              <a:rPr lang="en-US" altLang="en-US" sz="2000" b="1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/>
            </a:r>
            <a:br>
              <a:rPr lang="en-US" altLang="en-US" sz="2000" b="1">
                <a:solidFill>
                  <a:srgbClr val="FF0000"/>
                </a:solidFill>
                <a:latin typeface="Courier New" charset="0"/>
                <a:ea typeface="ＭＳ Ｐゴシック" charset="-128"/>
              </a:rPr>
            </a:br>
            <a:r>
              <a:rPr lang="en-US" altLang="en-US" sz="2000" b="1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Upper 28 bits = 1!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en-US" sz="2000" b="1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	Final answer: 0xFFFFFFF7</a:t>
            </a:r>
            <a:endParaRPr lang="en-US" altLang="en-US" sz="2000">
              <a:latin typeface="Courier New" charset="0"/>
              <a:ea typeface="ＭＳ Ｐゴシック" charset="-128"/>
            </a:endParaRPr>
          </a:p>
          <a:p>
            <a:pPr lvl="1">
              <a:lnSpc>
                <a:spcPct val="80000"/>
              </a:lnSpc>
            </a:pPr>
            <a:r>
              <a:rPr lang="en-US" altLang="en-US" sz="2000">
                <a:latin typeface="Courier New" charset="0"/>
                <a:ea typeface="ＭＳ Ｐゴシック" charset="-128"/>
              </a:rPr>
              <a:t>A ^ C = (0000 ... 0111) ^ (1111 ... 1111)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en-US" sz="2000">
                <a:latin typeface="Courier New" charset="0"/>
                <a:ea typeface="ＭＳ Ｐゴシック" charset="-128"/>
              </a:rPr>
              <a:t>			= </a:t>
            </a:r>
            <a:r>
              <a:rPr lang="en-US" altLang="en-US" sz="2000" b="1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1111 ... 1000</a:t>
            </a:r>
            <a:r>
              <a:rPr lang="en-US" altLang="en-US" sz="2000" b="1" baseline="-25000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2</a:t>
            </a:r>
            <a:r>
              <a:rPr lang="en-US" altLang="en-US" sz="2000" b="1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 </a:t>
            </a:r>
            <a:r>
              <a:rPr lang="en-US" altLang="en-US" sz="2000">
                <a:latin typeface="Courier New" charset="0"/>
                <a:ea typeface="ＭＳ Ｐゴシック" charset="-128"/>
              </a:rPr>
              <a:t>= </a:t>
            </a:r>
            <a:r>
              <a:rPr lang="en-US" altLang="en-US" sz="2000" b="1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0xFFFFFFF8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latin typeface="Courier New" charset="0"/>
                <a:ea typeface="ＭＳ Ｐゴシック" charset="-128"/>
              </a:rPr>
              <a:t>A &lt;&lt; 4 = 0111 &lt;&lt; (4 bits) = </a:t>
            </a:r>
            <a:r>
              <a:rPr lang="en-US" altLang="en-US" sz="2000" b="1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01110000</a:t>
            </a:r>
            <a:r>
              <a:rPr lang="en-US" altLang="en-US" sz="2000" b="1" baseline="-25000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2</a:t>
            </a:r>
            <a:r>
              <a:rPr lang="en-US" altLang="en-US" sz="2000" b="1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 = 0x70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latin typeface="Courier New" charset="0"/>
                <a:ea typeface="ＭＳ Ｐゴシック" charset="-128"/>
              </a:rPr>
              <a:t>B &gt;&gt; 5 = 1010 &gt;&gt; (5 bits) = 0</a:t>
            </a:r>
          </a:p>
          <a:p>
            <a:pPr lvl="2">
              <a:lnSpc>
                <a:spcPct val="80000"/>
              </a:lnSpc>
            </a:pPr>
            <a:r>
              <a:rPr lang="en-US" altLang="en-US" sz="1700">
                <a:ea typeface="ＭＳ Ｐゴシック" charset="-128"/>
              </a:rPr>
              <a:t>Only lowest 4 bits of B contain non-zero values!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latin typeface="Courier New" charset="0"/>
                <a:ea typeface="ＭＳ Ｐゴシック" charset="-128"/>
              </a:rPr>
              <a:t>A | (B &lt;&lt; 2)</a:t>
            </a:r>
            <a:r>
              <a:rPr lang="en-US" altLang="en-US" sz="2000">
                <a:ea typeface="ＭＳ Ｐゴシック" charset="-128"/>
              </a:rPr>
              <a:t> =  </a:t>
            </a:r>
            <a:r>
              <a:rPr lang="en-US" altLang="en-US" sz="2000">
                <a:latin typeface="Courier New" charset="0"/>
                <a:ea typeface="ＭＳ Ｐゴシック" charset="-128"/>
              </a:rPr>
              <a:t>0111 | (1010 &lt;&lt; 2 bits)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en-US" sz="2000">
                <a:latin typeface="Courier New" charset="0"/>
                <a:ea typeface="ＭＳ Ｐゴシック" charset="-128"/>
              </a:rPr>
              <a:t>				= 0111 | 101000 = </a:t>
            </a:r>
            <a:r>
              <a:rPr lang="en-US" altLang="en-US" sz="2000" b="1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101111</a:t>
            </a:r>
            <a:r>
              <a:rPr lang="en-US" altLang="en-US" sz="2000" b="1" baseline="-25000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2</a:t>
            </a:r>
            <a:endParaRPr lang="en-US" altLang="en-US" sz="2000">
              <a:latin typeface="Courier New" charset="0"/>
              <a:ea typeface="ＭＳ Ｐゴシック" charset="-128"/>
            </a:endParaRPr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C883F49-DD59-2B42-A35C-C0F8B2568A25}" type="datetime1">
              <a:rPr lang="en-US" altLang="en-US" sz="1200" smtClean="0">
                <a:latin typeface="Garamond" charset="0"/>
              </a:rPr>
              <a:t>12/10/18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36</a:t>
            </a:r>
            <a:endParaRPr lang="en-US" altLang="en-US"/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11A3DDD-D683-804A-98EB-68F52E183058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07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Office hours Tuesday 12-1:30, not Thursday this week</a:t>
            </a:r>
          </a:p>
          <a:p>
            <a:pPr lvl="1"/>
            <a:r>
              <a:rPr lang="en-US" dirty="0" smtClean="0">
                <a:latin typeface="Arial" charset="0"/>
              </a:rPr>
              <a:t>Today: </a:t>
            </a:r>
            <a:r>
              <a:rPr lang="en-US" dirty="0">
                <a:latin typeface="Arial" charset="0"/>
              </a:rPr>
              <a:t>Program 6 regrades due </a:t>
            </a:r>
          </a:p>
          <a:p>
            <a:pPr lvl="1"/>
            <a:r>
              <a:rPr lang="en-US" dirty="0" err="1" smtClean="0">
                <a:latin typeface="Arial" charset="0"/>
              </a:rPr>
              <a:t>Th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12/13: last day of classes; Program 8 due</a:t>
            </a:r>
          </a:p>
          <a:p>
            <a:pPr lvl="2"/>
            <a:r>
              <a:rPr lang="en-US" dirty="0">
                <a:latin typeface="Arial" charset="0"/>
              </a:rPr>
              <a:t>P8 deals with file I/O (lectures 32-33)</a:t>
            </a:r>
          </a:p>
          <a:p>
            <a:pPr lvl="1"/>
            <a:r>
              <a:rPr lang="en-US" dirty="0">
                <a:latin typeface="Arial" charset="0"/>
              </a:rPr>
              <a:t>M 12/17: Exam 3, 3-6 </a:t>
            </a:r>
            <a:r>
              <a:rPr lang="en-US" dirty="0" smtClean="0">
                <a:latin typeface="Arial" charset="0"/>
              </a:rPr>
              <a:t>PM</a:t>
            </a:r>
            <a:r>
              <a:rPr lang="en-US" dirty="0" smtClean="0">
                <a:latin typeface="Arial" charset="0"/>
              </a:rPr>
              <a:t>, Ball 210</a:t>
            </a:r>
            <a:endParaRPr lang="en-US" dirty="0">
              <a:solidFill>
                <a:srgbClr val="FF0000"/>
              </a:solidFill>
              <a:latin typeface="Arial" charset="0"/>
            </a:endParaRPr>
          </a:p>
          <a:p>
            <a:pPr lvl="2"/>
            <a:r>
              <a:rPr lang="en-US" dirty="0" smtClean="0">
                <a:latin typeface="Arial" charset="0"/>
              </a:rPr>
              <a:t>Course </a:t>
            </a:r>
            <a:r>
              <a:rPr lang="en-US" dirty="0" err="1" smtClean="0">
                <a:latin typeface="Arial" charset="0"/>
              </a:rPr>
              <a:t>evals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online; </a:t>
            </a:r>
            <a:r>
              <a:rPr lang="en-US" dirty="0" smtClean="0">
                <a:latin typeface="Arial" charset="0"/>
              </a:rPr>
              <a:t>wil</a:t>
            </a:r>
            <a:r>
              <a:rPr lang="en-US" dirty="0" smtClean="0">
                <a:latin typeface="Arial" charset="0"/>
              </a:rPr>
              <a:t>l also have hard copies available</a:t>
            </a:r>
            <a:endParaRPr lang="en-US" dirty="0" smtClean="0">
              <a:latin typeface="Arial" charset="0"/>
            </a:endParaRPr>
          </a:p>
          <a:p>
            <a:pPr lvl="2"/>
            <a:r>
              <a:rPr lang="en-US" dirty="0" smtClean="0">
                <a:latin typeface="Arial" charset="0"/>
              </a:rPr>
              <a:t>You’ll </a:t>
            </a:r>
            <a:r>
              <a:rPr lang="en-US" dirty="0">
                <a:latin typeface="Arial" charset="0"/>
              </a:rPr>
              <a:t>submit </a:t>
            </a:r>
            <a:r>
              <a:rPr lang="en-US" dirty="0" err="1">
                <a:latin typeface="Arial" charset="0"/>
              </a:rPr>
              <a:t>eval</a:t>
            </a:r>
            <a:r>
              <a:rPr lang="en-US" dirty="0">
                <a:latin typeface="Arial" charset="0"/>
              </a:rPr>
              <a:t> at exam</a:t>
            </a:r>
          </a:p>
          <a:p>
            <a:pPr lvl="1"/>
            <a:r>
              <a:rPr lang="en-US" dirty="0">
                <a:latin typeface="Arial" charset="0"/>
              </a:rPr>
              <a:t>W 12/19: All code due by </a:t>
            </a:r>
            <a:r>
              <a:rPr lang="en-US" b="1" dirty="0">
                <a:solidFill>
                  <a:srgbClr val="FF0000"/>
                </a:solidFill>
                <a:latin typeface="Arial" charset="0"/>
              </a:rPr>
              <a:t>12:00 PM (noon)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Program 9: Worth up to 4 points extra credit on final </a:t>
            </a:r>
            <a:r>
              <a:rPr lang="en-US" dirty="0" err="1">
                <a:latin typeface="Arial" charset="0"/>
              </a:rPr>
              <a:t>avg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Resubmission deadline for P7 &amp; P8</a:t>
            </a:r>
          </a:p>
          <a:p>
            <a:endParaRPr lang="en-US" dirty="0" smtClean="0"/>
          </a:p>
          <a:p>
            <a:r>
              <a:rPr lang="en-US" dirty="0" smtClean="0"/>
              <a:t>Today’s class</a:t>
            </a:r>
          </a:p>
          <a:p>
            <a:pPr lvl="1"/>
            <a:r>
              <a:rPr lang="en-US" dirty="0" smtClean="0"/>
              <a:t>Bitwise operators</a:t>
            </a:r>
          </a:p>
        </p:txBody>
      </p:sp>
      <p:sp>
        <p:nvSpPr>
          <p:cNvPr id="41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A5D7C73-EC63-444B-95E4-470656480A3A}" type="datetime1">
              <a:rPr lang="en-US" sz="1200" smtClean="0"/>
              <a:t>12/10/18</a:t>
            </a:fld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 Lecture 36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3B20B38-DAD4-524E-BA8C-1CAA6086D639}" type="slidenum">
              <a:rPr lang="en-US" sz="1200" smtClean="0"/>
              <a:pPr/>
              <a:t>2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Hexadecimal output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To print a number in hex, use </a:t>
            </a:r>
            <a:r>
              <a:rPr lang="en-US" sz="2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%x</a:t>
            </a:r>
            <a:r>
              <a:rPr lang="en-US" sz="2800">
                <a:latin typeface="Arial" charset="0"/>
              </a:rPr>
              <a:t> or </a:t>
            </a:r>
            <a:r>
              <a:rPr lang="en-US" sz="2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%X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%x</a:t>
            </a:r>
            <a:r>
              <a:rPr lang="en-US" sz="2400">
                <a:latin typeface="Arial" charset="0"/>
              </a:rPr>
              <a:t> prints characters </a:t>
            </a:r>
            <a:r>
              <a:rPr lang="en-US" sz="2400">
                <a:latin typeface="Courier New" charset="0"/>
                <a:cs typeface="Courier New" charset="0"/>
              </a:rPr>
              <a:t>a-f</a:t>
            </a:r>
            <a:r>
              <a:rPr lang="en-US" sz="2400">
                <a:latin typeface="Arial" charset="0"/>
              </a:rPr>
              <a:t> in lowercase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%X</a:t>
            </a:r>
            <a:r>
              <a:rPr lang="en-US" sz="2400">
                <a:latin typeface="Arial" charset="0"/>
              </a:rPr>
              <a:t> prints characters </a:t>
            </a:r>
            <a:r>
              <a:rPr lang="en-US" sz="2400">
                <a:latin typeface="Courier New" charset="0"/>
                <a:cs typeface="Courier New" charset="0"/>
              </a:rPr>
              <a:t>A-F</a:t>
            </a:r>
            <a:r>
              <a:rPr lang="en-US" sz="2400">
                <a:latin typeface="Arial" charset="0"/>
              </a:rPr>
              <a:t> in uppercase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To show leading </a:t>
            </a:r>
            <a:r>
              <a:rPr lang="en-US" sz="2800">
                <a:latin typeface="Courier New" charset="0"/>
                <a:cs typeface="Courier New" charset="0"/>
              </a:rPr>
              <a:t>0x</a:t>
            </a:r>
            <a:r>
              <a:rPr lang="en-US" sz="2800">
                <a:latin typeface="Arial" charset="0"/>
                <a:cs typeface="Courier New" charset="0"/>
              </a:rPr>
              <a:t>, </a:t>
            </a:r>
            <a:r>
              <a:rPr lang="en-US" sz="2800">
                <a:latin typeface="Arial" charset="0"/>
              </a:rPr>
              <a:t>use the </a:t>
            </a:r>
            <a:r>
              <a:rPr lang="en-US" sz="2800">
                <a:latin typeface="Courier New" charset="0"/>
                <a:cs typeface="Courier New" charset="0"/>
              </a:rPr>
              <a:t>#</a:t>
            </a:r>
            <a:r>
              <a:rPr lang="en-US" sz="2800">
                <a:latin typeface="Arial" charset="0"/>
              </a:rPr>
              <a:t> flag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To show leading </a:t>
            </a:r>
            <a:r>
              <a:rPr lang="en-US" sz="2800">
                <a:latin typeface="Courier New" charset="0"/>
                <a:cs typeface="Courier New" charset="0"/>
              </a:rPr>
              <a:t>0</a:t>
            </a:r>
            <a:r>
              <a:rPr lang="en-US" sz="2800">
                <a:latin typeface="Arial" charset="0"/>
              </a:rPr>
              <a:t>s, use precision with total # digits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Field width + 0 flag also works </a:t>
            </a:r>
            <a:r>
              <a:rPr lang="en-US" sz="2400" u="sng">
                <a:latin typeface="Arial" charset="0"/>
              </a:rPr>
              <a:t>unless</a:t>
            </a:r>
            <a:r>
              <a:rPr lang="en-US" sz="2400">
                <a:latin typeface="Arial" charset="0"/>
              </a:rPr>
              <a:t> value = 0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Examples (assume </a:t>
            </a:r>
            <a:r>
              <a:rPr lang="en-US" sz="2800">
                <a:latin typeface="Courier New" charset="0"/>
                <a:cs typeface="Courier New" charset="0"/>
              </a:rPr>
              <a:t>var1 = 0x1A2B</a:t>
            </a:r>
            <a:r>
              <a:rPr lang="en-US" sz="2800">
                <a:latin typeface="Arial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printf(</a:t>
            </a:r>
            <a:r>
              <a:rPr lang="ja-JP" altLang="en-US" sz="2400">
                <a:latin typeface="Courier New" charset="0"/>
                <a:cs typeface="Courier New" charset="0"/>
              </a:rPr>
              <a:t>“</a:t>
            </a:r>
            <a:r>
              <a:rPr lang="en-US" altLang="ja-JP" sz="2400">
                <a:latin typeface="Courier New" charset="0"/>
                <a:cs typeface="Courier New" charset="0"/>
              </a:rPr>
              <a:t>%x</a:t>
            </a:r>
            <a:r>
              <a:rPr lang="ja-JP" altLang="en-US" sz="2400">
                <a:latin typeface="Courier New" charset="0"/>
                <a:cs typeface="Courier New" charset="0"/>
              </a:rPr>
              <a:t>”</a:t>
            </a:r>
            <a:r>
              <a:rPr lang="en-US" altLang="ja-JP" sz="2400">
                <a:latin typeface="Courier New" charset="0"/>
                <a:cs typeface="Courier New" charset="0"/>
              </a:rPr>
              <a:t>, var1) </a:t>
            </a:r>
            <a:r>
              <a:rPr lang="en-US" altLang="ja-JP" sz="2400">
                <a:latin typeface="Courier New" charset="0"/>
                <a:cs typeface="Courier New" charset="0"/>
                <a:sym typeface="Wingdings" charset="0"/>
              </a:rPr>
              <a:t> </a:t>
            </a:r>
            <a:r>
              <a:rPr lang="en-US" altLang="ja-JP" sz="2400" b="1">
                <a:solidFill>
                  <a:srgbClr val="0000FF"/>
                </a:solidFill>
                <a:latin typeface="Courier New" charset="0"/>
                <a:cs typeface="Courier New" charset="0"/>
                <a:sym typeface="Wingdings" charset="0"/>
              </a:rPr>
              <a:t>1a2b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printf(</a:t>
            </a:r>
            <a:r>
              <a:rPr lang="ja-JP" altLang="en-US" sz="2400">
                <a:latin typeface="Courier New" charset="0"/>
                <a:cs typeface="Courier New" charset="0"/>
              </a:rPr>
              <a:t>“</a:t>
            </a:r>
            <a:r>
              <a:rPr lang="en-US" altLang="ja-JP" sz="2400">
                <a:latin typeface="Courier New" charset="0"/>
                <a:cs typeface="Courier New" charset="0"/>
              </a:rPr>
              <a:t>%X</a:t>
            </a:r>
            <a:r>
              <a:rPr lang="ja-JP" altLang="en-US" sz="2400">
                <a:latin typeface="Courier New" charset="0"/>
                <a:cs typeface="Courier New" charset="0"/>
              </a:rPr>
              <a:t>”</a:t>
            </a:r>
            <a:r>
              <a:rPr lang="en-US" altLang="ja-JP" sz="2400">
                <a:latin typeface="Courier New" charset="0"/>
                <a:cs typeface="Courier New" charset="0"/>
              </a:rPr>
              <a:t>, var1) </a:t>
            </a:r>
            <a:r>
              <a:rPr lang="en-US" altLang="ja-JP" sz="2400">
                <a:latin typeface="Courier New" charset="0"/>
                <a:cs typeface="Courier New" charset="0"/>
                <a:sym typeface="Wingdings" charset="0"/>
              </a:rPr>
              <a:t> </a:t>
            </a:r>
            <a:r>
              <a:rPr lang="en-US" altLang="ja-JP" sz="2400" b="1">
                <a:solidFill>
                  <a:srgbClr val="0000FF"/>
                </a:solidFill>
                <a:latin typeface="Courier New" charset="0"/>
                <a:cs typeface="Courier New" charset="0"/>
                <a:sym typeface="Wingdings" charset="0"/>
              </a:rPr>
              <a:t>1A2B</a:t>
            </a:r>
            <a:endParaRPr lang="en-US" altLang="ja-JP" sz="2400" b="1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printf(</a:t>
            </a:r>
            <a:r>
              <a:rPr lang="ja-JP" altLang="en-US" sz="2400">
                <a:latin typeface="Courier New" charset="0"/>
                <a:cs typeface="Courier New" charset="0"/>
              </a:rPr>
              <a:t>“</a:t>
            </a:r>
            <a:r>
              <a:rPr lang="en-US" altLang="ja-JP" sz="2400">
                <a:latin typeface="Courier New" charset="0"/>
                <a:cs typeface="Courier New" charset="0"/>
              </a:rPr>
              <a:t>%#x</a:t>
            </a:r>
            <a:r>
              <a:rPr lang="ja-JP" altLang="en-US" sz="2400">
                <a:latin typeface="Courier New" charset="0"/>
                <a:cs typeface="Courier New" charset="0"/>
              </a:rPr>
              <a:t>”</a:t>
            </a:r>
            <a:r>
              <a:rPr lang="en-US" altLang="ja-JP" sz="2400">
                <a:latin typeface="Courier New" charset="0"/>
                <a:cs typeface="Courier New" charset="0"/>
              </a:rPr>
              <a:t>, var1) </a:t>
            </a:r>
            <a:r>
              <a:rPr lang="en-US" altLang="ja-JP" sz="2400">
                <a:latin typeface="Courier New" charset="0"/>
                <a:cs typeface="Courier New" charset="0"/>
                <a:sym typeface="Wingdings" charset="0"/>
              </a:rPr>
              <a:t> </a:t>
            </a:r>
            <a:r>
              <a:rPr lang="en-US" altLang="ja-JP" sz="2400" b="1">
                <a:solidFill>
                  <a:srgbClr val="0000FF"/>
                </a:solidFill>
                <a:latin typeface="Courier New" charset="0"/>
                <a:cs typeface="Courier New" charset="0"/>
                <a:sym typeface="Wingdings" charset="0"/>
              </a:rPr>
              <a:t>0x1a2b</a:t>
            </a:r>
            <a:endParaRPr lang="en-US" altLang="ja-JP" sz="2400" b="1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printf(</a:t>
            </a:r>
            <a:r>
              <a:rPr lang="ja-JP" altLang="en-US" sz="2400">
                <a:latin typeface="Courier New" charset="0"/>
                <a:cs typeface="Courier New" charset="0"/>
              </a:rPr>
              <a:t>“</a:t>
            </a:r>
            <a:r>
              <a:rPr lang="en-US" altLang="ja-JP" sz="2400">
                <a:latin typeface="Courier New" charset="0"/>
                <a:cs typeface="Courier New" charset="0"/>
              </a:rPr>
              <a:t>%.6x</a:t>
            </a:r>
            <a:r>
              <a:rPr lang="ja-JP" altLang="en-US" sz="2400">
                <a:latin typeface="Courier New" charset="0"/>
                <a:cs typeface="Courier New" charset="0"/>
              </a:rPr>
              <a:t>”</a:t>
            </a:r>
            <a:r>
              <a:rPr lang="en-US" altLang="ja-JP" sz="2400">
                <a:latin typeface="Courier New" charset="0"/>
                <a:cs typeface="Courier New" charset="0"/>
              </a:rPr>
              <a:t>, var1) </a:t>
            </a:r>
            <a:r>
              <a:rPr lang="en-US" altLang="ja-JP" sz="2400">
                <a:latin typeface="Courier New" charset="0"/>
                <a:cs typeface="Courier New" charset="0"/>
                <a:sym typeface="Wingdings" charset="0"/>
              </a:rPr>
              <a:t> </a:t>
            </a:r>
            <a:r>
              <a:rPr lang="en-US" altLang="ja-JP" sz="2400" b="1">
                <a:solidFill>
                  <a:srgbClr val="0000FF"/>
                </a:solidFill>
                <a:latin typeface="Courier New" charset="0"/>
                <a:cs typeface="Courier New" charset="0"/>
                <a:sym typeface="Wingdings" charset="0"/>
              </a:rPr>
              <a:t>001a2b</a:t>
            </a:r>
            <a:endParaRPr lang="en-US" altLang="ja-JP" sz="2400" b="1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printf(</a:t>
            </a:r>
            <a:r>
              <a:rPr lang="ja-JP" altLang="en-US" sz="2400">
                <a:latin typeface="Courier New" charset="0"/>
                <a:cs typeface="Courier New" charset="0"/>
              </a:rPr>
              <a:t>“</a:t>
            </a:r>
            <a:r>
              <a:rPr lang="en-US" altLang="ja-JP" sz="2400">
                <a:latin typeface="Courier New" charset="0"/>
                <a:cs typeface="Courier New" charset="0"/>
              </a:rPr>
              <a:t>%#.6x</a:t>
            </a:r>
            <a:r>
              <a:rPr lang="ja-JP" altLang="en-US" sz="2400">
                <a:latin typeface="Courier New" charset="0"/>
                <a:cs typeface="Courier New" charset="0"/>
              </a:rPr>
              <a:t>”</a:t>
            </a:r>
            <a:r>
              <a:rPr lang="en-US" altLang="ja-JP" sz="2400">
                <a:latin typeface="Courier New" charset="0"/>
                <a:cs typeface="Courier New" charset="0"/>
              </a:rPr>
              <a:t>, var1) </a:t>
            </a:r>
            <a:r>
              <a:rPr lang="en-US" altLang="ja-JP" sz="2400">
                <a:latin typeface="Courier New" charset="0"/>
                <a:cs typeface="Courier New" charset="0"/>
                <a:sym typeface="Wingdings" charset="0"/>
              </a:rPr>
              <a:t> </a:t>
            </a:r>
            <a:r>
              <a:rPr lang="en-US" altLang="ja-JP" sz="2400" b="1">
                <a:solidFill>
                  <a:srgbClr val="0000FF"/>
                </a:solidFill>
                <a:latin typeface="Courier New" charset="0"/>
                <a:cs typeface="Courier New" charset="0"/>
                <a:sym typeface="Wingdings" charset="0"/>
              </a:rPr>
              <a:t>0x001a2b</a:t>
            </a:r>
            <a:endParaRPr lang="en-US" sz="2400" b="1">
              <a:latin typeface="Courier New" charset="0"/>
              <a:cs typeface="Courier New" charset="0"/>
              <a:sym typeface="Wingdings" charset="0"/>
            </a:endParaRPr>
          </a:p>
        </p:txBody>
      </p:sp>
      <p:sp>
        <p:nvSpPr>
          <p:cNvPr id="2867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C4C79D1-C3F6-3C47-BF16-EBB46CC677B3}" type="datetime1">
              <a:rPr lang="en-US" sz="1200" smtClean="0">
                <a:latin typeface="Garamond" charset="0"/>
                <a:cs typeface="Arial" charset="0"/>
              </a:rPr>
              <a:t>12/10/18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36</a:t>
            </a:r>
            <a:endParaRPr lang="en-US" altLang="en-US"/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DC200B1-D1A4-AF4F-8E74-B1DAD01B1560}" type="slidenum">
              <a:rPr lang="en-US" sz="1200">
                <a:latin typeface="Garamond" charset="0"/>
                <a:cs typeface="Arial" charset="0"/>
              </a:rPr>
              <a:pPr eaLnBrk="1" hangingPunct="1"/>
              <a:t>20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5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Next time</a:t>
            </a:r>
            <a:endParaRPr lang="en-US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 3 Preview</a:t>
            </a:r>
          </a:p>
          <a:p>
            <a:endParaRPr lang="en-US" dirty="0" smtClean="0"/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Office hours Tuesday 12-1:30, not Thursday this </a:t>
            </a:r>
            <a:r>
              <a:rPr lang="en-US" dirty="0" smtClean="0">
                <a:latin typeface="Arial" charset="0"/>
              </a:rPr>
              <a:t>week</a:t>
            </a:r>
            <a:endParaRPr lang="en-US" dirty="0" smtClean="0"/>
          </a:p>
          <a:p>
            <a:pPr lvl="1"/>
            <a:r>
              <a:rPr lang="en-US" dirty="0" smtClean="0"/>
              <a:t>Today: Program 6 regrades due </a:t>
            </a:r>
          </a:p>
          <a:p>
            <a:pPr lvl="1"/>
            <a:r>
              <a:rPr lang="en-US" dirty="0" err="1" smtClean="0"/>
              <a:t>Th</a:t>
            </a:r>
            <a:r>
              <a:rPr lang="en-US" dirty="0" smtClean="0"/>
              <a:t> 12/13: last day of classes; Program 8 due</a:t>
            </a:r>
          </a:p>
          <a:p>
            <a:pPr lvl="2"/>
            <a:r>
              <a:rPr lang="en-US" dirty="0" smtClean="0"/>
              <a:t>P8 deals with file I/O (lectures 32-33)</a:t>
            </a:r>
          </a:p>
          <a:p>
            <a:pPr lvl="1"/>
            <a:r>
              <a:rPr lang="en-US" dirty="0" smtClean="0"/>
              <a:t>M 12/17: Exam 3, 3-6 PM, </a:t>
            </a:r>
            <a:r>
              <a:rPr lang="en-US" dirty="0">
                <a:latin typeface="Arial" charset="0"/>
              </a:rPr>
              <a:t>Ball 210 </a:t>
            </a:r>
            <a:endParaRPr lang="en-US" dirty="0" smtClean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Course </a:t>
            </a:r>
            <a:r>
              <a:rPr lang="en-US" dirty="0" err="1">
                <a:latin typeface="Arial" charset="0"/>
              </a:rPr>
              <a:t>evals</a:t>
            </a:r>
            <a:r>
              <a:rPr lang="en-US" dirty="0">
                <a:latin typeface="Arial" charset="0"/>
              </a:rPr>
              <a:t> online; will also have hard copies available</a:t>
            </a:r>
          </a:p>
          <a:p>
            <a:pPr lvl="2"/>
            <a:r>
              <a:rPr lang="en-US" dirty="0">
                <a:latin typeface="Arial" charset="0"/>
              </a:rPr>
              <a:t>You’ll submit </a:t>
            </a:r>
            <a:r>
              <a:rPr lang="en-US" dirty="0" err="1">
                <a:latin typeface="Arial" charset="0"/>
              </a:rPr>
              <a:t>eval</a:t>
            </a:r>
            <a:r>
              <a:rPr lang="en-US">
                <a:latin typeface="Arial" charset="0"/>
              </a:rPr>
              <a:t> at exam</a:t>
            </a:r>
          </a:p>
          <a:p>
            <a:pPr lvl="1"/>
            <a:r>
              <a:rPr lang="en-US" smtClean="0"/>
              <a:t>W </a:t>
            </a:r>
            <a:r>
              <a:rPr lang="en-US" dirty="0" smtClean="0"/>
              <a:t>12/19: All code due by </a:t>
            </a:r>
            <a:r>
              <a:rPr lang="en-US" b="1" dirty="0" smtClean="0">
                <a:solidFill>
                  <a:srgbClr val="FF0000"/>
                </a:solidFill>
              </a:rPr>
              <a:t>12:00 PM (noon)</a:t>
            </a:r>
          </a:p>
          <a:p>
            <a:pPr lvl="2"/>
            <a:r>
              <a:rPr lang="en-US" dirty="0" smtClean="0"/>
              <a:t>Program 9: Worth up to 4 points extra credit on final </a:t>
            </a:r>
            <a:r>
              <a:rPr lang="en-US" dirty="0" err="1" smtClean="0"/>
              <a:t>avg</a:t>
            </a:r>
            <a:endParaRPr lang="en-US" dirty="0" smtClean="0"/>
          </a:p>
          <a:p>
            <a:pPr lvl="2"/>
            <a:r>
              <a:rPr lang="en-US" dirty="0" smtClean="0"/>
              <a:t>Resubmission deadline for P7 &amp; P8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9981DD9-399F-5B4F-ADA5-6CF39682A440}" type="datetime1">
              <a:rPr lang="en-US" sz="1200" smtClean="0">
                <a:latin typeface="+mj-lt"/>
              </a:rPr>
              <a:t>12/10/18</a:t>
            </a:fld>
            <a:endParaRPr lang="en-US" sz="1200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 Lecture 36</a:t>
            </a:r>
            <a:endParaRPr lang="en-US" altLang="en-US" dirty="0"/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43FFED0-5613-D747-AC8F-CF84A7339BF4}" type="slidenum">
              <a:rPr lang="en-US" sz="1200" smtClean="0">
                <a:latin typeface="+mj-lt"/>
              </a:rPr>
              <a:pPr/>
              <a:t>21</a:t>
            </a:fld>
            <a:endParaRPr lang="en-US" sz="1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binary and hexadecimal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 data encoded in binary (base 2)</a:t>
            </a:r>
          </a:p>
          <a:p>
            <a:pPr lvl="1"/>
            <a:r>
              <a:rPr lang="en-US" dirty="0" smtClean="0"/>
              <a:t>Useful knowing bit patterns to evaluate bitwise ops</a:t>
            </a:r>
          </a:p>
          <a:p>
            <a:r>
              <a:rPr lang="en-US" dirty="0" smtClean="0"/>
              <a:t>Hexadecimal (base 16) used with bitwise ops</a:t>
            </a:r>
          </a:p>
          <a:p>
            <a:pPr lvl="1"/>
            <a:r>
              <a:rPr lang="en-US" dirty="0" smtClean="0"/>
              <a:t>Closer to binary than base 10 is</a:t>
            </a:r>
          </a:p>
          <a:p>
            <a:pPr lvl="1"/>
            <a:r>
              <a:rPr lang="en-US" dirty="0" smtClean="0"/>
              <a:t>Each hexadecimal digit = 4 bits</a:t>
            </a:r>
          </a:p>
          <a:p>
            <a:pPr lvl="1"/>
            <a:r>
              <a:rPr lang="en-US" dirty="0"/>
              <a:t>Leading </a:t>
            </a:r>
            <a:r>
              <a:rPr lang="en-US" dirty="0" smtClean="0"/>
              <a:t>0x indicates hexadecimal constant</a:t>
            </a:r>
            <a:endParaRPr lang="en-US" dirty="0"/>
          </a:p>
          <a:p>
            <a:pPr lvl="1"/>
            <a:r>
              <a:rPr lang="en-US" dirty="0" smtClean="0"/>
              <a:t>Digits 0-9 same as decimal, 10-15 = A-F</a:t>
            </a:r>
          </a:p>
          <a:p>
            <a:pPr lvl="2"/>
            <a:r>
              <a:rPr lang="en-US" dirty="0" smtClean="0"/>
              <a:t>0x0 = 0000</a:t>
            </a:r>
            <a:r>
              <a:rPr lang="en-US" baseline="-25000" dirty="0" smtClean="0"/>
              <a:t>2</a:t>
            </a:r>
            <a:r>
              <a:rPr lang="en-US" dirty="0" smtClean="0"/>
              <a:t>, 0x1 = 0001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mr-IN" dirty="0" smtClean="0"/>
              <a:t>…</a:t>
            </a:r>
            <a:r>
              <a:rPr lang="en-US" dirty="0" smtClean="0"/>
              <a:t> 0x9 = 1001</a:t>
            </a:r>
            <a:r>
              <a:rPr lang="en-US" baseline="-25000" dirty="0" smtClean="0"/>
              <a:t>2</a:t>
            </a:r>
            <a:endParaRPr lang="en-US" dirty="0" smtClean="0"/>
          </a:p>
          <a:p>
            <a:pPr lvl="2"/>
            <a:r>
              <a:rPr lang="en-US" dirty="0" smtClean="0"/>
              <a:t>0xA = 1010</a:t>
            </a:r>
            <a:r>
              <a:rPr lang="en-US" baseline="-25000" dirty="0" smtClean="0"/>
              <a:t>2</a:t>
            </a:r>
            <a:r>
              <a:rPr lang="en-US" dirty="0" smtClean="0"/>
              <a:t>, 0xB = 1011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mr-IN" dirty="0" smtClean="0"/>
              <a:t>…</a:t>
            </a:r>
            <a:r>
              <a:rPr lang="en-US" dirty="0" smtClean="0"/>
              <a:t> 0xF = 1111</a:t>
            </a:r>
            <a:r>
              <a:rPr lang="en-US" baseline="-25000" dirty="0" smtClean="0"/>
              <a:t>2</a:t>
            </a:r>
          </a:p>
          <a:p>
            <a:r>
              <a:rPr lang="en-US" dirty="0" smtClean="0"/>
              <a:t>Variables typically declared as unsigned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 smtClean="0"/>
              <a:t>Strictly non-negative whole numbers</a:t>
            </a:r>
          </a:p>
          <a:p>
            <a:pPr lvl="1"/>
            <a:r>
              <a:rPr lang="en-US" dirty="0" smtClean="0"/>
              <a:t>32 bits in length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44CE5-C4E5-1240-9AEA-4BF2AB7CB830}" type="datetime1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36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D0AC-E4C5-8D4A-A8DE-DF5F74D2523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63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charset="-128"/>
              </a:rPr>
              <a:t>Review: Bitwise </a:t>
            </a:r>
            <a:r>
              <a:rPr lang="en-US" altLang="en-US" dirty="0">
                <a:ea typeface="ＭＳ Ｐゴシック" charset="-128"/>
              </a:rPr>
              <a:t>Logical Operations</a:t>
            </a:r>
          </a:p>
        </p:txBody>
      </p:sp>
      <p:sp>
        <p:nvSpPr>
          <p:cNvPr id="1126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Deal with individual bits of a value</a:t>
            </a:r>
          </a:p>
          <a:p>
            <a:r>
              <a:rPr lang="en-US" altLang="en-US">
                <a:ea typeface="ＭＳ Ｐゴシック" charset="-128"/>
              </a:rPr>
              <a:t>Each bit is evaluated separately</a:t>
            </a:r>
          </a:p>
          <a:p>
            <a:r>
              <a:rPr lang="en-US" altLang="en-US">
                <a:ea typeface="ＭＳ Ｐゴシック" charset="-128"/>
              </a:rPr>
              <a:t>There is no "Carry" as with addition…i.e. the results of an operation in one bit position has no effect on an adjacent bit.</a:t>
            </a:r>
          </a:p>
          <a:p>
            <a:r>
              <a:rPr lang="en-US" altLang="en-US">
                <a:ea typeface="ＭＳ Ｐゴシック" charset="-128"/>
              </a:rPr>
              <a:t>Operators</a:t>
            </a:r>
          </a:p>
          <a:p>
            <a:pPr lvl="1"/>
            <a:r>
              <a:rPr lang="en-US" altLang="en-US">
                <a:latin typeface="Courier New" charset="0"/>
                <a:ea typeface="ＭＳ Ｐゴシック" charset="-128"/>
              </a:rPr>
              <a:t>&amp;</a:t>
            </a:r>
            <a:r>
              <a:rPr lang="en-US" altLang="en-US">
                <a:ea typeface="ＭＳ Ｐゴシック" charset="-128"/>
              </a:rPr>
              <a:t> </a:t>
            </a:r>
            <a:r>
              <a:rPr lang="en-US" altLang="en-US">
                <a:ea typeface="ＭＳ Ｐゴシック" charset="-128"/>
                <a:sym typeface="Wingdings" charset="2"/>
              </a:rPr>
              <a:t></a:t>
            </a:r>
            <a:r>
              <a:rPr lang="en-US" altLang="en-US">
                <a:ea typeface="ＭＳ Ｐゴシック" charset="-128"/>
              </a:rPr>
              <a:t> AND</a:t>
            </a:r>
          </a:p>
          <a:p>
            <a:pPr lvl="1"/>
            <a:r>
              <a:rPr lang="en-US" altLang="en-US">
                <a:latin typeface="Courier New" charset="0"/>
                <a:ea typeface="ＭＳ Ｐゴシック" charset="-128"/>
              </a:rPr>
              <a:t>|</a:t>
            </a:r>
            <a:r>
              <a:rPr lang="en-US" altLang="en-US">
                <a:ea typeface="ＭＳ Ｐゴシック" charset="-128"/>
              </a:rPr>
              <a:t> </a:t>
            </a:r>
            <a:r>
              <a:rPr lang="en-US" altLang="en-US">
                <a:ea typeface="ＭＳ Ｐゴシック" charset="-128"/>
                <a:sym typeface="Wingdings" charset="2"/>
              </a:rPr>
              <a:t></a:t>
            </a:r>
            <a:r>
              <a:rPr lang="en-US" altLang="en-US">
                <a:ea typeface="ＭＳ Ｐゴシック" charset="-128"/>
              </a:rPr>
              <a:t> OR</a:t>
            </a:r>
          </a:p>
          <a:p>
            <a:pPr lvl="1"/>
            <a:r>
              <a:rPr lang="en-US" altLang="en-US">
                <a:latin typeface="Courier New" charset="0"/>
                <a:ea typeface="ＭＳ Ｐゴシック" charset="-128"/>
              </a:rPr>
              <a:t>^</a:t>
            </a:r>
            <a:r>
              <a:rPr lang="en-US" altLang="en-US">
                <a:ea typeface="ＭＳ Ｐゴシック" charset="-128"/>
              </a:rPr>
              <a:t> </a:t>
            </a:r>
            <a:r>
              <a:rPr lang="en-US" altLang="en-US">
                <a:ea typeface="ＭＳ Ｐゴシック" charset="-128"/>
                <a:sym typeface="Wingdings" charset="2"/>
              </a:rPr>
              <a:t></a:t>
            </a:r>
            <a:r>
              <a:rPr lang="en-US" altLang="en-US">
                <a:ea typeface="ＭＳ Ｐゴシック" charset="-128"/>
              </a:rPr>
              <a:t> XOR</a:t>
            </a:r>
          </a:p>
          <a:p>
            <a:pPr lvl="1"/>
            <a:r>
              <a:rPr lang="en-US" altLang="en-US">
                <a:latin typeface="Courier New" charset="0"/>
                <a:ea typeface="ＭＳ Ｐゴシック" charset="-128"/>
              </a:rPr>
              <a:t>~</a:t>
            </a:r>
            <a:r>
              <a:rPr lang="en-US" altLang="en-US">
                <a:ea typeface="ＭＳ Ｐゴシック" charset="-128"/>
              </a:rPr>
              <a:t> </a:t>
            </a:r>
            <a:r>
              <a:rPr lang="en-US" altLang="en-US">
                <a:ea typeface="ＭＳ Ｐゴシック" charset="-128"/>
                <a:sym typeface="Wingdings" charset="2"/>
              </a:rPr>
              <a:t> </a:t>
            </a:r>
            <a:r>
              <a:rPr lang="en-US" altLang="en-US">
                <a:ea typeface="ＭＳ Ｐゴシック" charset="-128"/>
              </a:rPr>
              <a:t>bitwise NOT (flip all bits)</a:t>
            </a:r>
            <a:br>
              <a:rPr lang="en-US" altLang="en-US">
                <a:ea typeface="ＭＳ Ｐゴシック" charset="-128"/>
              </a:rPr>
            </a:br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1126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98A3BF1-EB19-3647-B300-09836D57C033}" type="datetime1">
              <a:rPr lang="en-US" altLang="en-US" sz="1200" smtClean="0">
                <a:latin typeface="Garamond" charset="0"/>
              </a:rPr>
              <a:t>12/10/18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36</a:t>
            </a:r>
            <a:endParaRPr lang="en-US" altLang="en-US"/>
          </a:p>
        </p:txBody>
      </p:sp>
      <p:sp>
        <p:nvSpPr>
          <p:cNvPr id="112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80AC1F4-A114-5248-A06A-55C48B4D6190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54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0" y="0"/>
            <a:ext cx="43434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4000"/>
              <a:t>Bitwise Logical Operations</a:t>
            </a:r>
          </a:p>
        </p:txBody>
      </p:sp>
      <p:graphicFrame>
        <p:nvGraphicFramePr>
          <p:cNvPr id="74865" name="Group 113"/>
          <p:cNvGraphicFramePr>
            <a:graphicFrameLocks noGrp="1"/>
          </p:cNvGraphicFramePr>
          <p:nvPr/>
        </p:nvGraphicFramePr>
        <p:xfrm>
          <a:off x="1295400" y="1600200"/>
          <a:ext cx="1905000" cy="1554180"/>
        </p:xfrm>
        <a:graphic>
          <a:graphicData uri="http://schemas.openxmlformats.org/drawingml/2006/table">
            <a:tbl>
              <a:tblPr/>
              <a:tblGrid>
                <a:gridCol w="952500"/>
                <a:gridCol w="952500"/>
              </a:tblGrid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~ A</a:t>
                      </a: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4805" name="Group 53"/>
          <p:cNvGraphicFramePr>
            <a:graphicFrameLocks noGrp="1"/>
          </p:cNvGraphicFramePr>
          <p:nvPr/>
        </p:nvGraphicFramePr>
        <p:xfrm>
          <a:off x="5105400" y="609600"/>
          <a:ext cx="3352800" cy="2590800"/>
        </p:xfrm>
        <a:graphic>
          <a:graphicData uri="http://schemas.openxmlformats.org/drawingml/2006/table">
            <a:tbl>
              <a:tblPr/>
              <a:tblGrid>
                <a:gridCol w="1117600"/>
                <a:gridCol w="1117600"/>
                <a:gridCol w="1117600"/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A&amp;B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4806" name="Group 54"/>
          <p:cNvGraphicFramePr>
            <a:graphicFrameLocks noGrp="1"/>
          </p:cNvGraphicFramePr>
          <p:nvPr/>
        </p:nvGraphicFramePr>
        <p:xfrm>
          <a:off x="609600" y="3657600"/>
          <a:ext cx="3352800" cy="2590800"/>
        </p:xfrm>
        <a:graphic>
          <a:graphicData uri="http://schemas.openxmlformats.org/drawingml/2006/table">
            <a:tbl>
              <a:tblPr/>
              <a:tblGrid>
                <a:gridCol w="1117600"/>
                <a:gridCol w="1117600"/>
                <a:gridCol w="1117600"/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A|B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4834" name="Group 82"/>
          <p:cNvGraphicFramePr>
            <a:graphicFrameLocks noGrp="1"/>
          </p:cNvGraphicFramePr>
          <p:nvPr/>
        </p:nvGraphicFramePr>
        <p:xfrm>
          <a:off x="5105400" y="3657600"/>
          <a:ext cx="3352800" cy="2590800"/>
        </p:xfrm>
        <a:graphic>
          <a:graphicData uri="http://schemas.openxmlformats.org/drawingml/2006/table">
            <a:tbl>
              <a:tblPr/>
              <a:tblGrid>
                <a:gridCol w="1117600"/>
                <a:gridCol w="1117600"/>
                <a:gridCol w="1117600"/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A^B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407" name="Text Box 110"/>
          <p:cNvSpPr txBox="1">
            <a:spLocks noChangeArrowheads="1"/>
          </p:cNvSpPr>
          <p:nvPr/>
        </p:nvSpPr>
        <p:spPr bwMode="auto">
          <a:xfrm>
            <a:off x="5105400" y="22860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AND</a:t>
            </a:r>
          </a:p>
        </p:txBody>
      </p:sp>
      <p:sp>
        <p:nvSpPr>
          <p:cNvPr id="13408" name="Text Box 111"/>
          <p:cNvSpPr txBox="1">
            <a:spLocks noChangeArrowheads="1"/>
          </p:cNvSpPr>
          <p:nvPr/>
        </p:nvSpPr>
        <p:spPr bwMode="auto">
          <a:xfrm>
            <a:off x="5105400" y="327660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XOR (exclusive or)</a:t>
            </a:r>
          </a:p>
        </p:txBody>
      </p:sp>
      <p:sp>
        <p:nvSpPr>
          <p:cNvPr id="13409" name="Text Box 112"/>
          <p:cNvSpPr txBox="1">
            <a:spLocks noChangeArrowheads="1"/>
          </p:cNvSpPr>
          <p:nvPr/>
        </p:nvSpPr>
        <p:spPr bwMode="auto">
          <a:xfrm>
            <a:off x="609600" y="327660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OR</a:t>
            </a:r>
          </a:p>
        </p:txBody>
      </p:sp>
      <p:sp>
        <p:nvSpPr>
          <p:cNvPr id="13410" name="Text Box 114"/>
          <p:cNvSpPr txBox="1">
            <a:spLocks noChangeArrowheads="1"/>
          </p:cNvSpPr>
          <p:nvPr/>
        </p:nvSpPr>
        <p:spPr bwMode="auto">
          <a:xfrm>
            <a:off x="1295400" y="1219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NOT</a:t>
            </a:r>
          </a:p>
        </p:txBody>
      </p:sp>
      <p:sp>
        <p:nvSpPr>
          <p:cNvPr id="13411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6B80432-2466-514B-B5C5-42671DFE1511}" type="datetime1">
              <a:rPr lang="en-US" altLang="en-US" sz="1200" smtClean="0">
                <a:latin typeface="Garamond" charset="0"/>
              </a:rPr>
              <a:t>12/10/18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36</a:t>
            </a:r>
            <a:endParaRPr lang="en-US" altLang="en-US"/>
          </a:p>
        </p:txBody>
      </p:sp>
      <p:sp>
        <p:nvSpPr>
          <p:cNvPr id="1341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86771D8-F875-B24F-8A23-0D666C323566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81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Bitwise Logical Operations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685800" y="1447800"/>
            <a:ext cx="4800600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10111001 &amp; 11110000 = ?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	1 0 1 1 1 0 0 1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1 1 1 1 0 0 0 0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---------------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1 0 1 1 0 0 0 0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</p:txBody>
      </p:sp>
      <p:graphicFrame>
        <p:nvGraphicFramePr>
          <p:cNvPr id="76805" name="Group 5"/>
          <p:cNvGraphicFramePr>
            <a:graphicFrameLocks noGrp="1"/>
          </p:cNvGraphicFramePr>
          <p:nvPr/>
        </p:nvGraphicFramePr>
        <p:xfrm>
          <a:off x="5257800" y="2135188"/>
          <a:ext cx="3352800" cy="2590800"/>
        </p:xfrm>
        <a:graphic>
          <a:graphicData uri="http://schemas.openxmlformats.org/drawingml/2006/table">
            <a:tbl>
              <a:tblPr/>
              <a:tblGrid>
                <a:gridCol w="1117600"/>
                <a:gridCol w="1117600"/>
                <a:gridCol w="1117600"/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A&amp;B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66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07084F9-3313-7049-84C6-6E6A2FED78E8}" type="datetime1">
              <a:rPr lang="en-US" altLang="en-US" sz="1200" smtClean="0">
                <a:latin typeface="Garamond" charset="0"/>
              </a:rPr>
              <a:t>12/10/18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36</a:t>
            </a:r>
            <a:endParaRPr lang="en-US" altLang="en-US"/>
          </a:p>
        </p:txBody>
      </p:sp>
      <p:sp>
        <p:nvSpPr>
          <p:cNvPr id="143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877A13B-62B8-1C40-A726-E86688F5AA70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2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Bitwise Logical Operations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85800" y="1447800"/>
            <a:ext cx="4800600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10101010 &amp; 11110000 = ?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	1 0 1 0 1 0 1 0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1 1 1 1 0 0 0 0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---------------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</p:txBody>
      </p:sp>
      <p:graphicFrame>
        <p:nvGraphicFramePr>
          <p:cNvPr id="78852" name="Group 4"/>
          <p:cNvGraphicFramePr>
            <a:graphicFrameLocks noGrp="1"/>
          </p:cNvGraphicFramePr>
          <p:nvPr/>
        </p:nvGraphicFramePr>
        <p:xfrm>
          <a:off x="5257800" y="2135188"/>
          <a:ext cx="3352800" cy="2590800"/>
        </p:xfrm>
        <a:graphic>
          <a:graphicData uri="http://schemas.openxmlformats.org/drawingml/2006/table">
            <a:tbl>
              <a:tblPr/>
              <a:tblGrid>
                <a:gridCol w="1117600"/>
                <a:gridCol w="1117600"/>
                <a:gridCol w="1117600"/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A&amp;B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39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30D60F8-F352-D841-8456-54D69ECA1074}" type="datetime1">
              <a:rPr lang="en-US" altLang="en-US" sz="1200" smtClean="0">
                <a:latin typeface="Garamond" charset="0"/>
              </a:rPr>
              <a:t>12/10/18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36</a:t>
            </a:r>
            <a:endParaRPr lang="en-US" altLang="en-US"/>
          </a:p>
        </p:txBody>
      </p:sp>
      <p:sp>
        <p:nvSpPr>
          <p:cNvPr id="153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CB114AB-61A3-6242-A081-14A7A405E476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52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Bitwise Logical Operations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685800" y="1447800"/>
            <a:ext cx="4800600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10101010 &amp; 11110000 = ?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	1 0 1 0 1 0 1 0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1 1 1 1 0 0 0 0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---------------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1 0 1 0 0 0 0 0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</p:txBody>
      </p:sp>
      <p:graphicFrame>
        <p:nvGraphicFramePr>
          <p:cNvPr id="79876" name="Group 4"/>
          <p:cNvGraphicFramePr>
            <a:graphicFrameLocks noGrp="1"/>
          </p:cNvGraphicFramePr>
          <p:nvPr/>
        </p:nvGraphicFramePr>
        <p:xfrm>
          <a:off x="5257800" y="2135188"/>
          <a:ext cx="3352800" cy="2590800"/>
        </p:xfrm>
        <a:graphic>
          <a:graphicData uri="http://schemas.openxmlformats.org/drawingml/2006/table">
            <a:tbl>
              <a:tblPr/>
              <a:tblGrid>
                <a:gridCol w="1117600"/>
                <a:gridCol w="1117600"/>
                <a:gridCol w="1117600"/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A&amp;B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1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FC33CBE-D60B-5143-8C35-8EA61C8EEC61}" type="datetime1">
              <a:rPr lang="en-US" altLang="en-US" sz="1200" smtClean="0">
                <a:latin typeface="Garamond" charset="0"/>
              </a:rPr>
              <a:t>12/10/18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36</a:t>
            </a:r>
            <a:endParaRPr lang="en-US" altLang="en-US"/>
          </a:p>
        </p:txBody>
      </p:sp>
      <p:sp>
        <p:nvSpPr>
          <p:cNvPr id="164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4294D74-3597-5243-BD4A-703876BB3CA2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34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Bitwise Logical Operations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685800" y="1447800"/>
            <a:ext cx="4800600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10111001 | 11110000 = ?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	1 0 1 1 1 0 0 1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1 1 1 1 0 0 0 0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---------------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1 1 1 1 1 0 0 1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</p:txBody>
      </p:sp>
      <p:graphicFrame>
        <p:nvGraphicFramePr>
          <p:cNvPr id="77828" name="Group 4"/>
          <p:cNvGraphicFramePr>
            <a:graphicFrameLocks noGrp="1"/>
          </p:cNvGraphicFramePr>
          <p:nvPr/>
        </p:nvGraphicFramePr>
        <p:xfrm>
          <a:off x="5257800" y="2135188"/>
          <a:ext cx="3352800" cy="2590800"/>
        </p:xfrm>
        <a:graphic>
          <a:graphicData uri="http://schemas.openxmlformats.org/drawingml/2006/table">
            <a:tbl>
              <a:tblPr/>
              <a:tblGrid>
                <a:gridCol w="1117600"/>
                <a:gridCol w="1117600"/>
                <a:gridCol w="1117600"/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|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3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0CC13FC-126C-B448-887D-0A16012E1B22}" type="datetime1">
              <a:rPr lang="en-US" altLang="en-US" sz="1200" smtClean="0">
                <a:latin typeface="Garamond" charset="0"/>
              </a:rPr>
              <a:t>12/10/18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36</a:t>
            </a:r>
            <a:endParaRPr lang="en-US" altLang="en-US"/>
          </a:p>
        </p:txBody>
      </p:sp>
      <p:sp>
        <p:nvSpPr>
          <p:cNvPr id="174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653A229-C50A-D54B-838D-7CDF1E56D789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5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9122</TotalTime>
  <Words>1182</Words>
  <Application>Microsoft Macintosh PowerPoint</Application>
  <PresentationFormat>On-screen Show (4:3)</PresentationFormat>
  <Paragraphs>452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Courier New</vt:lpstr>
      <vt:lpstr>Garamond</vt:lpstr>
      <vt:lpstr>ＭＳ Ｐゴシック</vt:lpstr>
      <vt:lpstr>Times New Roman</vt:lpstr>
      <vt:lpstr>Wingdings</vt:lpstr>
      <vt:lpstr>Arial</vt:lpstr>
      <vt:lpstr>Edge</vt:lpstr>
      <vt:lpstr>EECE.2160 ECE Application Programming</vt:lpstr>
      <vt:lpstr>Lecture outline</vt:lpstr>
      <vt:lpstr>Review: binary and hexadecimal</vt:lpstr>
      <vt:lpstr>Review: Bitwise Logical Operations</vt:lpstr>
      <vt:lpstr>PowerPoint Presentation</vt:lpstr>
      <vt:lpstr>Bitwise Logical Operations</vt:lpstr>
      <vt:lpstr>Bitwise Logical Operations</vt:lpstr>
      <vt:lpstr>Bitwise Logical Operations</vt:lpstr>
      <vt:lpstr>Bitwise Logical Operations</vt:lpstr>
      <vt:lpstr>Bitwise Logical Operations</vt:lpstr>
      <vt:lpstr>Bitwise Logical Operations</vt:lpstr>
      <vt:lpstr>Bitwise Logical Operations</vt:lpstr>
      <vt:lpstr>Bitwise Logical Operations</vt:lpstr>
      <vt:lpstr>Bitwise Logical Operations</vt:lpstr>
      <vt:lpstr>Bitwise Logical Operations</vt:lpstr>
      <vt:lpstr>Bit shifts</vt:lpstr>
      <vt:lpstr>Review: C operators</vt:lpstr>
      <vt:lpstr>Example: Bitwise operations</vt:lpstr>
      <vt:lpstr>Example: Solution</vt:lpstr>
      <vt:lpstr>Hexadecimal output</vt:lpstr>
      <vt:lpstr>Next time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16.216 ECE Application Programming</dc:title>
  <dc:creator>geigerm</dc:creator>
  <cp:lastModifiedBy>Geiger, Michael J</cp:lastModifiedBy>
  <cp:revision>1868</cp:revision>
  <dcterms:created xsi:type="dcterms:W3CDTF">2006-04-03T05:03:01Z</dcterms:created>
  <dcterms:modified xsi:type="dcterms:W3CDTF">2018-12-10T16:10:17Z</dcterms:modified>
</cp:coreProperties>
</file>