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466" r:id="rId4"/>
    <p:sldId id="467" r:id="rId5"/>
    <p:sldId id="468" r:id="rId6"/>
    <p:sldId id="469" r:id="rId7"/>
    <p:sldId id="470" r:id="rId8"/>
    <p:sldId id="472" r:id="rId9"/>
    <p:sldId id="473" r:id="rId10"/>
    <p:sldId id="474" r:id="rId11"/>
    <p:sldId id="475" r:id="rId12"/>
    <p:sldId id="458" r:id="rId13"/>
    <p:sldId id="459" r:id="rId14"/>
    <p:sldId id="476" r:id="rId15"/>
    <p:sldId id="477" r:id="rId16"/>
    <p:sldId id="442" r:id="rId17"/>
    <p:sldId id="443" r:id="rId18"/>
    <p:sldId id="447" r:id="rId19"/>
    <p:sldId id="379" r:id="rId20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6B6DF0-8CCF-42DA-8978-2A360110BF7A}" v="4" dt="2019-09-09T16:51:58.6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 varScale="1">
        <p:scale>
          <a:sx n="78" d="100"/>
          <a:sy n="78" d="100"/>
        </p:scale>
        <p:origin x="101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6.xml"/><Relationship Id="rId2" Type="http://schemas.openxmlformats.org/officeDocument/2006/relationships/slide" Target="slides/slide5.xml"/><Relationship Id="rId1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0C6B6DF0-8CCF-42DA-8978-2A360110BF7A}"/>
    <pc:docChg chg="undo custSel addSld delSld modSld">
      <pc:chgData name="Geiger, Michael J" userId="13cae92b-b37c-450b-a449-82fcae19569d" providerId="ADAL" clId="{0C6B6DF0-8CCF-42DA-8978-2A360110BF7A}" dt="2019-09-09T18:28:24.023" v="38" actId="20577"/>
      <pc:docMkLst>
        <pc:docMk/>
      </pc:docMkLst>
      <pc:sldChg chg="modSp">
        <pc:chgData name="Geiger, Michael J" userId="13cae92b-b37c-450b-a449-82fcae19569d" providerId="ADAL" clId="{0C6B6DF0-8CCF-42DA-8978-2A360110BF7A}" dt="2019-09-09T16:47:12.751" v="17" actId="20577"/>
        <pc:sldMkLst>
          <pc:docMk/>
          <pc:sldMk cId="0" sldId="256"/>
        </pc:sldMkLst>
        <pc:spChg chg="mod">
          <ac:chgData name="Geiger, Michael J" userId="13cae92b-b37c-450b-a449-82fcae19569d" providerId="ADAL" clId="{0C6B6DF0-8CCF-42DA-8978-2A360110BF7A}" dt="2019-09-09T16:47:12.751" v="17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0C6B6DF0-8CCF-42DA-8978-2A360110BF7A}" dt="2019-09-09T18:28:24.023" v="38" actId="20577"/>
        <pc:sldMkLst>
          <pc:docMk/>
          <pc:sldMk cId="0" sldId="257"/>
        </pc:sldMkLst>
        <pc:spChg chg="mod">
          <ac:chgData name="Geiger, Michael J" userId="13cae92b-b37c-450b-a449-82fcae19569d" providerId="ADAL" clId="{0C6B6DF0-8CCF-42DA-8978-2A360110BF7A}" dt="2019-09-09T18:28:24.023" v="38" actId="20577"/>
          <ac:spMkLst>
            <pc:docMk/>
            <pc:sldMk cId="0" sldId="257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0C6B6DF0-8CCF-42DA-8978-2A360110BF7A}" dt="2019-09-09T16:49:59.643" v="37"/>
        <pc:sldMkLst>
          <pc:docMk/>
          <pc:sldMk cId="0" sldId="379"/>
        </pc:sldMkLst>
        <pc:spChg chg="mod">
          <ac:chgData name="Geiger, Michael J" userId="13cae92b-b37c-450b-a449-82fcae19569d" providerId="ADAL" clId="{0C6B6DF0-8CCF-42DA-8978-2A360110BF7A}" dt="2019-09-09T16:49:59.643" v="37"/>
          <ac:spMkLst>
            <pc:docMk/>
            <pc:sldMk cId="0" sldId="379"/>
            <ac:spMk id="19459" creationId="{00000000-0000-0000-0000-000000000000}"/>
          </ac:spMkLst>
        </pc:spChg>
      </pc:sldChg>
      <pc:sldChg chg="add">
        <pc:chgData name="Geiger, Michael J" userId="13cae92b-b37c-450b-a449-82fcae19569d" providerId="ADAL" clId="{0C6B6DF0-8CCF-42DA-8978-2A360110BF7A}" dt="2019-09-09T16:49:42.709" v="35"/>
        <pc:sldMkLst>
          <pc:docMk/>
          <pc:sldMk cId="0" sldId="442"/>
        </pc:sldMkLst>
      </pc:sldChg>
      <pc:sldChg chg="add">
        <pc:chgData name="Geiger, Michael J" userId="13cae92b-b37c-450b-a449-82fcae19569d" providerId="ADAL" clId="{0C6B6DF0-8CCF-42DA-8978-2A360110BF7A}" dt="2019-09-09T16:49:42.709" v="35"/>
        <pc:sldMkLst>
          <pc:docMk/>
          <pc:sldMk cId="0" sldId="443"/>
        </pc:sldMkLst>
      </pc:sldChg>
      <pc:sldChg chg="add">
        <pc:chgData name="Geiger, Michael J" userId="13cae92b-b37c-450b-a449-82fcae19569d" providerId="ADAL" clId="{0C6B6DF0-8CCF-42DA-8978-2A360110BF7A}" dt="2019-09-09T16:49:42.709" v="35"/>
        <pc:sldMkLst>
          <pc:docMk/>
          <pc:sldMk cId="0" sldId="447"/>
        </pc:sldMkLst>
      </pc:sldChg>
      <pc:sldChg chg="del">
        <pc:chgData name="Geiger, Michael J" userId="13cae92b-b37c-450b-a449-82fcae19569d" providerId="ADAL" clId="{0C6B6DF0-8CCF-42DA-8978-2A360110BF7A}" dt="2019-09-09T16:47:51.187" v="31" actId="2696"/>
        <pc:sldMkLst>
          <pc:docMk/>
          <pc:sldMk cId="1278915013" sldId="463"/>
        </pc:sldMkLst>
      </pc:sldChg>
      <pc:sldChg chg="del">
        <pc:chgData name="Geiger, Michael J" userId="13cae92b-b37c-450b-a449-82fcae19569d" providerId="ADAL" clId="{0C6B6DF0-8CCF-42DA-8978-2A360110BF7A}" dt="2019-09-09T16:47:52.314" v="32" actId="2696"/>
        <pc:sldMkLst>
          <pc:docMk/>
          <pc:sldMk cId="2977264810" sldId="464"/>
        </pc:sldMkLst>
      </pc:sldChg>
      <pc:sldChg chg="del">
        <pc:chgData name="Geiger, Michael J" userId="13cae92b-b37c-450b-a449-82fcae19569d" providerId="ADAL" clId="{0C6B6DF0-8CCF-42DA-8978-2A360110BF7A}" dt="2019-09-09T16:47:52.911" v="33" actId="2696"/>
        <pc:sldMkLst>
          <pc:docMk/>
          <pc:sldMk cId="624813373" sldId="465"/>
        </pc:sldMkLst>
      </pc:sldChg>
      <pc:sldChg chg="add">
        <pc:chgData name="Geiger, Michael J" userId="13cae92b-b37c-450b-a449-82fcae19569d" providerId="ADAL" clId="{0C6B6DF0-8CCF-42DA-8978-2A360110BF7A}" dt="2019-09-09T16:49:42.709" v="35"/>
        <pc:sldMkLst>
          <pc:docMk/>
          <pc:sldMk cId="1718870669" sldId="476"/>
        </pc:sldMkLst>
      </pc:sldChg>
      <pc:sldChg chg="del">
        <pc:chgData name="Geiger, Michael J" userId="13cae92b-b37c-450b-a449-82fcae19569d" providerId="ADAL" clId="{0C6B6DF0-8CCF-42DA-8978-2A360110BF7A}" dt="2019-09-09T16:47:50.236" v="30" actId="2696"/>
        <pc:sldMkLst>
          <pc:docMk/>
          <pc:sldMk cId="1993208074" sldId="476"/>
        </pc:sldMkLst>
      </pc:sldChg>
      <pc:sldChg chg="del">
        <pc:chgData name="Geiger, Michael J" userId="13cae92b-b37c-450b-a449-82fcae19569d" providerId="ADAL" clId="{0C6B6DF0-8CCF-42DA-8978-2A360110BF7A}" dt="2019-09-09T16:48:10.690" v="34" actId="2696"/>
        <pc:sldMkLst>
          <pc:docMk/>
          <pc:sldMk cId="1178461788" sldId="477"/>
        </pc:sldMkLst>
      </pc:sldChg>
      <pc:sldChg chg="add">
        <pc:chgData name="Geiger, Michael J" userId="13cae92b-b37c-450b-a449-82fcae19569d" providerId="ADAL" clId="{0C6B6DF0-8CCF-42DA-8978-2A360110BF7A}" dt="2019-09-09T16:49:42.709" v="35"/>
        <pc:sldMkLst>
          <pc:docMk/>
          <pc:sldMk cId="3547950365" sldId="47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2A4E629-B258-0448-9DF9-4BC92334D0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200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5CD23A0-EC3F-F04F-849C-A33D8D6156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314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B50CCFF-BD6A-C542-B3C8-8E4D0927D772}" type="slidenum">
              <a:rPr lang="en-US"/>
              <a:pPr/>
              <a:t>2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DEAF93C-0332-F04D-9C7B-A4166D802D5B}" type="datetime1">
              <a:rPr lang="en-US"/>
              <a:pPr/>
              <a:t>9/9/2019</a:t>
            </a:fld>
            <a:endParaRPr lang="en-US"/>
          </a:p>
        </p:txBody>
      </p:sp>
      <p:sp>
        <p:nvSpPr>
          <p:cNvPr id="27651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27652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9847002-BC80-F244-95D4-929FF87C7F37}" type="slidenum">
              <a:rPr lang="en-US"/>
              <a:pPr/>
              <a:t>4</a:t>
            </a:fld>
            <a:endParaRPr lang="en-US"/>
          </a:p>
        </p:txBody>
      </p:sp>
      <p:sp>
        <p:nvSpPr>
          <p:cNvPr id="276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55096D1-02D3-9C4E-8EF9-589205CF743B}" type="datetime1">
              <a:rPr lang="en-US"/>
              <a:pPr/>
              <a:t>9/9/2019</a:t>
            </a:fld>
            <a:endParaRPr lang="en-US"/>
          </a:p>
        </p:txBody>
      </p:sp>
      <p:sp>
        <p:nvSpPr>
          <p:cNvPr id="28675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2867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E79BD59-604F-7343-A7A5-6794ABC7EA77}" type="slidenum">
              <a:rPr lang="en-US"/>
              <a:pPr/>
              <a:t>5</a:t>
            </a:fld>
            <a:endParaRPr lang="en-US"/>
          </a:p>
        </p:txBody>
      </p:sp>
      <p:sp>
        <p:nvSpPr>
          <p:cNvPr id="286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54D2D9B-B0F3-B548-A411-2270ABAB06C6}" type="datetime1">
              <a:rPr lang="en-US"/>
              <a:pPr/>
              <a:t>9/9/2019</a:t>
            </a:fld>
            <a:endParaRPr lang="en-US"/>
          </a:p>
        </p:txBody>
      </p:sp>
      <p:sp>
        <p:nvSpPr>
          <p:cNvPr id="29699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2970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E7F6B3D-EBB2-0343-ADED-90AC1A41E114}" type="slidenum">
              <a:rPr lang="en-US"/>
              <a:pPr/>
              <a:t>6</a:t>
            </a:fld>
            <a:endParaRPr lang="en-US"/>
          </a:p>
        </p:txBody>
      </p:sp>
      <p:sp>
        <p:nvSpPr>
          <p:cNvPr id="297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34291ED-09FB-F546-A9D5-F1DC509162BC}" type="datetime1">
              <a:rPr lang="en-US"/>
              <a:pPr/>
              <a:t>9/9/2019</a:t>
            </a:fld>
            <a:endParaRPr lang="en-US"/>
          </a:p>
        </p:txBody>
      </p:sp>
      <p:sp>
        <p:nvSpPr>
          <p:cNvPr id="30723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30724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B40FBBD-ED5B-5840-95A9-AC0A18BBFD01}" type="slidenum">
              <a:rPr lang="en-US"/>
              <a:pPr/>
              <a:t>7</a:t>
            </a:fld>
            <a:endParaRPr lang="en-US"/>
          </a:p>
        </p:txBody>
      </p:sp>
      <p:sp>
        <p:nvSpPr>
          <p:cNvPr id="307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AEA264A-C0D5-1645-8C93-47BF847522DC}" type="datetime1">
              <a:rPr lang="en-US"/>
              <a:pPr/>
              <a:t>9/9/2019</a:t>
            </a:fld>
            <a:endParaRPr lang="en-US"/>
          </a:p>
        </p:txBody>
      </p:sp>
      <p:sp>
        <p:nvSpPr>
          <p:cNvPr id="32771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32772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D307A12-218D-164A-8AE8-5D7965AF09B5}" type="slidenum">
              <a:rPr lang="en-US"/>
              <a:pPr/>
              <a:t>8</a:t>
            </a:fld>
            <a:endParaRPr lang="en-US"/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193EF1-3A73-1C41-B57E-6101610D879B}" type="datetime1">
              <a:rPr lang="en-US"/>
              <a:pPr/>
              <a:t>9/9/2019</a:t>
            </a:fld>
            <a:endParaRPr lang="en-US"/>
          </a:p>
        </p:txBody>
      </p:sp>
      <p:sp>
        <p:nvSpPr>
          <p:cNvPr id="33795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3379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ED534DF-C6FE-974F-9D31-DA5021B425D6}" type="slidenum">
              <a:rPr lang="en-US"/>
              <a:pPr/>
              <a:t>9</a:t>
            </a:fld>
            <a:endParaRPr lang="en-US"/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4056121-04F8-BF4E-8AC2-18F650BC8FCA}" type="datetime1">
              <a:rPr lang="en-US"/>
              <a:pPr/>
              <a:t>9/9/2019</a:t>
            </a:fld>
            <a:endParaRPr lang="en-US"/>
          </a:p>
        </p:txBody>
      </p:sp>
      <p:sp>
        <p:nvSpPr>
          <p:cNvPr id="22531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3</a:t>
            </a:r>
          </a:p>
        </p:txBody>
      </p:sp>
      <p:sp>
        <p:nvSpPr>
          <p:cNvPr id="22532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C7810D5-8CF0-3B4E-9A81-BEE0B14EC7EB}" type="slidenum">
              <a:rPr lang="en-US"/>
              <a:pPr/>
              <a:t>17</a:t>
            </a:fld>
            <a:endParaRPr lang="en-US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30588" cy="2571750"/>
          </a:xfrm>
          <a:solidFill>
            <a:srgbClr val="FFFFFF"/>
          </a:solidFill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88" y="3257550"/>
            <a:ext cx="6702425" cy="30861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588" tIns="45794" rIns="91588" bIns="45794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97FCE3-F1FD-49B5-89BF-4F6E92F36996}" type="datetime1">
              <a:rPr lang="en-US" smtClean="0"/>
              <a:t>9/9/2019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57B18F-AB6B-CA46-8F6F-D1CCAF5138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0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90567F-A9CD-4E08-9520-5DDBC48DB07D}" type="datetime1">
              <a:rPr lang="en-US" smtClean="0"/>
              <a:t>9/9/2019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92CA7F-42B9-F54F-8CA9-DE48DB184F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27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020090-FD4D-4FCD-97FC-28D5A4E56D76}" type="datetime1">
              <a:rPr lang="en-US" smtClean="0"/>
              <a:t>9/9/2019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CB706-1FBC-7845-8EB9-F403ACD50C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51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F336B8-EC90-4A56-9E4D-0683CF3834D3}" type="datetime1">
              <a:rPr lang="en-US" smtClean="0"/>
              <a:t>9/9/2019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3A842F-11FC-2D4F-8AA3-2811A857D9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05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F8ACA0-EB51-44AB-AC9C-A4C1D0A340EE}" type="datetime1">
              <a:rPr lang="en-US" smtClean="0"/>
              <a:t>9/9/2019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94406C-C095-AD4E-B8CB-6529464079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2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4DB14-E666-4FB3-BF5A-F32F43403340}" type="datetime1">
              <a:rPr lang="en-US" smtClean="0"/>
              <a:t>9/9/2019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6D36A5-3219-684F-AA92-0147FB9A11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8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232AE6-22B3-418D-8BDC-4D61A6F40AF0}" type="datetime1">
              <a:rPr lang="en-US" smtClean="0"/>
              <a:t>9/9/2019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0E7C92-3E85-7A42-8231-C88DD1457D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3F3F3E-63B0-4AA9-9C5E-E5679EBA45B4}" type="datetime1">
              <a:rPr lang="en-US" smtClean="0"/>
              <a:t>9/9/2019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A7E4F6-3BDF-AD40-8581-E4FDB71135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2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3AEF0C-5D97-43E1-8C41-1F5CFC3CBA76}" type="datetime1">
              <a:rPr lang="en-US" smtClean="0"/>
              <a:t>9/9/2019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F61C4-3FF0-4E45-82D4-E5786C4221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1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138FB4-4BAC-4E03-9D5F-8D9F916ACD36}" type="datetime1">
              <a:rPr lang="en-US" smtClean="0"/>
              <a:t>9/9/2019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1079A6-1EDE-A842-BA5C-1F4E8EB55F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65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1B1336-FEA7-4856-B22B-FD5CB9FE18B4}" type="datetime1">
              <a:rPr lang="en-US" smtClean="0"/>
              <a:t>9/9/2019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4D12BB-6601-1043-A23A-28EA9A5658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4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FA259-A621-4342-AF8E-3D857A488FEE}" type="datetime1">
              <a:rPr lang="en-US" smtClean="0"/>
              <a:t>9/9/2019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BE06DD-F10F-B64B-BA73-4779127EE4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8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13D915-C35C-44CE-9BCC-3D912DCF2608}" type="datetime1">
              <a:rPr lang="en-US" smtClean="0"/>
              <a:t>9/9/2019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2593A1-E357-BB45-8224-BCF135975B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7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FCDC6D00-BB27-49C8-87A8-CEBE4A06BAF4}" type="datetime1">
              <a:rPr lang="en-US" smtClean="0"/>
              <a:t>9/9/2019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81FC58E-BBD5-7742-B809-86144AE43AD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0" r:id="rId1"/>
    <p:sldLayoutId id="2147484548" r:id="rId2"/>
    <p:sldLayoutId id="2147484549" r:id="rId3"/>
    <p:sldLayoutId id="2147484550" r:id="rId4"/>
    <p:sldLayoutId id="2147484551" r:id="rId5"/>
    <p:sldLayoutId id="2147484552" r:id="rId6"/>
    <p:sldLayoutId id="2147484553" r:id="rId7"/>
    <p:sldLayoutId id="2147484554" r:id="rId8"/>
    <p:sldLayoutId id="2147484555" r:id="rId9"/>
    <p:sldLayoutId id="2147484556" r:id="rId10"/>
    <p:sldLayoutId id="2147484557" r:id="rId11"/>
    <p:sldLayoutId id="2147484558" r:id="rId12"/>
    <p:sldLayoutId id="2147484559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EECE.3170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Microprocessor Systems Design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Instructors:  Dr. Lin Li &amp;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Fall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4: </a:t>
            </a:r>
            <a:r>
              <a:rPr lang="en-US" dirty="0">
                <a:latin typeface="Arial" charset="0"/>
              </a:rPr>
              <a:t>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x86 intro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x86 memory modes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Two general modes of access</a:t>
            </a:r>
          </a:p>
          <a:p>
            <a:pPr lvl="1"/>
            <a:r>
              <a:rPr lang="en-US">
                <a:latin typeface="Arial" charset="0"/>
              </a:rPr>
              <a:t>Real mode (DOS)</a:t>
            </a:r>
          </a:p>
          <a:p>
            <a:pPr lvl="1"/>
            <a:r>
              <a:rPr lang="en-US">
                <a:latin typeface="Arial" charset="0"/>
              </a:rPr>
              <a:t>Protected mode (Windows)</a:t>
            </a:r>
          </a:p>
          <a:p>
            <a:r>
              <a:rPr lang="en-US">
                <a:latin typeface="Arial" charset="0"/>
              </a:rPr>
              <a:t>Two memory models</a:t>
            </a:r>
          </a:p>
          <a:p>
            <a:pPr lvl="1"/>
            <a:r>
              <a:rPr lang="en-US">
                <a:latin typeface="Arial" charset="0"/>
              </a:rPr>
              <a:t>Segmented memory model</a:t>
            </a:r>
          </a:p>
          <a:p>
            <a:pPr lvl="1"/>
            <a:r>
              <a:rPr lang="en-US">
                <a:latin typeface="Arial" charset="0"/>
              </a:rPr>
              <a:t>Flat memory model</a:t>
            </a:r>
          </a:p>
          <a:p>
            <a:pPr lvl="2"/>
            <a:r>
              <a:rPr lang="en-US">
                <a:latin typeface="Arial" charset="0"/>
              </a:rPr>
              <a:t>We’ll use this model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44B87F1-2A6C-4B46-86C9-C65015E23573}" type="datetime1">
              <a:rPr lang="en-US" smtClean="0">
                <a:latin typeface="Garamond" charset="0"/>
              </a:rPr>
              <a:t>9/9/2019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2BB9C3F-436B-D344-B004-4492A388B1A4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389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Flat mode addressing</a:t>
            </a:r>
          </a:p>
        </p:txBody>
      </p:sp>
      <p:sp>
        <p:nvSpPr>
          <p:cNvPr id="22531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No segmentation</a:t>
            </a:r>
          </a:p>
          <a:p>
            <a:pPr lvl="1"/>
            <a:r>
              <a:rPr lang="en-US">
                <a:latin typeface="Arial" charset="0"/>
              </a:rPr>
              <a:t>Entire address space active</a:t>
            </a:r>
          </a:p>
          <a:p>
            <a:r>
              <a:rPr lang="en-US">
                <a:latin typeface="Arial" charset="0"/>
              </a:rPr>
              <a:t>Address generated by instruction = linear address being accessed</a:t>
            </a:r>
          </a:p>
          <a:p>
            <a:r>
              <a:rPr lang="en-US">
                <a:latin typeface="Arial" charset="0"/>
              </a:rPr>
              <a:t>Generates 40-bit external address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4CEE9E9-349F-4978-A656-D3D70340E32B}" type="datetime1">
              <a:rPr lang="en-US" smtClean="0">
                <a:latin typeface="Garamond" charset="0"/>
              </a:rPr>
              <a:t>9/9/2019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3AA2197-5780-BE41-9C45-E5EEC31E6235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  <p:pic>
        <p:nvPicPr>
          <p:cNvPr id="22535" name="Picture 3" descr="FG02_015_01350264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1066800"/>
            <a:ext cx="4252912" cy="502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4102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x86 addressing modes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Addresses in x86 instructions enclosed by brackets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Addressing modes: all examples of general addressing modes discussed earlier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Direct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EA = constant value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Example: MOV AX, [0x0100]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Register indirect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EA = value stored in register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Example: MOV [EDI], AX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Base-plus-index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EA = sum of two registers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Example: MOV AX, [EBX+ESI]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77561AB-D886-43F1-8957-725C79C7605A}" type="datetime1">
              <a:rPr lang="en-US" smtClean="0">
                <a:latin typeface="Garamond" charset="0"/>
              </a:rPr>
              <a:t>9/9/2019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9626A25-D182-4447-B5BB-F6500AF27418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x86 addressing modes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Register relative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EA = register + constant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Examples: 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MOV CL, [EBX+4]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MOV AX, ARRAY[EBX]   </a:t>
            </a:r>
            <a:r>
              <a:rPr lang="en-US" i="1" dirty="0"/>
              <a:t>ARRAY is constant memory location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Base relative-plus-index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EA = base register + index register + constant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Example: MOV AX, 0x10[ESI][EBX] -or-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/>
              <a:t>		 MOV AX</a:t>
            </a:r>
            <a:r>
              <a:rPr lang="en-US"/>
              <a:t>, [0x10+SI+BX</a:t>
            </a:r>
            <a:r>
              <a:rPr lang="en-US" dirty="0"/>
              <a:t>]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Scaled-index addressing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EA = register + (scaling factor * second register)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Often useful for array accesses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Scaling factor = element size (2, 4, 8 bytes)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Example: MOV EDX, [EAX + 4*EBX]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F7EDE7A-04A1-43A5-BF6D-040884762032}" type="datetime1">
              <a:rPr lang="en-US" smtClean="0">
                <a:latin typeface="Garamond" charset="0"/>
              </a:rPr>
              <a:t>9/9/2019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6DB83C-FB40-1543-9B1D-090604D26630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Compute the address for the memory operand in each of the following instructions.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Arial" charset="0"/>
              </a:rPr>
              <a:t>You do not need to specify what data is transferred 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The register contents and variables are as follows: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Arial" charset="0"/>
              </a:rPr>
              <a:t>(ESI) = 0x00000100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Arial" charset="0"/>
              </a:rPr>
              <a:t>(EDI) = 0x00000200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Arial" charset="0"/>
              </a:rPr>
              <a:t>(EBX) = 0x00000300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 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MOV [EBX+0x0400], CX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MOV [EDI+2*EBX], AH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MOV [EBX+EDI+0x0400], 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7B510F7-DE55-4A6A-A63B-348C5B882F9C}" type="datetime1">
              <a:rPr lang="en-US" smtClean="0">
                <a:latin typeface="Garamond" charset="0"/>
              </a:rPr>
              <a:t>9/9/2019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D150CE6-B570-A445-AA1E-33C40A65DBF3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870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sz="2800" dirty="0">
                <a:ea typeface="+mn-ea"/>
              </a:rPr>
              <a:t>Memory operand in: MOV [EBX+0x0400], CX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sz="2400" dirty="0" err="1">
                <a:solidFill>
                  <a:srgbClr val="FF0000"/>
                </a:solidFill>
              </a:rPr>
              <a:t>Addr</a:t>
            </a:r>
            <a:r>
              <a:rPr lang="en-US" sz="2400" dirty="0">
                <a:solidFill>
                  <a:srgbClr val="FF0000"/>
                </a:solidFill>
              </a:rPr>
              <a:t> = value in EBX + 0x0400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FF0000"/>
                </a:solidFill>
              </a:rPr>
              <a:t>		= 0x00000300h + 0x0400 = 0x00000700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sz="2800" dirty="0">
                <a:ea typeface="+mn-ea"/>
              </a:rPr>
              <a:t>Memory operand in: MOV [EDI+2*EBX], AH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sz="2400" dirty="0" err="1">
                <a:solidFill>
                  <a:srgbClr val="FF0000"/>
                </a:solidFill>
              </a:rPr>
              <a:t>Addr</a:t>
            </a:r>
            <a:r>
              <a:rPr lang="en-US" sz="2400" dirty="0">
                <a:solidFill>
                  <a:srgbClr val="FF0000"/>
                </a:solidFill>
              </a:rPr>
              <a:t> = value in EDI + 2 * value in EBX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FF0000"/>
                </a:solidFill>
              </a:rPr>
              <a:t>		= 0x00000200 + 2 * 0x00000300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FF0000"/>
                </a:solidFill>
              </a:rPr>
              <a:t>		= 0x00000200 + 0x00000600 = 0x00000800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sz="2800" dirty="0">
                <a:ea typeface="+mn-ea"/>
              </a:rPr>
              <a:t>Memory operand in MOV [EBX+EDI+0400h], AL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sz="2400" dirty="0" err="1">
                <a:solidFill>
                  <a:srgbClr val="FF0000"/>
                </a:solidFill>
              </a:rPr>
              <a:t>Addr</a:t>
            </a:r>
            <a:r>
              <a:rPr lang="en-US" sz="2400" dirty="0">
                <a:solidFill>
                  <a:srgbClr val="FF0000"/>
                </a:solidFill>
              </a:rPr>
              <a:t> = EBX + EDI + 0x0400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FF0000"/>
                </a:solidFill>
              </a:rPr>
              <a:t>	= 0x00000300 + 0x00000200 + 0x0400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FF0000"/>
                </a:solidFill>
              </a:rPr>
              <a:t>	= 0x00000900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89CA8E2-3A0E-4C95-8DE9-E136D20D5C03}" type="datetime1">
              <a:rPr lang="en-US" smtClean="0">
                <a:latin typeface="Garamond" charset="0"/>
              </a:rPr>
              <a:t>9/9/2019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F0C165A-D028-AA49-8F7D-CFEFD0CD8E88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950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Instruction Assembly Notation</a:t>
            </a:r>
            <a:br>
              <a:rPr lang="en-US">
                <a:latin typeface="Garamond" charset="0"/>
              </a:rPr>
            </a:br>
            <a:endParaRPr lang="en-US">
              <a:latin typeface="Garamond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Each instruction is represented by a mnemonic that describes its operation—called its operation code (opcode)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MOV  = move (data transfer)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ADD = add (arithmetic)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AND = logical AND (logic)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JMP = unconditional jump (control transfer)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Operands are the other parts of an assembly language instructions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Identify whether the elements of data to be processed are in registers or memory </a:t>
            </a:r>
          </a:p>
          <a:p>
            <a:pPr lvl="3">
              <a:lnSpc>
                <a:spcPct val="80000"/>
              </a:lnSpc>
            </a:pPr>
            <a:r>
              <a:rPr lang="en-US" sz="1900">
                <a:latin typeface="Arial" charset="0"/>
              </a:rPr>
              <a:t>Source operand– location of one operand to be processed</a:t>
            </a:r>
          </a:p>
          <a:p>
            <a:pPr lvl="3">
              <a:lnSpc>
                <a:spcPct val="80000"/>
              </a:lnSpc>
            </a:pPr>
            <a:r>
              <a:rPr lang="en-US" sz="1900">
                <a:latin typeface="Arial" charset="0"/>
              </a:rPr>
              <a:t>Destination operand—location of the other operand to be processed and the location of the result</a:t>
            </a:r>
          </a:p>
          <a:p>
            <a:pPr>
              <a:lnSpc>
                <a:spcPct val="80000"/>
              </a:lnSpc>
            </a:pPr>
            <a:endParaRPr lang="en-US" sz="2800"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144FA47-A09C-4D55-BE96-4011423DC866}" type="datetime1">
              <a:rPr lang="en-US" smtClean="0">
                <a:latin typeface="Garamond" charset="0"/>
              </a:rPr>
              <a:t>9/9/2019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56AC05B-0803-B24D-BC06-09A5447FBCAB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  <p:sp>
        <p:nvSpPr>
          <p:cNvPr id="10247" name="Rectangle 1028"/>
          <p:cNvSpPr>
            <a:spLocks noChangeArrowheads="1"/>
          </p:cNvSpPr>
          <p:nvPr/>
        </p:nvSpPr>
        <p:spPr bwMode="auto">
          <a:xfrm>
            <a:off x="1295400" y="381000"/>
            <a:ext cx="67818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en-US" sz="3600">
              <a:solidFill>
                <a:schemeClr val="folHlink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</a:rPr>
              <a:t>Assembly Language Statements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SzPct val="150000"/>
              <a:buFontTx/>
              <a:buChar char="•"/>
            </a:pPr>
            <a:r>
              <a:rPr lang="en-US">
                <a:latin typeface="Arial" charset="0"/>
              </a:rPr>
              <a:t> </a:t>
            </a:r>
            <a:r>
              <a:rPr lang="en-US" sz="2000">
                <a:latin typeface="Arial" charset="0"/>
              </a:rPr>
              <a:t>General structure of an assembly language statement</a:t>
            </a:r>
          </a:p>
          <a:p>
            <a:pPr>
              <a:buSzPct val="150000"/>
              <a:buFontTx/>
              <a:buNone/>
            </a:pPr>
            <a:r>
              <a:rPr lang="en-US" sz="2000">
                <a:latin typeface="Arial" charset="0"/>
              </a:rPr>
              <a:t>		</a:t>
            </a:r>
            <a:r>
              <a:rPr lang="en-US" sz="2000" b="1">
                <a:latin typeface="Courier New" charset="0"/>
              </a:rPr>
              <a:t>LABEL:    INSTRUCTION     ;COMMENT</a:t>
            </a:r>
          </a:p>
          <a:p>
            <a:pPr lvl="1">
              <a:buSzPct val="150000"/>
              <a:buFontTx/>
              <a:buChar char="•"/>
            </a:pPr>
            <a:r>
              <a:rPr lang="en-US" sz="1800">
                <a:latin typeface="Arial" charset="0"/>
              </a:rPr>
              <a:t>Label—address identifier for the statement</a:t>
            </a:r>
          </a:p>
          <a:p>
            <a:pPr lvl="1">
              <a:buSzPct val="150000"/>
              <a:buFontTx/>
              <a:buChar char="•"/>
            </a:pPr>
            <a:r>
              <a:rPr lang="en-US" sz="1800">
                <a:latin typeface="Arial" charset="0"/>
              </a:rPr>
              <a:t>Instruction—the operation to be performed</a:t>
            </a:r>
          </a:p>
          <a:p>
            <a:pPr lvl="1">
              <a:buSzPct val="150000"/>
              <a:buFontTx/>
              <a:buChar char="•"/>
            </a:pPr>
            <a:r>
              <a:rPr lang="en-US" sz="1800">
                <a:latin typeface="Arial" charset="0"/>
              </a:rPr>
              <a:t>Comment—documents the purpose of the statement</a:t>
            </a:r>
          </a:p>
          <a:p>
            <a:pPr lvl="1">
              <a:buSzPct val="150000"/>
              <a:buFontTx/>
              <a:buChar char="•"/>
            </a:pPr>
            <a:r>
              <a:rPr lang="en-US" sz="1800">
                <a:latin typeface="Arial" charset="0"/>
              </a:rPr>
              <a:t>Example:</a:t>
            </a:r>
          </a:p>
          <a:p>
            <a:pPr>
              <a:buSzPct val="150000"/>
              <a:buFontTx/>
              <a:buNone/>
            </a:pPr>
            <a:r>
              <a:rPr lang="en-US" sz="2000">
                <a:latin typeface="Arial" charset="0"/>
              </a:rPr>
              <a:t>		</a:t>
            </a:r>
            <a:r>
              <a:rPr lang="en-US" sz="2000" b="1">
                <a:latin typeface="Courier New" charset="0"/>
              </a:rPr>
              <a:t>START:   MOV  AX, BX   ; Copy BX into AX</a:t>
            </a:r>
            <a:r>
              <a:rPr lang="en-US" sz="2000">
                <a:latin typeface="Arial" charset="0"/>
              </a:rPr>
              <a:t>  </a:t>
            </a:r>
          </a:p>
          <a:p>
            <a:pPr>
              <a:buSzPct val="150000"/>
              <a:buFontTx/>
              <a:buChar char="•"/>
            </a:pPr>
            <a:r>
              <a:rPr lang="en-US" sz="2000">
                <a:latin typeface="Arial" charset="0"/>
              </a:rPr>
              <a:t>Other examples:</a:t>
            </a:r>
          </a:p>
          <a:p>
            <a:pPr lvl="1">
              <a:buSzPct val="150000"/>
              <a:buFontTx/>
              <a:buNone/>
            </a:pPr>
            <a:r>
              <a:rPr lang="en-US" sz="1800" b="1">
                <a:latin typeface="Arial" charset="0"/>
              </a:rPr>
              <a:t>	   </a:t>
            </a:r>
            <a:r>
              <a:rPr lang="en-US" sz="2000" b="1">
                <a:latin typeface="Courier New" charset="0"/>
              </a:rPr>
              <a:t>INC SI    ;Update pointer</a:t>
            </a:r>
          </a:p>
          <a:p>
            <a:pPr>
              <a:buSzPct val="150000"/>
              <a:buFontTx/>
              <a:buNone/>
            </a:pPr>
            <a:r>
              <a:rPr lang="en-US" sz="2000" b="1">
                <a:latin typeface="Courier New" charset="0"/>
              </a:rPr>
              <a:t>		ADD  AX, BX</a:t>
            </a:r>
          </a:p>
          <a:p>
            <a:pPr lvl="1">
              <a:buSzPct val="150000"/>
              <a:buFontTx/>
              <a:buChar char="•"/>
            </a:pPr>
            <a:r>
              <a:rPr lang="en-US" sz="1800">
                <a:latin typeface="Arial" charset="0"/>
              </a:rPr>
              <a:t>Few instructions have a label—usually marks a jump to point</a:t>
            </a:r>
          </a:p>
          <a:p>
            <a:pPr lvl="1">
              <a:buSzPct val="150000"/>
              <a:buFontTx/>
              <a:buChar char="•"/>
            </a:pPr>
            <a:r>
              <a:rPr lang="en-US" sz="1800">
                <a:latin typeface="Arial" charset="0"/>
              </a:rPr>
              <a:t>Not all instructions need a comment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692EC06-856C-4A77-AE82-88068359A6A7}" type="datetime1">
              <a:rPr lang="en-US" smtClean="0">
                <a:latin typeface="Garamond" charset="0"/>
              </a:rPr>
              <a:t>9/9/2019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4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F8F8532-264C-284D-A863-C04465B98A4A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x86 memory accesses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# bytes from memory usually = # bytes in register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Example: MOV AX, [0x100]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AX is 16-bit register </a:t>
            </a:r>
            <a:r>
              <a:rPr lang="en-US" sz="2400" dirty="0">
                <a:latin typeface="Arial" charset="0"/>
                <a:sym typeface="Wingdings" charset="0"/>
              </a:rPr>
              <a:t>	 copy word from address 					0x100 to AX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sym typeface="Wingdings" charset="0"/>
              </a:rPr>
              <a:t>Sometimes necessary to specify size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  <a:sym typeface="Wingdings" charset="0"/>
              </a:rPr>
              <a:t>Use </a:t>
            </a:r>
            <a:r>
              <a:rPr lang="ja-JP" altLang="en-US" sz="2400" dirty="0">
                <a:latin typeface="Arial" charset="0"/>
                <a:sym typeface="Wingdings" charset="0"/>
              </a:rPr>
              <a:t>“</a:t>
            </a:r>
            <a:r>
              <a:rPr lang="en-US" sz="2400" dirty="0">
                <a:latin typeface="Arial" charset="0"/>
                <a:sym typeface="Wingdings" charset="0"/>
              </a:rPr>
              <a:t>&lt;size&gt; PTR</a:t>
            </a:r>
            <a:r>
              <a:rPr lang="ja-JP" altLang="en-US" sz="2400" dirty="0">
                <a:latin typeface="Arial" charset="0"/>
                <a:sym typeface="Wingdings" charset="0"/>
              </a:rPr>
              <a:t>”</a:t>
            </a:r>
            <a:r>
              <a:rPr lang="en-US" sz="2400" dirty="0">
                <a:latin typeface="Arial" charset="0"/>
                <a:sym typeface="Wingdings" charset="0"/>
              </a:rPr>
              <a:t>: BYTE PTR, WORD PTR, DWORD PTR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  <a:sym typeface="Wingdings" charset="0"/>
              </a:rPr>
              <a:t>Example: MOVZX EAX, BYTE PTR [0x100]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charset="0"/>
                <a:sym typeface="Wingdings" charset="0"/>
              </a:rPr>
              <a:t>Take byte from memory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charset="0"/>
                <a:sym typeface="Wingdings" charset="0"/>
              </a:rPr>
              <a:t>Zero-extend data to 32 bits and store in EAX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sym typeface="Wingdings" charset="0"/>
              </a:rPr>
              <a:t>Remember, x86 uses little-endian data</a:t>
            </a:r>
          </a:p>
          <a:p>
            <a:pPr lvl="1">
              <a:lnSpc>
                <a:spcPct val="90000"/>
              </a:lnSpc>
            </a:pPr>
            <a:endParaRPr lang="en-US" sz="24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EAA045D-34B5-4611-92C6-B513E6D3682F}" type="datetime1">
              <a:rPr lang="en-US" smtClean="0">
                <a:latin typeface="Garamond" charset="0"/>
              </a:rPr>
              <a:t>9/9/2019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534413B-4DCB-6F49-A08F-5F51529B846A}" type="slidenum">
              <a:rPr lang="en-US">
                <a:latin typeface="Garamond" charset="0"/>
              </a:rPr>
              <a:pPr eaLnBrk="1" hangingPunct="1"/>
              <a:t>18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time:</a:t>
            </a:r>
          </a:p>
          <a:p>
            <a:pPr lvl="1"/>
            <a:r>
              <a:rPr lang="en-US" dirty="0">
                <a:latin typeface="Arial" charset="0"/>
              </a:rPr>
              <a:t>Data transfer instructions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HW 1 due Monday, 9/16</a:t>
            </a:r>
          </a:p>
          <a:p>
            <a:pPr lvl="2"/>
            <a:r>
              <a:rPr lang="en-US" dirty="0">
                <a:latin typeface="Arial" charset="0"/>
              </a:rPr>
              <a:t>Submit work via Blackboard</a:t>
            </a:r>
          </a:p>
          <a:p>
            <a:pPr lvl="2"/>
            <a:r>
              <a:rPr lang="en-US" dirty="0">
                <a:latin typeface="Arial" charset="0"/>
              </a:rPr>
              <a:t>Can handwrite solution but must scan all pages and combine into single document</a:t>
            </a:r>
          </a:p>
          <a:p>
            <a:pPr lvl="3"/>
            <a:r>
              <a:rPr lang="en-US" dirty="0">
                <a:latin typeface="Arial" charset="0"/>
              </a:rPr>
              <a:t>Word doc or PDF, </a:t>
            </a:r>
            <a:r>
              <a:rPr lang="en-US" u="sng" dirty="0">
                <a:latin typeface="Arial" charset="0"/>
              </a:rPr>
              <a:t>no archive files</a:t>
            </a: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4A49358-45A1-4861-ADFC-0E8B332191A4}" type="datetime1">
              <a:rPr lang="en-US" smtClean="0">
                <a:latin typeface="Garamond" charset="0"/>
              </a:rPr>
              <a:t>9/9/2019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318A6F9-97BD-0640-AE56-DA2FF8060FFA}" type="slidenum">
              <a:rPr lang="en-US">
                <a:latin typeface="Garamond" charset="0"/>
              </a:rPr>
              <a:pPr eaLnBrk="1" hangingPunct="1"/>
              <a:t>19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HW 1 due Monday, 9/16</a:t>
            </a:r>
          </a:p>
          <a:p>
            <a:pPr lvl="2"/>
            <a:r>
              <a:rPr lang="en-US" dirty="0">
                <a:latin typeface="Arial" charset="0"/>
              </a:rPr>
              <a:t>Submit work via Blackboard</a:t>
            </a:r>
          </a:p>
          <a:p>
            <a:pPr lvl="2"/>
            <a:r>
              <a:rPr lang="en-US" dirty="0">
                <a:latin typeface="Arial" charset="0"/>
              </a:rPr>
              <a:t>Can handwrite solution but must scan all pages and combine into single document</a:t>
            </a:r>
          </a:p>
          <a:p>
            <a:pPr lvl="3"/>
            <a:r>
              <a:rPr lang="en-US" dirty="0">
                <a:latin typeface="Arial" charset="0"/>
              </a:rPr>
              <a:t>Word doc or PDF, </a:t>
            </a:r>
            <a:r>
              <a:rPr lang="en-US" u="sng" dirty="0">
                <a:latin typeface="Arial" charset="0"/>
              </a:rPr>
              <a:t>no archive files</a:t>
            </a:r>
          </a:p>
          <a:p>
            <a:pPr lvl="2"/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Today’s lecture</a:t>
            </a:r>
          </a:p>
          <a:p>
            <a:pPr lvl="1"/>
            <a:r>
              <a:rPr lang="en-US">
                <a:latin typeface="Arial" charset="0"/>
              </a:rPr>
              <a:t>x86 </a:t>
            </a:r>
            <a:r>
              <a:rPr lang="en-US" dirty="0">
                <a:latin typeface="Arial" charset="0"/>
              </a:rPr>
              <a:t>introduction</a:t>
            </a:r>
          </a:p>
          <a:p>
            <a:pPr lvl="1"/>
            <a:r>
              <a:rPr lang="en-US" dirty="0">
                <a:latin typeface="Arial" charset="0"/>
              </a:rPr>
              <a:t>x86 memory accesses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C1BFCCF-FD9B-4BBD-B34A-16B7E8E7D7CD}" type="datetime1">
              <a:rPr lang="en-US" smtClean="0">
                <a:latin typeface="Garamond" charset="0"/>
              </a:rPr>
              <a:t>9/9/2019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4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FD9EC90-BB3D-A849-A1D5-320D5705BB23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x86 intro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Arial" charset="0"/>
              </a:rPr>
              <a:t>“x86” </a:t>
            </a:r>
            <a:r>
              <a:rPr lang="en-US" dirty="0">
                <a:latin typeface="Arial" charset="0"/>
                <a:sym typeface="Wingdings" charset="0"/>
              </a:rPr>
              <a:t> family of general purpose Intel processors</a:t>
            </a:r>
          </a:p>
          <a:p>
            <a:pPr lvl="1"/>
            <a:r>
              <a:rPr lang="en-US" dirty="0">
                <a:latin typeface="Arial" charset="0"/>
                <a:sym typeface="Wingdings" charset="0"/>
              </a:rPr>
              <a:t>Starts with 8086 processor (1978)</a:t>
            </a:r>
          </a:p>
          <a:p>
            <a:pPr lvl="1"/>
            <a:r>
              <a:rPr lang="en-US" dirty="0">
                <a:latin typeface="Arial" charset="0"/>
                <a:sym typeface="Wingdings" charset="0"/>
              </a:rPr>
              <a:t>Used (w/extensions) in current processors</a:t>
            </a:r>
          </a:p>
          <a:p>
            <a:r>
              <a:rPr lang="en-US" dirty="0">
                <a:latin typeface="Arial" charset="0"/>
              </a:rPr>
              <a:t>Supports use of 8, 16, 32, or 64 bit data</a:t>
            </a:r>
          </a:p>
          <a:p>
            <a:pPr lvl="1"/>
            <a:r>
              <a:rPr lang="en-US" dirty="0">
                <a:latin typeface="Arial" charset="0"/>
              </a:rPr>
              <a:t>“IA-32”: x86 for 32-bit processors (80386 and later)</a:t>
            </a:r>
          </a:p>
          <a:p>
            <a:pPr lvl="1"/>
            <a:r>
              <a:rPr lang="en-US" dirty="0">
                <a:latin typeface="Arial" charset="0"/>
              </a:rPr>
              <a:t>“x86-64”: x86 with 64-bit extensions (AMD, Intel, VIA)</a:t>
            </a:r>
          </a:p>
          <a:p>
            <a:pPr lvl="1"/>
            <a:r>
              <a:rPr lang="en-US" dirty="0">
                <a:latin typeface="Arial" charset="0"/>
              </a:rPr>
              <a:t>“IA-64”: old name for Itanium server architecture (not extension of x86)</a:t>
            </a:r>
          </a:p>
          <a:p>
            <a:r>
              <a:rPr lang="en-US" dirty="0">
                <a:latin typeface="Arial" charset="0"/>
              </a:rPr>
              <a:t>Allows both register and memory operands</a:t>
            </a:r>
          </a:p>
          <a:p>
            <a:r>
              <a:rPr lang="en-US" dirty="0">
                <a:latin typeface="Arial" charset="0"/>
              </a:rPr>
              <a:t>Segmented or flat memory architecture</a:t>
            </a:r>
          </a:p>
          <a:p>
            <a:r>
              <a:rPr lang="en-US" dirty="0">
                <a:latin typeface="Arial" charset="0"/>
              </a:rPr>
              <a:t>Real and protected mode operation</a:t>
            </a:r>
          </a:p>
          <a:p>
            <a:pPr lvl="1"/>
            <a:r>
              <a:rPr lang="en-US" dirty="0">
                <a:latin typeface="Arial" charset="0"/>
              </a:rPr>
              <a:t>Protected mode supports virtual memory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96B1494-0191-4758-8D5B-E62EE7B19BEB}" type="datetime1">
              <a:rPr lang="en-US" smtClean="0">
                <a:latin typeface="Garamond" charset="0"/>
              </a:rPr>
              <a:t>9/9/2019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C65F6A2-D5B0-714B-93E8-D37C32D390E5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285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Register Set</a:t>
            </a:r>
          </a:p>
        </p:txBody>
      </p:sp>
      <p:sp>
        <p:nvSpPr>
          <p:cNvPr id="15366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143000"/>
            <a:ext cx="4038600" cy="4987925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Nine 32-bit registers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Data registers- EAX, EBX, ECX, EDX, can be used as 32, 16 or 8bit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Pointer registers- EBP, ESP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Index registers- ESI, EDI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Instruction pointer- EIP </a:t>
            </a:r>
            <a:r>
              <a:rPr lang="en-US" i="1" dirty="0"/>
              <a:t>(not shown)</a:t>
            </a:r>
            <a:endParaRPr lang="en-US" dirty="0"/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Flags (status) register-EFLAGS </a:t>
            </a:r>
            <a:r>
              <a:rPr lang="en-US" i="1" dirty="0">
                <a:ea typeface="+mn-ea"/>
              </a:rPr>
              <a:t>(not shown)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A461F02-20A6-4189-BEE0-7BFE2E9A9900}" type="datetime1">
              <a:rPr lang="en-US" smtClean="0">
                <a:latin typeface="Garamond" charset="0"/>
              </a:rPr>
              <a:t>9/9/2019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C342D10-4D2E-FC4A-9AAE-9F4C4F6759FF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1447800"/>
            <a:ext cx="4876801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58846" y="5105400"/>
            <a:ext cx="4608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Source: </a:t>
            </a:r>
            <a:r>
              <a:rPr lang="en-US" dirty="0"/>
              <a:t>http://</a:t>
            </a:r>
            <a:r>
              <a:rPr lang="en-US" dirty="0" err="1"/>
              <a:t>www.cs.virginia.edu</a:t>
            </a:r>
            <a:r>
              <a:rPr lang="en-US" dirty="0"/>
              <a:t>/~</a:t>
            </a:r>
            <a:r>
              <a:rPr lang="en-US" err="1"/>
              <a:t>evans</a:t>
            </a:r>
            <a:r>
              <a:rPr lang="en-US"/>
              <a:t>/</a:t>
            </a:r>
            <a:endParaRPr lang="en-US" dirty="0"/>
          </a:p>
          <a:p>
            <a:r>
              <a:rPr lang="en-US" dirty="0"/>
              <a:t>cs216/guides/x86.html</a:t>
            </a:r>
          </a:p>
        </p:txBody>
      </p:sp>
    </p:spTree>
    <p:extLst>
      <p:ext uri="{BB962C8B-B14F-4D97-AF65-F5344CB8AC3E}">
        <p14:creationId xmlns:p14="http://schemas.microsoft.com/office/powerpoint/2010/main" val="3702134469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Register Set</a:t>
            </a:r>
          </a:p>
        </p:txBody>
      </p:sp>
      <p:sp>
        <p:nvSpPr>
          <p:cNvPr id="15363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64-bit extensions added with Pentium 4</a:t>
            </a:r>
          </a:p>
          <a:p>
            <a:pPr lvl="1"/>
            <a:r>
              <a:rPr lang="en-US" dirty="0">
                <a:latin typeface="Arial" charset="0"/>
              </a:rPr>
              <a:t>Data/pointer/index/IP/ flag register extended to 64 bits</a:t>
            </a:r>
          </a:p>
          <a:p>
            <a:pPr lvl="1"/>
            <a:r>
              <a:rPr lang="en-US" dirty="0">
                <a:latin typeface="Arial" charset="0"/>
              </a:rPr>
              <a:t>For example:</a:t>
            </a:r>
          </a:p>
          <a:p>
            <a:pPr lvl="2"/>
            <a:r>
              <a:rPr lang="en-US" dirty="0">
                <a:latin typeface="Arial" charset="0"/>
              </a:rPr>
              <a:t>RAX = 64-bit register A</a:t>
            </a:r>
          </a:p>
          <a:p>
            <a:pPr lvl="2"/>
            <a:r>
              <a:rPr lang="en-US" dirty="0">
                <a:latin typeface="Arial" charset="0"/>
              </a:rPr>
              <a:t>RSP = 64-bit stack pointer</a:t>
            </a:r>
          </a:p>
          <a:p>
            <a:pPr lvl="1"/>
            <a:r>
              <a:rPr lang="en-US" dirty="0">
                <a:latin typeface="Arial" charset="0"/>
              </a:rPr>
              <a:t>8 additional data registers (R8-R15)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BF09AE1-0648-4817-8916-509DCAF0E9E3}" type="datetime1">
              <a:rPr lang="en-US" smtClean="0">
                <a:latin typeface="Garamond" charset="0"/>
              </a:rPr>
              <a:t>9/9/2019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76233A6-5DD8-144E-B13E-2AF361345080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723589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General Purpose Data Registers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0" y="1143000"/>
            <a:ext cx="5105400" cy="49879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Four general purpose data registers</a:t>
            </a:r>
          </a:p>
          <a:p>
            <a:pPr lvl="1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 Accumulator (A) register</a:t>
            </a:r>
          </a:p>
          <a:p>
            <a:pPr lvl="1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 Base (B) register</a:t>
            </a:r>
          </a:p>
          <a:p>
            <a:pPr lvl="1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 Count (C) register</a:t>
            </a:r>
          </a:p>
          <a:p>
            <a:pPr lvl="1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 Data (D) register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 Can hold 8-bit, 16-bit, or 32-bit data</a:t>
            </a:r>
          </a:p>
          <a:p>
            <a:pPr lvl="1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 AH/AL = high and low byte value</a:t>
            </a:r>
          </a:p>
          <a:p>
            <a:pPr lvl="1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 AX = word value </a:t>
            </a:r>
          </a:p>
          <a:p>
            <a:pPr lvl="1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 EAX = double word value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General uses: </a:t>
            </a:r>
          </a:p>
          <a:p>
            <a:pPr lvl="1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Hold data such as source or destination operands for most operations—ADD, AND, SHL</a:t>
            </a:r>
          </a:p>
          <a:p>
            <a:pPr lvl="1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Hold address pointers for accessing memory 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Some also have dedicated special uses</a:t>
            </a:r>
          </a:p>
          <a:p>
            <a:pPr lvl="1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C—count for loop, </a:t>
            </a:r>
          </a:p>
          <a:p>
            <a:pPr lvl="1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B—table look-up translations, base address  </a:t>
            </a:r>
          </a:p>
          <a:p>
            <a:pPr lvl="1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D—indirect I/O and string I/O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2000" dirty="0"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7E47834-A43D-463F-ACA9-F35140CE1C5C}" type="datetime1">
              <a:rPr lang="en-US" smtClean="0">
                <a:latin typeface="Garamond" charset="0"/>
              </a:rPr>
              <a:t>9/9/2019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395ADB8-AE6F-0E4D-BFCF-853B9252CE2D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4775" b="48360"/>
          <a:stretch/>
        </p:blipFill>
        <p:spPr>
          <a:xfrm>
            <a:off x="4987753" y="1981200"/>
            <a:ext cx="4156247" cy="188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704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Pointer/Index Registers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Two pointer registers (32-/16-bit versions)</a:t>
            </a:r>
          </a:p>
          <a:p>
            <a:pPr lvl="1"/>
            <a:r>
              <a:rPr lang="en-US" dirty="0">
                <a:latin typeface="Arial" charset="0"/>
              </a:rPr>
              <a:t>Stack pointer register (ESP/SP) </a:t>
            </a:r>
          </a:p>
          <a:p>
            <a:pPr lvl="2"/>
            <a:r>
              <a:rPr lang="en-US" dirty="0">
                <a:latin typeface="Arial" charset="0"/>
              </a:rPr>
              <a:t>Points to top of stack</a:t>
            </a:r>
          </a:p>
          <a:p>
            <a:pPr lvl="1"/>
            <a:r>
              <a:rPr lang="en-US" dirty="0">
                <a:latin typeface="Arial" charset="0"/>
              </a:rPr>
              <a:t> Base pointer register (EBP/BP)</a:t>
            </a:r>
          </a:p>
          <a:p>
            <a:pPr lvl="2"/>
            <a:r>
              <a:rPr lang="en-US" dirty="0">
                <a:latin typeface="Arial" charset="0"/>
              </a:rPr>
              <a:t>Points to fixed location within current stack frame</a:t>
            </a:r>
          </a:p>
          <a:p>
            <a:r>
              <a:rPr lang="en-US" dirty="0">
                <a:latin typeface="Arial" charset="0"/>
              </a:rPr>
              <a:t>Two index registers</a:t>
            </a:r>
          </a:p>
          <a:p>
            <a:pPr lvl="1"/>
            <a:r>
              <a:rPr lang="en-US" dirty="0">
                <a:latin typeface="Arial" charset="0"/>
              </a:rPr>
              <a:t>Source index (ESI/SI)</a:t>
            </a:r>
          </a:p>
          <a:p>
            <a:pPr lvl="1"/>
            <a:r>
              <a:rPr lang="en-US" dirty="0">
                <a:latin typeface="Arial" charset="0"/>
              </a:rPr>
              <a:t>Destination index (EDI/DI)</a:t>
            </a:r>
          </a:p>
          <a:p>
            <a:pPr lvl="1"/>
            <a:r>
              <a:rPr lang="en-US" dirty="0">
                <a:latin typeface="Arial" charset="0"/>
              </a:rPr>
              <a:t>Typically used in memory addressing</a:t>
            </a:r>
          </a:p>
          <a:p>
            <a:endParaRPr lang="en-US" dirty="0"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4D8C192-8019-4DBD-A207-014F6EBE1531}" type="datetime1">
              <a:rPr lang="en-US" smtClean="0">
                <a:latin typeface="Garamond" charset="0"/>
              </a:rPr>
              <a:t>9/9/2019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1AAA367-493F-4141-B1DB-9162EA390641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519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Flags Register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charset="2"/>
              <a:buChar char="n"/>
              <a:defRPr/>
            </a:pPr>
            <a:r>
              <a:rPr lang="en-US" dirty="0">
                <a:ea typeface="+mn-ea"/>
              </a:rPr>
              <a:t>32-bit register holding single bit status and control information</a:t>
            </a:r>
          </a:p>
          <a:p>
            <a:pPr>
              <a:buFont typeface="Wingdings" charset="2"/>
              <a:buChar char="n"/>
              <a:defRPr/>
            </a:pPr>
            <a:r>
              <a:rPr lang="en-US" dirty="0">
                <a:ea typeface="+mn-ea"/>
              </a:rPr>
              <a:t>9 active flags in real mode</a:t>
            </a:r>
          </a:p>
          <a:p>
            <a:pPr>
              <a:buFont typeface="Wingdings" charset="2"/>
              <a:buChar char="n"/>
              <a:defRPr/>
            </a:pPr>
            <a:r>
              <a:rPr lang="en-US" dirty="0">
                <a:ea typeface="+mn-ea"/>
              </a:rPr>
              <a:t>Two categories 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dirty="0">
                <a:solidFill>
                  <a:srgbClr val="0000FF"/>
                </a:solidFill>
              </a:rPr>
              <a:t>Status flags: </a:t>
            </a:r>
            <a:r>
              <a:rPr lang="en-US" dirty="0"/>
              <a:t>conditions resulting from instruction</a:t>
            </a:r>
          </a:p>
          <a:p>
            <a:pPr lvl="2">
              <a:buFont typeface="Wingdings" charset="2"/>
              <a:buChar char="n"/>
              <a:defRPr/>
            </a:pPr>
            <a:r>
              <a:rPr lang="en-US" dirty="0"/>
              <a:t>Most instructions update status</a:t>
            </a:r>
          </a:p>
          <a:p>
            <a:pPr lvl="2">
              <a:buFont typeface="Wingdings" charset="2"/>
              <a:buChar char="n"/>
              <a:defRPr/>
            </a:pPr>
            <a:r>
              <a:rPr lang="en-US" dirty="0"/>
              <a:t>Used as test conditions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dirty="0">
                <a:solidFill>
                  <a:srgbClr val="0000FF"/>
                </a:solidFill>
              </a:rPr>
              <a:t>Control flags: </a:t>
            </a:r>
            <a:r>
              <a:rPr lang="en-US" dirty="0"/>
              <a:t>control processor functions</a:t>
            </a:r>
          </a:p>
          <a:p>
            <a:pPr lvl="2">
              <a:buFont typeface="Wingdings" charset="2"/>
              <a:buChar char="n"/>
              <a:defRPr/>
            </a:pPr>
            <a:r>
              <a:rPr lang="en-US" dirty="0"/>
              <a:t>Used by software to turn on/off operating capabilities</a:t>
            </a:r>
          </a:p>
          <a:p>
            <a:pPr>
              <a:buFont typeface="Wingdings" charset="2"/>
              <a:buChar char="n"/>
              <a:defRPr/>
            </a:pPr>
            <a:endParaRPr lang="en-US" dirty="0">
              <a:ea typeface="+mn-ea"/>
            </a:endParaRPr>
          </a:p>
          <a:p>
            <a:pPr>
              <a:buFont typeface="Wingdings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C97EF18-A7DA-4D09-AB29-0DE5630FACC0}" type="datetime1">
              <a:rPr lang="en-US" smtClean="0">
                <a:latin typeface="Garamond" charset="0"/>
              </a:rPr>
              <a:t>9/9/2019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935FB7C-BB00-2C46-B33C-C8FD58A0789F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  <p:pic>
        <p:nvPicPr>
          <p:cNvPr id="19463" name="Picture 3" descr="FG02_002_013502645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1152525"/>
            <a:ext cx="7289800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1395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x86 memory spaces</a:t>
            </a:r>
          </a:p>
        </p:txBody>
      </p:sp>
      <p:sp>
        <p:nvSpPr>
          <p:cNvPr id="16389" name="Rectangle 8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x86 architecture implements independent </a:t>
            </a:r>
            <a:r>
              <a:rPr lang="en-US" sz="2600">
                <a:solidFill>
                  <a:srgbClr val="FF0000"/>
                </a:solidFill>
                <a:latin typeface="Arial" charset="0"/>
              </a:rPr>
              <a:t>memory</a:t>
            </a:r>
            <a:r>
              <a:rPr lang="en-US" sz="2600">
                <a:latin typeface="Arial" charset="0"/>
              </a:rPr>
              <a:t> and </a:t>
            </a:r>
            <a:r>
              <a:rPr lang="en-US" sz="2600">
                <a:solidFill>
                  <a:srgbClr val="0000FF"/>
                </a:solidFill>
                <a:latin typeface="Arial" charset="0"/>
              </a:rPr>
              <a:t>input/output</a:t>
            </a:r>
            <a:r>
              <a:rPr lang="en-US" sz="2600">
                <a:latin typeface="Arial" charset="0"/>
              </a:rPr>
              <a:t> (not shown) address spaces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Memory address space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1 MB </a:t>
            </a:r>
            <a:r>
              <a:rPr lang="ja-JP" altLang="en-US" sz="2200">
                <a:latin typeface="Arial" charset="0"/>
              </a:rPr>
              <a:t>“</a:t>
            </a:r>
            <a:r>
              <a:rPr lang="en-US" sz="2200">
                <a:latin typeface="Arial" charset="0"/>
              </a:rPr>
              <a:t>real</a:t>
            </a:r>
            <a:r>
              <a:rPr lang="ja-JP" altLang="en-US" sz="2200">
                <a:latin typeface="Arial" charset="0"/>
              </a:rPr>
              <a:t>”</a:t>
            </a:r>
            <a:r>
              <a:rPr lang="en-US" sz="2200">
                <a:latin typeface="Arial" charset="0"/>
              </a:rPr>
              <a:t> memory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System + transient program area (TPA)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Extended memory size dependent on processor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Input/output address space- 65,536 bytes long (64KB)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AAC75E9-65DE-4A8A-BD35-E750B4CC5801}" type="datetime1">
              <a:rPr lang="en-US" smtClean="0">
                <a:latin typeface="Garamond" charset="0"/>
              </a:rPr>
              <a:t>9/9/2019</a:t>
            </a:fld>
            <a:endParaRPr lang="en-US">
              <a:latin typeface="Garamond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4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D55BB4D-D04C-714C-A23E-29C53CDAC2A4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  <p:pic>
        <p:nvPicPr>
          <p:cNvPr id="20487" name="Picture 5" descr="FG01_007_01350264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463" y="1219200"/>
            <a:ext cx="4637087" cy="393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0057565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8905</TotalTime>
  <Words>1153</Words>
  <Application>Microsoft Office PowerPoint</Application>
  <PresentationFormat>On-screen Show (4:3)</PresentationFormat>
  <Paragraphs>268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Courier New</vt:lpstr>
      <vt:lpstr>Garamond</vt:lpstr>
      <vt:lpstr>Wingdings</vt:lpstr>
      <vt:lpstr>Edge</vt:lpstr>
      <vt:lpstr>EECE.3170 Microprocessor Systems Design I</vt:lpstr>
      <vt:lpstr>Lecture outline</vt:lpstr>
      <vt:lpstr>x86 intro</vt:lpstr>
      <vt:lpstr>Register Set</vt:lpstr>
      <vt:lpstr>Register Set</vt:lpstr>
      <vt:lpstr>General Purpose Data Registers</vt:lpstr>
      <vt:lpstr>Pointer/Index Registers</vt:lpstr>
      <vt:lpstr>Flags Register</vt:lpstr>
      <vt:lpstr>x86 memory spaces</vt:lpstr>
      <vt:lpstr>x86 memory modes</vt:lpstr>
      <vt:lpstr>Flat mode addressing</vt:lpstr>
      <vt:lpstr>x86 addressing modes</vt:lpstr>
      <vt:lpstr>x86 addressing modes (cont.)</vt:lpstr>
      <vt:lpstr>Example</vt:lpstr>
      <vt:lpstr>Example solutions </vt:lpstr>
      <vt:lpstr>Instruction Assembly Notation </vt:lpstr>
      <vt:lpstr>Assembly Language Statements</vt:lpstr>
      <vt:lpstr>x86 memory accesses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1702</cp:revision>
  <dcterms:created xsi:type="dcterms:W3CDTF">2006-04-03T05:03:01Z</dcterms:created>
  <dcterms:modified xsi:type="dcterms:W3CDTF">2019-09-09T18:28:25Z</dcterms:modified>
</cp:coreProperties>
</file>