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46" r:id="rId4"/>
    <p:sldId id="447" r:id="rId5"/>
    <p:sldId id="443" r:id="rId6"/>
    <p:sldId id="444" r:id="rId7"/>
    <p:sldId id="445" r:id="rId8"/>
    <p:sldId id="421" r:id="rId9"/>
    <p:sldId id="422" r:id="rId10"/>
    <p:sldId id="424" r:id="rId11"/>
    <p:sldId id="425" r:id="rId12"/>
    <p:sldId id="426" r:id="rId13"/>
    <p:sldId id="428" r:id="rId14"/>
    <p:sldId id="427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41" r:id="rId26"/>
    <p:sldId id="442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5F4D5-D9AF-4F01-9F8E-3A0AB16ACC9F}" v="18" dt="2019-02-01T16:33:4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D75F4D5-D9AF-4F01-9F8E-3A0AB16ACC9F}"/>
    <pc:docChg chg="undo redo custSel addSld delSld modSld">
      <pc:chgData name="Geiger, Michael J" userId="13cae92b-b37c-450b-a449-82fcae19569d" providerId="ADAL" clId="{DD75F4D5-D9AF-4F01-9F8E-3A0AB16ACC9F}" dt="2019-02-01T16:33:41.135" v="1836" actId="27636"/>
      <pc:docMkLst>
        <pc:docMk/>
      </pc:docMkLst>
      <pc:sldChg chg="modSp">
        <pc:chgData name="Geiger, Michael J" userId="13cae92b-b37c-450b-a449-82fcae19569d" providerId="ADAL" clId="{DD75F4D5-D9AF-4F01-9F8E-3A0AB16ACC9F}" dt="2019-02-01T15:24:25.592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DD75F4D5-D9AF-4F01-9F8E-3A0AB16ACC9F}" dt="2019-02-01T15:24:25.592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DD75F4D5-D9AF-4F01-9F8E-3A0AB16ACC9F}" dt="2019-02-01T16:25:45.236" v="1502" actId="20577"/>
        <pc:sldMkLst>
          <pc:docMk/>
          <pc:sldMk cId="0" sldId="257"/>
        </pc:sldMkLst>
        <pc:spChg chg="mod">
          <ac:chgData name="Geiger, Michael J" userId="13cae92b-b37c-450b-a449-82fcae19569d" providerId="ADAL" clId="{DD75F4D5-D9AF-4F01-9F8E-3A0AB16ACC9F}" dt="2019-02-01T16:25:45.236" v="150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DD75F4D5-D9AF-4F01-9F8E-3A0AB16ACC9F}" dt="2019-02-01T15:33:23.562" v="9" actId="2696"/>
        <pc:sldMkLst>
          <pc:docMk/>
          <pc:sldMk cId="3790849456" sldId="439"/>
        </pc:sldMkLst>
      </pc:sldChg>
      <pc:sldChg chg="del">
        <pc:chgData name="Geiger, Michael J" userId="13cae92b-b37c-450b-a449-82fcae19569d" providerId="ADAL" clId="{DD75F4D5-D9AF-4F01-9F8E-3A0AB16ACC9F}" dt="2019-02-01T15:33:24.796" v="10" actId="2696"/>
        <pc:sldMkLst>
          <pc:docMk/>
          <pc:sldMk cId="4003051732" sldId="440"/>
        </pc:sldMkLst>
      </pc:sldChg>
      <pc:sldChg chg="modSp">
        <pc:chgData name="Geiger, Michael J" userId="13cae92b-b37c-450b-a449-82fcae19569d" providerId="ADAL" clId="{DD75F4D5-D9AF-4F01-9F8E-3A0AB16ACC9F}" dt="2019-02-01T16:33:41.135" v="1836" actId="27636"/>
        <pc:sldMkLst>
          <pc:docMk/>
          <pc:sldMk cId="1641806243" sldId="441"/>
        </pc:sldMkLst>
        <pc:spChg chg="mod">
          <ac:chgData name="Geiger, Michael J" userId="13cae92b-b37c-450b-a449-82fcae19569d" providerId="ADAL" clId="{DD75F4D5-D9AF-4F01-9F8E-3A0AB16ACC9F}" dt="2019-02-01T16:33:41.135" v="1836" actId="27636"/>
          <ac:spMkLst>
            <pc:docMk/>
            <pc:sldMk cId="1641806243" sldId="441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DD75F4D5-D9AF-4F01-9F8E-3A0AB16ACC9F}" dt="2019-02-01T16:24:03.710" v="1461" actId="20577"/>
        <pc:sldMkLst>
          <pc:docMk/>
          <pc:sldMk cId="4128633060" sldId="443"/>
        </pc:sldMkLst>
        <pc:spChg chg="mod">
          <ac:chgData name="Geiger, Michael J" userId="13cae92b-b37c-450b-a449-82fcae19569d" providerId="ADAL" clId="{DD75F4D5-D9AF-4F01-9F8E-3A0AB16ACC9F}" dt="2019-02-01T15:47:21.665" v="94" actId="20577"/>
          <ac:spMkLst>
            <pc:docMk/>
            <pc:sldMk cId="4128633060" sldId="443"/>
            <ac:spMk id="2" creationId="{8176C46C-CA2B-430F-91BF-9A5632096276}"/>
          </ac:spMkLst>
        </pc:spChg>
        <pc:spChg chg="mod">
          <ac:chgData name="Geiger, Michael J" userId="13cae92b-b37c-450b-a449-82fcae19569d" providerId="ADAL" clId="{DD75F4D5-D9AF-4F01-9F8E-3A0AB16ACC9F}" dt="2019-02-01T16:24:03.710" v="1461" actId="20577"/>
          <ac:spMkLst>
            <pc:docMk/>
            <pc:sldMk cId="4128633060" sldId="443"/>
            <ac:spMk id="3" creationId="{A61AEF2F-5C21-4EC7-B600-FBE13F3952AA}"/>
          </ac:spMkLst>
        </pc:spChg>
      </pc:sldChg>
      <pc:sldChg chg="modSp add">
        <pc:chgData name="Geiger, Michael J" userId="13cae92b-b37c-450b-a449-82fcae19569d" providerId="ADAL" clId="{DD75F4D5-D9AF-4F01-9F8E-3A0AB16ACC9F}" dt="2019-02-01T16:33:22.939" v="1834" actId="20577"/>
        <pc:sldMkLst>
          <pc:docMk/>
          <pc:sldMk cId="691930549" sldId="444"/>
        </pc:sldMkLst>
        <pc:spChg chg="mod">
          <ac:chgData name="Geiger, Michael J" userId="13cae92b-b37c-450b-a449-82fcae19569d" providerId="ADAL" clId="{DD75F4D5-D9AF-4F01-9F8E-3A0AB16ACC9F}" dt="2019-02-01T15:54:12.326" v="713" actId="20577"/>
          <ac:spMkLst>
            <pc:docMk/>
            <pc:sldMk cId="691930549" sldId="444"/>
            <ac:spMk id="2" creationId="{27149B72-9C59-477E-B13B-0E1878EDD59C}"/>
          </ac:spMkLst>
        </pc:spChg>
        <pc:spChg chg="mod">
          <ac:chgData name="Geiger, Michael J" userId="13cae92b-b37c-450b-a449-82fcae19569d" providerId="ADAL" clId="{DD75F4D5-D9AF-4F01-9F8E-3A0AB16ACC9F}" dt="2019-02-01T16:33:22.939" v="1834" actId="20577"/>
          <ac:spMkLst>
            <pc:docMk/>
            <pc:sldMk cId="691930549" sldId="444"/>
            <ac:spMk id="3" creationId="{B9639DE5-C9CE-47EF-BBDD-650904B9E0EB}"/>
          </ac:spMkLst>
        </pc:spChg>
      </pc:sldChg>
      <pc:sldChg chg="modSp add">
        <pc:chgData name="Geiger, Michael J" userId="13cae92b-b37c-450b-a449-82fcae19569d" providerId="ADAL" clId="{DD75F4D5-D9AF-4F01-9F8E-3A0AB16ACC9F}" dt="2019-02-01T15:57:36.853" v="995" actId="20577"/>
        <pc:sldMkLst>
          <pc:docMk/>
          <pc:sldMk cId="2614336035" sldId="445"/>
        </pc:sldMkLst>
        <pc:spChg chg="mod">
          <ac:chgData name="Geiger, Michael J" userId="13cae92b-b37c-450b-a449-82fcae19569d" providerId="ADAL" clId="{DD75F4D5-D9AF-4F01-9F8E-3A0AB16ACC9F}" dt="2019-02-01T15:54:23.498" v="736" actId="20577"/>
          <ac:spMkLst>
            <pc:docMk/>
            <pc:sldMk cId="2614336035" sldId="445"/>
            <ac:spMk id="2" creationId="{DA5451E4-62FF-4413-8E89-D20E4AFD78A5}"/>
          </ac:spMkLst>
        </pc:spChg>
        <pc:spChg chg="mod">
          <ac:chgData name="Geiger, Michael J" userId="13cae92b-b37c-450b-a449-82fcae19569d" providerId="ADAL" clId="{DD75F4D5-D9AF-4F01-9F8E-3A0AB16ACC9F}" dt="2019-02-01T15:57:36.853" v="995" actId="20577"/>
          <ac:spMkLst>
            <pc:docMk/>
            <pc:sldMk cId="2614336035" sldId="445"/>
            <ac:spMk id="3" creationId="{0CCF1CA6-7D12-402E-803E-351A83D04A3B}"/>
          </ac:spMkLst>
        </pc:spChg>
      </pc:sldChg>
      <pc:sldChg chg="modSp add">
        <pc:chgData name="Geiger, Michael J" userId="13cae92b-b37c-450b-a449-82fcae19569d" providerId="ADAL" clId="{DD75F4D5-D9AF-4F01-9F8E-3A0AB16ACC9F}" dt="2019-02-01T16:32:42.270" v="1826" actId="20577"/>
        <pc:sldMkLst>
          <pc:docMk/>
          <pc:sldMk cId="1873783717" sldId="446"/>
        </pc:sldMkLst>
        <pc:spChg chg="mod">
          <ac:chgData name="Geiger, Michael J" userId="13cae92b-b37c-450b-a449-82fcae19569d" providerId="ADAL" clId="{DD75F4D5-D9AF-4F01-9F8E-3A0AB16ACC9F}" dt="2019-02-01T16:25:56.204" v="1520" actId="20577"/>
          <ac:spMkLst>
            <pc:docMk/>
            <pc:sldMk cId="1873783717" sldId="446"/>
            <ac:spMk id="2" creationId="{E948EB1B-C42A-4E14-95DB-4AA4CAFEFC60}"/>
          </ac:spMkLst>
        </pc:spChg>
        <pc:spChg chg="mod">
          <ac:chgData name="Geiger, Michael J" userId="13cae92b-b37c-450b-a449-82fcae19569d" providerId="ADAL" clId="{DD75F4D5-D9AF-4F01-9F8E-3A0AB16ACC9F}" dt="2019-02-01T16:32:42.270" v="1826" actId="20577"/>
          <ac:spMkLst>
            <pc:docMk/>
            <pc:sldMk cId="1873783717" sldId="446"/>
            <ac:spMk id="3" creationId="{3F7E3280-D880-482F-8227-37526E60C22D}"/>
          </ac:spMkLst>
        </pc:spChg>
      </pc:sldChg>
      <pc:sldChg chg="modSp add">
        <pc:chgData name="Geiger, Michael J" userId="13cae92b-b37c-450b-a449-82fcae19569d" providerId="ADAL" clId="{DD75F4D5-D9AF-4F01-9F8E-3A0AB16ACC9F}" dt="2019-02-01T16:31:14.612" v="1613" actId="20577"/>
        <pc:sldMkLst>
          <pc:docMk/>
          <pc:sldMk cId="1988271429" sldId="447"/>
        </pc:sldMkLst>
        <pc:spChg chg="mod">
          <ac:chgData name="Geiger, Michael J" userId="13cae92b-b37c-450b-a449-82fcae19569d" providerId="ADAL" clId="{DD75F4D5-D9AF-4F01-9F8E-3A0AB16ACC9F}" dt="2019-02-01T16:31:14.612" v="1613" actId="20577"/>
          <ac:spMkLst>
            <pc:docMk/>
            <pc:sldMk cId="1988271429" sldId="447"/>
            <ac:spMk id="266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E079E-3107-43E8-8CC4-0A2A57E63663}" type="datetime1">
              <a:rPr lang="en-US" smtClean="0"/>
              <a:t>2/1/2019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18F9C-B109-4EB1-AF61-BBD3E0C75524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2A51E-5DE1-48A0-B11B-56DCF5B2524A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20892-CE9C-4352-A2BF-D51242F6E854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C0FD5-FED4-4F07-999E-94C2EE552DE6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1DCA2-4465-48DF-ABDF-540230158B4D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AD5FE-B68A-4266-A3A1-A9260603C07D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E40D-93C0-4D4C-87F5-3275A18335EE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E1AC5-9BF0-429C-BD47-C3FA6AF05837}" type="datetime1">
              <a:rPr lang="en-US" smtClean="0"/>
              <a:t>2/1/2019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3F9C4-0269-48E1-A685-53C49F0205A8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01A39-F0B7-4A13-9119-5E01ACA8780A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8AC6E-2378-4244-BCAD-9459AEAF62DC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81678-21FC-484D-85E5-1BE2F3C39895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1EE5861-186B-4CB1-A023-27417EC3ECA0}" type="datetime1">
              <a:rPr lang="en-US" smtClean="0"/>
              <a:t>2/1/2019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Inter-process communication (IPC)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Paradigm for cooperating processes, </a:t>
            </a:r>
            <a:r>
              <a:rPr lang="en-US" i="1">
                <a:latin typeface="Helvetica" charset="0"/>
                <a:ea typeface="MS PGothic" charset="0"/>
              </a:rPr>
              <a:t>producer</a:t>
            </a:r>
            <a:r>
              <a:rPr lang="en-US">
                <a:latin typeface="Helvetica" charset="0"/>
                <a:ea typeface="MS PGothic" charset="0"/>
              </a:rPr>
              <a:t> process produces information that is consumed by a </a:t>
            </a:r>
            <a:r>
              <a:rPr lang="en-US" i="1">
                <a:latin typeface="Helvetica" charset="0"/>
                <a:ea typeface="MS PGothic" charset="0"/>
              </a:rPr>
              <a:t>consumer</a:t>
            </a:r>
            <a:r>
              <a:rPr lang="en-US"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unbounded-buffer </a:t>
            </a:r>
            <a:r>
              <a:rPr lang="en-US">
                <a:latin typeface="Helvetica" charset="0"/>
                <a:ea typeface="MS PGothic" charset="0"/>
              </a:rPr>
              <a:t>places no practical limit on the size of the buffer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bounded-buffer </a:t>
            </a:r>
            <a:r>
              <a:rPr lang="en-US">
                <a:latin typeface="Helvetica" charset="0"/>
                <a:ea typeface="MS PGothic" charset="0"/>
              </a:rPr>
              <a:t>assumes that there is a fixed buffer size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3C10-31F1-4FA4-A27D-A76B7DDC9FCF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Shared Memory IPC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One process creates shared region; allows others to access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Minimal OS involvement: just </a:t>
            </a:r>
            <a:r>
              <a:rPr lang="en-US" dirty="0" err="1">
                <a:latin typeface="Helvetica" charset="0"/>
                <a:ea typeface="MS PGothic" charset="0"/>
              </a:rPr>
              <a:t>syscall</a:t>
            </a:r>
            <a:r>
              <a:rPr lang="en-US" dirty="0">
                <a:latin typeface="Helvetica" charset="0"/>
                <a:ea typeface="MS PGothic" charset="0"/>
              </a:rPr>
              <a:t> to set up region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Otherwise, user processes manage communication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Typically need system-level synchronization primitives to ensure accesses to shared region seen in same order by all processes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Producer-consumer: share 1+ variables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Unbounded buffer—no set size limit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Bounded buffer—fixed-length circular 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1E86-A82F-442A-B88B-9A7F607938AC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Shared Memory Example: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POSIX: Portable OS </a:t>
            </a:r>
            <a:r>
              <a:rPr lang="en-US" dirty="0">
                <a:cs typeface="ＭＳ Ｐゴシック" charset="0"/>
              </a:rPr>
              <a:t>Interface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Standards for compatibility between OS</a:t>
            </a:r>
          </a:p>
          <a:p>
            <a:pPr lvl="1">
              <a:defRPr/>
            </a:pPr>
            <a:r>
              <a:rPr lang="en-US" dirty="0">
                <a:cs typeface="ＭＳ Ｐゴシック" charset="0"/>
              </a:rPr>
              <a:t>Defines API, shells, utilities for compatibility with UNIX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defRPr/>
            </a:pPr>
            <a:r>
              <a:rPr lang="en-US" dirty="0">
                <a:cs typeface="ＭＳ Ｐゴシック" charset="0"/>
              </a:rPr>
              <a:t>Organized using memory-mapped files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 other words, shared region is treated as a file</a:t>
            </a:r>
          </a:p>
          <a:p>
            <a:pPr lvl="1">
              <a:defRPr/>
            </a:pPr>
            <a:r>
              <a:rPr lang="en-US" dirty="0">
                <a:cs typeface="ＭＳ Ｐゴシック" charset="0"/>
              </a:rPr>
              <a:t>Producer responsible for creating file, writing to shared memory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responsible for reading from shared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E71-3E3A-49F7-A46E-6FFC7B3D4A92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producer/consumer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Producer process responsible for:</a:t>
            </a:r>
          </a:p>
          <a:p>
            <a:pPr lvl="1"/>
            <a:r>
              <a:rPr lang="en-US" dirty="0"/>
              <a:t>Creating shared region</a:t>
            </a:r>
          </a:p>
          <a:p>
            <a:pPr lvl="2"/>
            <a:r>
              <a:rPr lang="en-US" dirty="0"/>
              <a:t>Region created as file under POSIX</a:t>
            </a:r>
          </a:p>
          <a:p>
            <a:pPr lvl="1"/>
            <a:r>
              <a:rPr lang="en-US" dirty="0"/>
              <a:t>Establishing size of region</a:t>
            </a:r>
          </a:p>
          <a:p>
            <a:pPr lvl="1"/>
            <a:r>
              <a:rPr lang="en-US" dirty="0"/>
              <a:t>Writing data to shared region</a:t>
            </a:r>
          </a:p>
          <a:p>
            <a:r>
              <a:rPr lang="en-US" dirty="0"/>
              <a:t>Consumer process responsible for:</a:t>
            </a:r>
          </a:p>
          <a:p>
            <a:pPr lvl="1"/>
            <a:r>
              <a:rPr lang="en-US" dirty="0"/>
              <a:t>Reading data from shared region</a:t>
            </a:r>
          </a:p>
          <a:p>
            <a:pPr lvl="1"/>
            <a:r>
              <a:rPr lang="en-US" dirty="0"/>
              <a:t>Removing region from file system when done</a:t>
            </a:r>
          </a:p>
          <a:p>
            <a:r>
              <a:rPr lang="en-US" dirty="0"/>
              <a:t>Each processes must map region into its address space</a:t>
            </a:r>
          </a:p>
          <a:p>
            <a:pPr lvl="1"/>
            <a:r>
              <a:rPr lang="en-US" dirty="0"/>
              <a:t>OS ensures accesses to “different” memory regions in each process actually map to same physical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0EC3-4C97-4685-B66D-5041D38CC5E3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shm_open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: create region to be shared as file (allocated within file system)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name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mode for opening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O_CREAT</a:t>
            </a:r>
            <a:r>
              <a:rPr lang="en-US" dirty="0"/>
              <a:t>: create if region does not exist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O_RDWR</a:t>
            </a:r>
            <a:r>
              <a:rPr lang="en-US" dirty="0"/>
              <a:t>: region is both readable &amp; writeable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file permissions</a:t>
            </a:r>
          </a:p>
          <a:p>
            <a:pPr lvl="2"/>
            <a:r>
              <a:rPr lang="en-US" dirty="0"/>
              <a:t>0666: user, group, and world have RW permissions</a:t>
            </a:r>
          </a:p>
          <a:p>
            <a:r>
              <a:rPr lang="en-US" dirty="0"/>
              <a:t>Returns file descriptor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1CF3-FADD-4A8E-8505-6D3A45F7072F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ftruncate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: resize shared object</a:t>
            </a:r>
          </a:p>
          <a:p>
            <a:pPr lvl="1"/>
            <a:r>
              <a:rPr lang="en-US" dirty="0"/>
              <a:t>Newly created object defaults to size 0</a:t>
            </a:r>
          </a:p>
          <a:p>
            <a:r>
              <a:rPr lang="en-US" b="1" dirty="0" err="1">
                <a:latin typeface="Courier New"/>
                <a:cs typeface="Courier New"/>
              </a:rPr>
              <a:t>mmap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: establishes </a:t>
            </a:r>
            <a:r>
              <a:rPr lang="en-US" dirty="0" err="1"/>
              <a:t>mem</a:t>
            </a:r>
            <a:r>
              <a:rPr lang="en-US" dirty="0"/>
              <a:t>-mapped file containing shared object </a:t>
            </a:r>
            <a:r>
              <a:rPr lang="en-US" dirty="0">
                <a:sym typeface="Wingdings"/>
              </a:rPr>
              <a:t> shared object now in process’s address space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starting address of mapping (if 0, let kernel choose address)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object size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memory protection</a:t>
            </a:r>
          </a:p>
          <a:p>
            <a:pPr lvl="2"/>
            <a:r>
              <a:rPr lang="en-US" dirty="0"/>
              <a:t>Writeable to producer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determine if shareable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file descriptor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: offset into file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D8C8-8F6C-4698-A1ED-A41CE42F07CA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mmap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 returns pointer</a:t>
            </a:r>
          </a:p>
          <a:p>
            <a:r>
              <a:rPr lang="en-US" dirty="0"/>
              <a:t>Shared region can be written as a string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sprintf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takes string pointer as first argument; remaining arguments like </a:t>
            </a:r>
            <a:r>
              <a:rPr lang="en-US" b="1" dirty="0" err="1">
                <a:latin typeface="Courier New"/>
                <a:cs typeface="Courier New"/>
              </a:rPr>
              <a:t>printf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r>
              <a:rPr lang="en-US" dirty="0">
                <a:cs typeface="Courier New"/>
              </a:rPr>
              <a:t>Producer removes file from address space (</a:t>
            </a:r>
            <a:r>
              <a:rPr lang="en-US" b="1" dirty="0" err="1">
                <a:latin typeface="Courier New"/>
                <a:cs typeface="Courier New"/>
              </a:rPr>
              <a:t>munmap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) and closes it when done in this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987A-47E0-495F-AA60-B906B0907F6B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consumer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also opens/maps file</a:t>
            </a:r>
          </a:p>
          <a:p>
            <a:pPr lvl="1"/>
            <a:r>
              <a:rPr lang="en-US" dirty="0"/>
              <a:t>Uses read protection for </a:t>
            </a:r>
            <a:r>
              <a:rPr lang="en-US" b="1" dirty="0" err="1">
                <a:latin typeface="Courier New"/>
                <a:cs typeface="Courier New"/>
              </a:rPr>
              <a:t>mmap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r>
              <a:rPr lang="en-US" dirty="0"/>
              <a:t>Removes shared object when it’s done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shm_unlink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/>
              <a:t>Note: in this example, we know consumer will run after producer</a:t>
            </a:r>
          </a:p>
          <a:p>
            <a:pPr lvl="1"/>
            <a:r>
              <a:rPr lang="en-US" dirty="0"/>
              <a:t>Errors occur if that’s not the case—consumer has nothing to read</a:t>
            </a:r>
          </a:p>
          <a:p>
            <a:pPr lvl="1"/>
            <a:r>
              <a:rPr lang="en-US" dirty="0"/>
              <a:t>Also removes need for synchronization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A3C4-AFBD-40EC-86EB-748FFE542BEA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Message Passing IPC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OS provides mechanisms for processes to communicate and synchronize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Good for small amounts of data—no synch. conflicts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Easier in distributed system—leverage existing links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Potentially faster on multi-core—no cache coherence issue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</a:t>
            </a:r>
            <a:r>
              <a:rPr lang="en-US" i="1" dirty="0">
                <a:latin typeface="Helvetica" charset="0"/>
                <a:ea typeface="MS PGothic" charset="0"/>
              </a:rPr>
              <a:t> message</a:t>
            </a:r>
            <a:r>
              <a:rPr lang="en-US" dirty="0">
                <a:latin typeface="Helvetica" charset="0"/>
                <a:ea typeface="MS PGothic" charset="0"/>
              </a:rPr>
              <a:t> size is either fixed or variable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Fixed is easier at system level; harder for programmer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5744-8BEC-4DC1-8861-C8DC8A3227F6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i="1" dirty="0">
                <a:latin typeface="Helvetica" charset="0"/>
                <a:ea typeface="MS PGothic" charset="0"/>
              </a:rPr>
              <a:t>P, message</a:t>
            </a:r>
            <a:r>
              <a:rPr lang="en-US" dirty="0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Q,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process Q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link may be unidirectional, but is usually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C321-183C-40E0-A6A1-47765BD96560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Program 1 due Monday, 2/11</a:t>
            </a:r>
          </a:p>
          <a:p>
            <a:pPr lvl="1"/>
            <a:r>
              <a:rPr lang="en-US" dirty="0"/>
              <a:t>Santosh Pandey’s OH: M/Th 11:30-1:30, Ball 410</a:t>
            </a:r>
          </a:p>
          <a:p>
            <a:pPr lvl="2"/>
            <a:endParaRPr lang="en-US" dirty="0"/>
          </a:p>
          <a:p>
            <a:r>
              <a:rPr lang="en-US" dirty="0"/>
              <a:t>Today’s lecture </a:t>
            </a:r>
          </a:p>
          <a:p>
            <a:pPr lvl="1"/>
            <a:r>
              <a:rPr lang="en-US" dirty="0"/>
              <a:t>Review</a:t>
            </a:r>
          </a:p>
          <a:p>
            <a:pPr lvl="2"/>
            <a:r>
              <a:rPr lang="en-US" dirty="0"/>
              <a:t>exec()</a:t>
            </a:r>
          </a:p>
          <a:p>
            <a:pPr lvl="2"/>
            <a:r>
              <a:rPr lang="en-US" dirty="0"/>
              <a:t>Process termination</a:t>
            </a:r>
          </a:p>
          <a:p>
            <a:pPr lvl="1"/>
            <a:r>
              <a:rPr lang="en-US" dirty="0"/>
              <a:t>Program 1 notes + Ball 410 access</a:t>
            </a:r>
          </a:p>
          <a:p>
            <a:pPr lvl="1"/>
            <a:r>
              <a:rPr lang="en-US" dirty="0"/>
              <a:t>Inter-process communication</a:t>
            </a:r>
          </a:p>
          <a:p>
            <a:pPr lvl="2"/>
            <a:r>
              <a:rPr lang="en-US" dirty="0"/>
              <a:t>Shared memory IPC</a:t>
            </a:r>
          </a:p>
          <a:p>
            <a:pPr lvl="2"/>
            <a:r>
              <a:rPr lang="en-US" dirty="0"/>
              <a:t>Message passing IPC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6859F1-FAF0-4739-9F94-9D737BC5123B}" type="datetime1">
              <a:rPr lang="en-US" smtClean="0">
                <a:latin typeface="Garamond"/>
              </a:rPr>
              <a:t>2/1/2019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1372-F8A2-4148-84C8-6B10FFED7543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6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Operations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create a new mailbox (port)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send a message to mailbox A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3C71-37DC-417D-865C-12EF6D5B3FF4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Mailbox sharing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i="1" dirty="0">
                <a:latin typeface="Helvetica" charset="0"/>
                <a:ea typeface="MS PGothic" charset="0"/>
              </a:rPr>
              <a:t>, 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,</a:t>
            </a:r>
            <a:r>
              <a:rPr lang="en-US" dirty="0">
                <a:latin typeface="Helvetica" charset="0"/>
                <a:ea typeface="MS PGothic" charset="0"/>
              </a:rPr>
              <a:t> 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share mailbox A</a:t>
            </a: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1</a:t>
            </a:r>
            <a:r>
              <a:rPr lang="en-US" dirty="0">
                <a:latin typeface="Helvetica" charset="0"/>
                <a:ea typeface="MS PGothic" charset="0"/>
              </a:rPr>
              <a:t>, sends;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i="1" baseline="-25000" dirty="0">
                <a:latin typeface="Helvetica" charset="0"/>
                <a:ea typeface="MS PGothic" charset="0"/>
              </a:rPr>
              <a:t>2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and</a:t>
            </a:r>
            <a:r>
              <a:rPr lang="en-US" i="1" dirty="0">
                <a:latin typeface="Helvetica" charset="0"/>
                <a:ea typeface="MS PGothic" charset="0"/>
              </a:rPr>
              <a:t> P</a:t>
            </a:r>
            <a:r>
              <a:rPr lang="en-US" i="1" baseline="-25000" dirty="0">
                <a:latin typeface="Helvetica" charset="0"/>
                <a:ea typeface="MS PGothic" charset="0"/>
              </a:rPr>
              <a:t>3</a:t>
            </a:r>
            <a:r>
              <a:rPr lang="en-US" dirty="0">
                <a:latin typeface="Helvetica" charset="0"/>
                <a:ea typeface="MS PGothic" charset="0"/>
              </a:rPr>
              <a:t> receive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Who gets the message?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Solutions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a link to be associated with at most two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only one process at a time to execute a receive operation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 the system to select arbitrarily the receiver.  Sender is notified who the receiver was.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B71D-91B7-4D10-90DA-44C60369C535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Message Passing Example: Mach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Mach: microkernel-based OS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Microkernel: kernel contains minimal services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Process, memory management, IPC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Other OS services: system &amp; user-level programs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Designed with distributed systems in mind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Basis for some modern OS (Tru64 UNIX, Mac OS X)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Mach communication is message based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Even system calls are messages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task gets two mailboxes at creation: Kernel and Notify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Notify: notifications of event occurrences</a:t>
            </a: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5A0A-D943-4BBC-A415-717643BFCCE7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Message Passing Example: Mach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Only three system calls needed for message transfer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msg_send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msg_receive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msg_rpc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RPC: remote procedure call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Mailboxes needed for communication, created via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port_allocate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Messages: fixed-length header, variable length body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Send and receive are flexible, for example four options if mailbox full: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indefinitely </a:t>
            </a:r>
            <a:r>
              <a:rPr lang="en-US" i="1" dirty="0">
                <a:latin typeface="Helvetica" charset="0"/>
                <a:ea typeface="MS PGothic" charset="0"/>
              </a:rPr>
              <a:t>(send only)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at most n milliseconds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immediately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Temporarily cache a message </a:t>
            </a:r>
            <a:r>
              <a:rPr lang="en-US" i="1" dirty="0">
                <a:latin typeface="Helvetica" charset="0"/>
                <a:ea typeface="MS PGothic" charset="0"/>
              </a:rPr>
              <a:t>(server task)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E2DA-2F10-47CC-973B-E4E85EF89F58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Threads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1 due Monday, 2/11</a:t>
            </a:r>
          </a:p>
          <a:p>
            <a:pPr lvl="1"/>
            <a:r>
              <a:rPr lang="en-US"/>
              <a:t>Santosh Pandey’s OH: M/Th 11:30-1:30, Ball 410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F6B4741-52A7-4CDA-9788-5C656FF78E75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6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  <a:p>
            <a:r>
              <a:rPr lang="en-US" dirty="0"/>
              <a:t>Example </a:t>
            </a:r>
            <a:r>
              <a:rPr lang="en-US"/>
              <a:t>code was downloaded from: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B037-0DCA-4B80-9CA7-772FBCC480FC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EB1B-C42A-4E14-95DB-4AA4CAFE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3280-D880-482F-8227-37526E60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exec() system calls: replace current process with new process</a:t>
            </a:r>
          </a:p>
          <a:p>
            <a:r>
              <a:rPr lang="en-US" dirty="0"/>
              <a:t>wait() system call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pid</a:t>
            </a:r>
            <a:r>
              <a:rPr lang="en-US" dirty="0"/>
              <a:t> of process that just finished</a:t>
            </a:r>
          </a:p>
          <a:p>
            <a:pPr lvl="1"/>
            <a:r>
              <a:rPr lang="en-US" dirty="0"/>
              <a:t>Can pass exit status through pointer argument</a:t>
            </a:r>
          </a:p>
          <a:p>
            <a:pPr marL="344487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</a:t>
            </a:r>
            <a:endParaRPr lang="en-US" dirty="0"/>
          </a:p>
          <a:p>
            <a:r>
              <a:rPr lang="en-US" dirty="0"/>
              <a:t>Process termination</a:t>
            </a:r>
          </a:p>
          <a:p>
            <a:pPr lvl="1"/>
            <a:r>
              <a:rPr lang="en-US" dirty="0"/>
              <a:t>Process itself exits or parent may abort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3A3C1-D5AC-4B35-B041-75029104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3570-ADB6-4E05-8D5E-568AA9BD67F3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AA7D-B448-41D9-8413-36F450D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F692-8E01-4FD0-8F6E-BBC8EC5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8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Forking Separate Process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pid_t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 fork();		// Create a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&lt; 0) {	// Error occurred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fprintf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stderr</a:t>
            </a:r>
            <a:r>
              <a:rPr lang="en-US" sz="1600" b="1" dirty="0">
                <a:latin typeface="Courier New"/>
                <a:cs typeface="Courier New"/>
              </a:rPr>
              <a:t>, "Fork failed");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	return 1;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if (</a:t>
            </a:r>
            <a:r>
              <a:rPr lang="en-US" sz="1600" b="1" dirty="0" err="1">
                <a:latin typeface="Courier New"/>
                <a:cs typeface="Courier New"/>
              </a:rPr>
              <a:t>pid</a:t>
            </a:r>
            <a:r>
              <a:rPr lang="en-US" sz="1600" b="1" dirty="0">
                <a:latin typeface="Courier New"/>
                <a:cs typeface="Courier New"/>
              </a:rPr>
              <a:t> == 0) {	// Child process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("Child: listing of current directory\n\n");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execlp</a:t>
            </a:r>
            <a:r>
              <a:rPr lang="en-US" sz="1600" b="1" dirty="0">
                <a:latin typeface="Courier New"/>
                <a:cs typeface="Courier New"/>
              </a:rPr>
              <a:t>("/bin/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"</a:t>
            </a:r>
            <a:r>
              <a:rPr lang="en-US" sz="1600" b="1" dirty="0" err="1">
                <a:latin typeface="Courier New"/>
                <a:cs typeface="Courier New"/>
              </a:rPr>
              <a:t>ls</a:t>
            </a:r>
            <a:r>
              <a:rPr lang="en-US" sz="1600" b="1" dirty="0">
                <a:latin typeface="Courier New"/>
                <a:cs typeface="Courier New"/>
              </a:rPr>
              <a:t>", NULL);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else {		// Parent process—wait for child to complete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("Parent: waits for child to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wait(NULL);	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 err="1">
                <a:latin typeface="Courier New"/>
                <a:cs typeface="Courier New"/>
              </a:rPr>
              <a:t>printf</a:t>
            </a:r>
            <a:r>
              <a:rPr lang="en-US" sz="1600" b="1" dirty="0">
                <a:latin typeface="Courier New"/>
                <a:cs typeface="Courier New"/>
              </a:rPr>
              <a:t>("Child complete\n\n");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5338-2D26-44D3-9009-54BBC6B06658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C46C-CA2B-430F-91BF-9A563209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EF2F-5C21-4EC7-B600-FBE13F39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Multi-process programming</a:t>
            </a:r>
          </a:p>
          <a:p>
            <a:r>
              <a:rPr lang="en-US" dirty="0"/>
              <a:t>Grading rubric specifies series of objectives</a:t>
            </a:r>
          </a:p>
          <a:p>
            <a:pPr lvl="1"/>
            <a:r>
              <a:rPr lang="en-US" dirty="0"/>
              <a:t>More like outline to use in program development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Write exactly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program, not one program per objective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Don’t split your program into different parts for different 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016B-7501-4F0B-A263-AB22DA00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3548-880B-4797-90BF-204FE5FAA082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9A9E-6274-4B32-A48B-0559DC20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CDA0-2E02-4638-AA39-FBA8146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9B72-9C59-477E-B13B-0E1878ED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410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9DE5-C9CE-47EF-BBDD-650904B9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have card access to room</a:t>
            </a:r>
          </a:p>
          <a:p>
            <a:r>
              <a:rPr lang="en-US" dirty="0"/>
              <a:t>Login: 1</a:t>
            </a:r>
            <a:r>
              <a:rPr lang="en-US" baseline="30000" dirty="0"/>
              <a:t>st</a:t>
            </a:r>
            <a:r>
              <a:rPr lang="en-US" dirty="0"/>
              <a:t> initial + 1</a:t>
            </a:r>
            <a:r>
              <a:rPr lang="en-US" baseline="30000" dirty="0"/>
              <a:t>st</a:t>
            </a:r>
            <a:r>
              <a:rPr lang="en-US" dirty="0"/>
              <a:t> 8 chars of last name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MGeiger</a:t>
            </a:r>
            <a:endParaRPr lang="en-US" dirty="0"/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Initials (uppercase) + </a:t>
            </a:r>
            <a:r>
              <a:rPr lang="en-US" dirty="0">
                <a:solidFill>
                  <a:srgbClr val="0000FF"/>
                </a:solidFill>
              </a:rPr>
              <a:t>last 4 digits of ID # </a:t>
            </a:r>
            <a:r>
              <a:rPr lang="en-US" dirty="0"/>
              <a:t>+ “</a:t>
            </a:r>
            <a:r>
              <a:rPr lang="en-US" dirty="0">
                <a:solidFill>
                  <a:srgbClr val="FF0000"/>
                </a:solidFill>
              </a:rPr>
              <a:t>@bl410</a:t>
            </a:r>
            <a:r>
              <a:rPr lang="en-US" dirty="0"/>
              <a:t>” (lowercase B, lowercase L)</a:t>
            </a:r>
          </a:p>
          <a:p>
            <a:pPr lvl="2"/>
            <a:r>
              <a:rPr lang="en-US" dirty="0"/>
              <a:t>For example, MG</a:t>
            </a:r>
            <a:r>
              <a:rPr lang="en-US" dirty="0">
                <a:solidFill>
                  <a:srgbClr val="0000FF"/>
                </a:solidFill>
              </a:rPr>
              <a:t>1234</a:t>
            </a:r>
            <a:r>
              <a:rPr lang="en-US" dirty="0">
                <a:solidFill>
                  <a:srgbClr val="FF0000"/>
                </a:solidFill>
              </a:rPr>
              <a:t>@bl410</a:t>
            </a:r>
          </a:p>
          <a:p>
            <a:pPr lvl="1"/>
            <a:r>
              <a:rPr lang="en-US" b="1" u="sng" dirty="0"/>
              <a:t>YOU CANNOT CHANGE YOUR PASSWORD</a:t>
            </a:r>
          </a:p>
          <a:p>
            <a:pPr lvl="3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E2ED-F04D-4B4A-AD11-12215B61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9455-E628-44F1-945B-9006C9ADA81D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15F9-EA65-4BA7-AFF4-BBAFC8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2B36-56F1-4134-B822-E074C301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51E4-62FF-4413-8E89-D20E4AF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410 remote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1CA6-7D12-402E-803E-351A83D0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shell: </a:t>
            </a:r>
            <a:r>
              <a:rPr lang="en-US" dirty="0" err="1"/>
              <a:t>ssh</a:t>
            </a:r>
            <a:r>
              <a:rPr lang="en-US" dirty="0"/>
              <a:t> to anacondaX.uml.edu</a:t>
            </a:r>
          </a:p>
          <a:p>
            <a:pPr lvl="1"/>
            <a:r>
              <a:rPr lang="en-US" dirty="0"/>
              <a:t>X = 1, 2, 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May have to specify user name first</a:t>
            </a:r>
          </a:p>
          <a:p>
            <a:pPr lvl="2"/>
            <a:r>
              <a:rPr lang="en-US" dirty="0"/>
              <a:t>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MGeiger@anaconda1.uml.edu</a:t>
            </a:r>
          </a:p>
          <a:p>
            <a:r>
              <a:rPr lang="en-US" dirty="0"/>
              <a:t>Via X2Go application</a:t>
            </a:r>
          </a:p>
          <a:p>
            <a:pPr lvl="1"/>
            <a:r>
              <a:rPr lang="en-US" dirty="0"/>
              <a:t>Directions posted on course home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25A0-0CC1-4A47-B198-1D67EA56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71FA-2776-4676-8F34-DB4DE5BD98A9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15AD-7D67-4DB4-AB28-3115B0C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AB73-DF84-45AF-8895-C4652FC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Processes may be </a:t>
            </a:r>
            <a:r>
              <a:rPr lang="en-US" i="1" dirty="0"/>
              <a:t>independent</a:t>
            </a:r>
            <a:r>
              <a:rPr lang="en-US" dirty="0"/>
              <a:t> or </a:t>
            </a:r>
            <a:r>
              <a:rPr lang="en-US" i="1" dirty="0"/>
              <a:t>cooperating</a:t>
            </a:r>
          </a:p>
          <a:p>
            <a:r>
              <a:rPr lang="en-US" dirty="0"/>
              <a:t>Cooperating process can affect or be affected by other processes, including sharing data</a:t>
            </a:r>
          </a:p>
          <a:p>
            <a:r>
              <a:rPr lang="en-US" dirty="0"/>
              <a:t>Reasons for cooperating processes:</a:t>
            </a:r>
          </a:p>
          <a:p>
            <a:pPr lvl="1"/>
            <a:r>
              <a:rPr lang="en-US" dirty="0"/>
              <a:t>Information sharing (i.e., shared files)</a:t>
            </a:r>
          </a:p>
          <a:p>
            <a:pPr lvl="1"/>
            <a:r>
              <a:rPr lang="en-US" dirty="0"/>
              <a:t>Computation speedup (if </a:t>
            </a:r>
            <a:r>
              <a:rPr lang="en-US" dirty="0" err="1"/>
              <a:t>procs</a:t>
            </a:r>
            <a:r>
              <a:rPr lang="en-US" dirty="0"/>
              <a:t> can run in parallel)</a:t>
            </a:r>
          </a:p>
          <a:p>
            <a:pPr lvl="1"/>
            <a:r>
              <a:rPr lang="en-US" dirty="0"/>
              <a:t>Modularity (divide up program/system)</a:t>
            </a:r>
          </a:p>
          <a:p>
            <a:pPr lvl="1"/>
            <a:r>
              <a:rPr lang="en-US" dirty="0"/>
              <a:t>Convenience	</a:t>
            </a:r>
          </a:p>
          <a:p>
            <a:r>
              <a:rPr lang="en-US" dirty="0"/>
              <a:t>Cooperating processes need </a:t>
            </a:r>
            <a:r>
              <a:rPr lang="en-US" b="1" dirty="0" err="1">
                <a:solidFill>
                  <a:srgbClr val="0000FF"/>
                </a:solidFill>
              </a:rPr>
              <a:t>interprocess</a:t>
            </a:r>
            <a:r>
              <a:rPr lang="en-US" b="1" dirty="0">
                <a:solidFill>
                  <a:srgbClr val="0000FF"/>
                </a:solidFill>
              </a:rPr>
              <a:t> communication (IPC)</a:t>
            </a:r>
          </a:p>
          <a:p>
            <a:r>
              <a:rPr lang="en-US" dirty="0"/>
              <a:t>Two models of IPC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Shared memory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182A-8DC7-40B9-B9FA-8C434DA03D89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passing                 (b) 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1CCB-DA6A-490A-A6BD-A715145955B7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88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8868</TotalTime>
  <Words>1470</Words>
  <Application>Microsoft Office PowerPoint</Application>
  <PresentationFormat>On-screen Show (4:3)</PresentationFormat>
  <Paragraphs>310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Courier New</vt:lpstr>
      <vt:lpstr>Garamond</vt:lpstr>
      <vt:lpstr>Helvetica</vt:lpstr>
      <vt:lpstr>Monotype Sorts</vt:lpstr>
      <vt:lpstr>Wingdings</vt:lpstr>
      <vt:lpstr>Edge</vt:lpstr>
      <vt:lpstr>EECE.4810/EECE.5730 Operating Systems</vt:lpstr>
      <vt:lpstr>Lecture outline</vt:lpstr>
      <vt:lpstr>Review: processes</vt:lpstr>
      <vt:lpstr>Review: Forking Separate Process</vt:lpstr>
      <vt:lpstr>Program 1 notes </vt:lpstr>
      <vt:lpstr>Ball 410 notes</vt:lpstr>
      <vt:lpstr>Ball 410 remote access</vt:lpstr>
      <vt:lpstr>Interprocess Communication</vt:lpstr>
      <vt:lpstr>IPC Models </vt:lpstr>
      <vt:lpstr>Producer-Consumer Problem</vt:lpstr>
      <vt:lpstr>Shared Memory IPC</vt:lpstr>
      <vt:lpstr>Shared Memory Example: POSIX</vt:lpstr>
      <vt:lpstr>Shared memory producer/consumer</vt:lpstr>
      <vt:lpstr>POSIX shared memory producer</vt:lpstr>
      <vt:lpstr>POSIX shared memory producer (2)</vt:lpstr>
      <vt:lpstr>POSIX shared memory producer (3)</vt:lpstr>
      <vt:lpstr>POSIX shared memory consumer</vt:lpstr>
      <vt:lpstr>Message Passing IPC</vt:lpstr>
      <vt:lpstr>Direct Communication</vt:lpstr>
      <vt:lpstr>Indirect Communication</vt:lpstr>
      <vt:lpstr>Indirect Communication</vt:lpstr>
      <vt:lpstr>Indirect Communication</vt:lpstr>
      <vt:lpstr>Message Passing Example: Mach</vt:lpstr>
      <vt:lpstr>Message Passing Example: Mach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2210</cp:revision>
  <dcterms:created xsi:type="dcterms:W3CDTF">2006-04-03T05:03:01Z</dcterms:created>
  <dcterms:modified xsi:type="dcterms:W3CDTF">2019-02-01T16:33:50Z</dcterms:modified>
</cp:coreProperties>
</file>