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39" r:id="rId4"/>
    <p:sldId id="426" r:id="rId5"/>
    <p:sldId id="422" r:id="rId6"/>
    <p:sldId id="424" r:id="rId7"/>
    <p:sldId id="425" r:id="rId8"/>
    <p:sldId id="431" r:id="rId9"/>
    <p:sldId id="432" r:id="rId10"/>
    <p:sldId id="433" r:id="rId11"/>
    <p:sldId id="434" r:id="rId12"/>
    <p:sldId id="438" r:id="rId13"/>
    <p:sldId id="436" r:id="rId14"/>
    <p:sldId id="437" r:id="rId15"/>
    <p:sldId id="427" r:id="rId16"/>
    <p:sldId id="428" r:id="rId17"/>
    <p:sldId id="429" r:id="rId18"/>
    <p:sldId id="430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E06EC-D6CE-45BC-9260-047E90FBA57F}" v="13" dt="2019-02-01T15:22:28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91" d="100"/>
          <a:sy n="91" d="100"/>
        </p:scale>
        <p:origin x="158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FAE06EC-D6CE-45BC-9260-047E90FBA57F}"/>
    <pc:docChg chg="undo custSel addSld delSld modSld">
      <pc:chgData name="Geiger, Michael J" userId="13cae92b-b37c-450b-a449-82fcae19569d" providerId="ADAL" clId="{BFAE06EC-D6CE-45BC-9260-047E90FBA57F}" dt="2019-02-01T15:22:31.145" v="600" actId="15"/>
      <pc:docMkLst>
        <pc:docMk/>
      </pc:docMkLst>
      <pc:sldChg chg="modSp">
        <pc:chgData name="Geiger, Michael J" userId="13cae92b-b37c-450b-a449-82fcae19569d" providerId="ADAL" clId="{BFAE06EC-D6CE-45BC-9260-047E90FBA57F}" dt="2019-01-31T21:40:57.314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BFAE06EC-D6CE-45BC-9260-047E90FBA57F}" dt="2019-01-31T21:40:57.314" v="1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BFAE06EC-D6CE-45BC-9260-047E90FBA57F}" dt="2019-01-31T23:55:30.739" v="597" actId="20577"/>
        <pc:sldMkLst>
          <pc:docMk/>
          <pc:sldMk cId="0" sldId="257"/>
        </pc:sldMkLst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2" creationId="{5887BFE4-6117-461E-A0E1-D4D9E9509FBC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3" creationId="{25984F5E-0ECC-4589-BC4F-7BCC9A74768D}"/>
          </ac:spMkLst>
        </pc:spChg>
        <pc:spChg chg="mod">
          <ac:chgData name="Geiger, Michael J" userId="13cae92b-b37c-450b-a449-82fcae19569d" providerId="ADAL" clId="{BFAE06EC-D6CE-45BC-9260-047E90FBA57F}" dt="2019-01-31T21:58:11.838" v="445" actId="27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1:58:15.958" v="446" actId="2711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7" creationId="{A5F5FBFF-3473-42F3-8B46-0102F67892AB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8" creationId="{C6A990B6-10BF-48B9-9F75-B517AD7ED7FA}"/>
          </ac:spMkLst>
        </pc:spChg>
        <pc:spChg chg="add del mod">
          <ac:chgData name="Geiger, Michael J" userId="13cae92b-b37c-450b-a449-82fcae19569d" providerId="ADAL" clId="{BFAE06EC-D6CE-45BC-9260-047E90FBA57F}" dt="2019-01-31T21:56:50.411" v="212"/>
          <ac:spMkLst>
            <pc:docMk/>
            <pc:sldMk cId="0" sldId="257"/>
            <ac:spMk id="9" creationId="{443D8EB5-BBA7-43CC-A8FA-E77D26730AFE}"/>
          </ac:spMkLst>
        </pc:spChg>
        <pc:spChg chg="mod">
          <ac:chgData name="Geiger, Michael J" userId="13cae92b-b37c-450b-a449-82fcae19569d" providerId="ADAL" clId="{BFAE06EC-D6CE-45BC-9260-047E90FBA57F}" dt="2019-01-31T21:56:24.512" v="201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3:55:30.739" v="597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2-01T15:22:31.145" v="600" actId="15"/>
        <pc:sldMkLst>
          <pc:docMk/>
          <pc:sldMk cId="0" sldId="385"/>
        </pc:sldMkLst>
        <pc:spChg chg="mod">
          <ac:chgData name="Geiger, Michael J" userId="13cae92b-b37c-450b-a449-82fcae19569d" providerId="ADAL" clId="{BFAE06EC-D6CE-45BC-9260-047E90FBA57F}" dt="2019-02-01T15:22:31.145" v="600" actId="15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BFAE06EC-D6CE-45BC-9260-047E90FBA57F}" dt="2019-01-31T21:43:46.164" v="66" actId="2696"/>
        <pc:sldMkLst>
          <pc:docMk/>
          <pc:sldMk cId="3541378371" sldId="417"/>
        </pc:sldMkLst>
      </pc:sldChg>
      <pc:sldChg chg="modSp">
        <pc:chgData name="Geiger, Michael J" userId="13cae92b-b37c-450b-a449-82fcae19569d" providerId="ADAL" clId="{BFAE06EC-D6CE-45BC-9260-047E90FBA57F}" dt="2019-01-31T21:43:51.691" v="68" actId="20577"/>
        <pc:sldMkLst>
          <pc:docMk/>
          <pc:sldMk cId="362306770" sldId="422"/>
        </pc:sldMkLst>
        <pc:spChg chg="mod">
          <ac:chgData name="Geiger, Michael J" userId="13cae92b-b37c-450b-a449-82fcae19569d" providerId="ADAL" clId="{BFAE06EC-D6CE-45BC-9260-047E90FBA57F}" dt="2019-01-31T21:43:51.691" v="68" actId="20577"/>
          <ac:spMkLst>
            <pc:docMk/>
            <pc:sldMk cId="362306770" sldId="422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1:44:03.775" v="78" actId="20577"/>
        <pc:sldMkLst>
          <pc:docMk/>
          <pc:sldMk cId="3041896214" sldId="424"/>
        </pc:sldMkLst>
        <pc:spChg chg="mod">
          <ac:chgData name="Geiger, Michael J" userId="13cae92b-b37c-450b-a449-82fcae19569d" providerId="ADAL" clId="{BFAE06EC-D6CE-45BC-9260-047E90FBA57F}" dt="2019-01-31T21:44:03.775" v="78" actId="20577"/>
          <ac:spMkLst>
            <pc:docMk/>
            <pc:sldMk cId="3041896214" sldId="424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3:54:00.016" v="501" actId="20577"/>
        <pc:sldMkLst>
          <pc:docMk/>
          <pc:sldMk cId="3978252366" sldId="427"/>
        </pc:sldMkLst>
        <pc:spChg chg="mod">
          <ac:chgData name="Geiger, Michael J" userId="13cae92b-b37c-450b-a449-82fcae19569d" providerId="ADAL" clId="{BFAE06EC-D6CE-45BC-9260-047E90FBA57F}" dt="2019-01-31T23:54:00.016" v="501" actId="20577"/>
          <ac:spMkLst>
            <pc:docMk/>
            <pc:sldMk cId="3978252366" sldId="427"/>
            <ac:spMk id="21510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3:53:38.501" v="497" actId="1076"/>
          <ac:spMkLst>
            <pc:docMk/>
            <pc:sldMk cId="3978252366" sldId="427"/>
            <ac:spMk id="41994" creationId="{00000000-0000-0000-0000-000000000000}"/>
          </ac:spMkLst>
        </pc:spChg>
        <pc:spChg chg="mod">
          <ac:chgData name="Geiger, Michael J" userId="13cae92b-b37c-450b-a449-82fcae19569d" providerId="ADAL" clId="{BFAE06EC-D6CE-45BC-9260-047E90FBA57F}" dt="2019-01-31T23:53:46.630" v="498" actId="1076"/>
          <ac:spMkLst>
            <pc:docMk/>
            <pc:sldMk cId="3978252366" sldId="427"/>
            <ac:spMk id="41995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1:48:36.354" v="127" actId="20577"/>
        <pc:sldMkLst>
          <pc:docMk/>
          <pc:sldMk cId="784864806" sldId="431"/>
        </pc:sldMkLst>
        <pc:spChg chg="mod">
          <ac:chgData name="Geiger, Michael J" userId="13cae92b-b37c-450b-a449-82fcae19569d" providerId="ADAL" clId="{BFAE06EC-D6CE-45BC-9260-047E90FBA57F}" dt="2019-01-31T21:48:36.354" v="127" actId="20577"/>
          <ac:spMkLst>
            <pc:docMk/>
            <pc:sldMk cId="784864806" sldId="431"/>
            <ac:spMk id="9219" creationId="{00000000-0000-0000-0000-000000000000}"/>
          </ac:spMkLst>
        </pc:spChg>
      </pc:sldChg>
      <pc:sldChg chg="modSp">
        <pc:chgData name="Geiger, Michael J" userId="13cae92b-b37c-450b-a449-82fcae19569d" providerId="ADAL" clId="{BFAE06EC-D6CE-45BC-9260-047E90FBA57F}" dt="2019-01-31T21:49:48.919" v="130" actId="2711"/>
        <pc:sldMkLst>
          <pc:docMk/>
          <pc:sldMk cId="2131078837" sldId="436"/>
        </pc:sldMkLst>
        <pc:spChg chg="mod">
          <ac:chgData name="Geiger, Michael J" userId="13cae92b-b37c-450b-a449-82fcae19569d" providerId="ADAL" clId="{BFAE06EC-D6CE-45BC-9260-047E90FBA57F}" dt="2019-01-31T21:49:48.919" v="130" actId="2711"/>
          <ac:spMkLst>
            <pc:docMk/>
            <pc:sldMk cId="2131078837" sldId="436"/>
            <ac:spMk id="24579" creationId="{00000000-0000-0000-0000-000000000000}"/>
          </ac:spMkLst>
        </pc:spChg>
      </pc:sldChg>
      <pc:sldChg chg="delSp modSp delAnim modAnim">
        <pc:chgData name="Geiger, Michael J" userId="13cae92b-b37c-450b-a449-82fcae19569d" providerId="ADAL" clId="{BFAE06EC-D6CE-45BC-9260-047E90FBA57F}" dt="2019-01-31T22:02:41.993" v="496"/>
        <pc:sldMkLst>
          <pc:docMk/>
          <pc:sldMk cId="263503649" sldId="437"/>
        </pc:sldMkLst>
        <pc:spChg chg="mod">
          <ac:chgData name="Geiger, Michael J" userId="13cae92b-b37c-450b-a449-82fcae19569d" providerId="ADAL" clId="{BFAE06EC-D6CE-45BC-9260-047E90FBA57F}" dt="2019-01-31T22:01:47.183" v="492" actId="20577"/>
          <ac:spMkLst>
            <pc:docMk/>
            <pc:sldMk cId="263503649" sldId="437"/>
            <ac:spMk id="3" creationId="{00000000-0000-0000-0000-000000000000}"/>
          </ac:spMkLst>
        </pc:spChg>
        <pc:spChg chg="del mod">
          <ac:chgData name="Geiger, Michael J" userId="13cae92b-b37c-450b-a449-82fcae19569d" providerId="ADAL" clId="{BFAE06EC-D6CE-45BC-9260-047E90FBA57F}" dt="2019-01-31T22:02:00.800" v="495" actId="478"/>
          <ac:spMkLst>
            <pc:docMk/>
            <pc:sldMk cId="263503649" sldId="437"/>
            <ac:spMk id="7" creationId="{00000000-0000-0000-0000-000000000000}"/>
          </ac:spMkLst>
        </pc:spChg>
      </pc:sldChg>
      <pc:sldChg chg="modSp add">
        <pc:chgData name="Geiger, Michael J" userId="13cae92b-b37c-450b-a449-82fcae19569d" providerId="ADAL" clId="{BFAE06EC-D6CE-45BC-9260-047E90FBA57F}" dt="2019-01-31T21:56:33.723" v="205" actId="14"/>
        <pc:sldMkLst>
          <pc:docMk/>
          <pc:sldMk cId="502274454" sldId="439"/>
        </pc:sldMkLst>
        <pc:spChg chg="mod">
          <ac:chgData name="Geiger, Michael J" userId="13cae92b-b37c-450b-a449-82fcae19569d" providerId="ADAL" clId="{BFAE06EC-D6CE-45BC-9260-047E90FBA57F}" dt="2019-01-31T21:56:14.898" v="178" actId="20577"/>
          <ac:spMkLst>
            <pc:docMk/>
            <pc:sldMk cId="502274454" sldId="439"/>
            <ac:spMk id="2" creationId="{5AA5A07D-5E50-4713-A654-A9A0D802948F}"/>
          </ac:spMkLst>
        </pc:spChg>
        <pc:spChg chg="mod">
          <ac:chgData name="Geiger, Michael J" userId="13cae92b-b37c-450b-a449-82fcae19569d" providerId="ADAL" clId="{BFAE06EC-D6CE-45BC-9260-047E90FBA57F}" dt="2019-01-31T21:56:33.723" v="205" actId="14"/>
          <ac:spMkLst>
            <pc:docMk/>
            <pc:sldMk cId="502274454" sldId="439"/>
            <ac:spMk id="3" creationId="{C45D59EB-A857-4F60-81A1-488E871E4124}"/>
          </ac:spMkLst>
        </pc:spChg>
      </pc:sldChg>
      <pc:sldChg chg="add del">
        <pc:chgData name="Geiger, Michael J" userId="13cae92b-b37c-450b-a449-82fcae19569d" providerId="ADAL" clId="{BFAE06EC-D6CE-45BC-9260-047E90FBA57F}" dt="2019-01-31T21:45:12.232" v="100"/>
        <pc:sldMkLst>
          <pc:docMk/>
          <pc:sldMk cId="3710293266" sldId="4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1768FF-1FE3-CC4F-B794-75C14B910F6C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620D1F-89A2-EE4E-A40F-8F5463FDDD9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304FBA-F51C-45DF-892C-76FAC5B995C6}" type="datetime1">
              <a:rPr lang="en-US" smtClean="0"/>
              <a:t>2/1/19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D95D1-2177-48DF-93A5-6A6633A1ADD7}" type="datetime1">
              <a:rPr lang="en-US" smtClean="0"/>
              <a:t>2/1/19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A7B76-4CB2-448E-A2F2-C9BC4E950176}" type="datetime1">
              <a:rPr lang="en-US" smtClean="0"/>
              <a:t>2/1/19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F0C0E-F85C-45C4-9A74-773CE4AAE464}" type="datetime1">
              <a:rPr lang="en-US" smtClean="0"/>
              <a:t>2/1/19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FEF27-D37D-491A-9239-75FB02A4C754}" type="datetime1">
              <a:rPr lang="en-US" smtClean="0"/>
              <a:t>2/1/19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4A679-CA77-4656-B51A-386E37BEAD20}" type="datetime1">
              <a:rPr lang="en-US" smtClean="0"/>
              <a:t>2/1/19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18EFE-8C40-4D42-8B3E-CF259A47ECFD}" type="datetime1">
              <a:rPr lang="en-US" smtClean="0"/>
              <a:t>2/1/19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B059B-3939-44E4-8A62-81B56B1D8B55}" type="datetime1">
              <a:rPr lang="en-US" smtClean="0"/>
              <a:t>2/1/19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74A04-563F-44E4-99A9-CB07AD4B9D42}" type="datetime1">
              <a:rPr lang="en-US" smtClean="0"/>
              <a:t>2/1/19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7751E-23B0-4CF3-AF85-2950B4F296EB}" type="datetime1">
              <a:rPr lang="en-US" smtClean="0"/>
              <a:t>2/1/19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CF28D-5BD5-4DD5-BBA0-D33EEEA4F89D}" type="datetime1">
              <a:rPr lang="en-US" smtClean="0"/>
              <a:t>2/1/19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184CB-57C3-4148-A81A-7848D904975D}" type="datetime1">
              <a:rPr lang="en-US" smtClean="0"/>
              <a:t>2/1/19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86A5C-81DF-4EC7-88A0-B081DC8D9C01}" type="datetime1">
              <a:rPr lang="en-US" smtClean="0"/>
              <a:t>2/1/19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FD6BAA9-DDC4-4E5D-8132-18A4FDAAB5AE}" type="datetime1">
              <a:rPr lang="en-US" smtClean="0"/>
              <a:t>2/1/19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Output manipulators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Other input functions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C++ 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Example: </a:t>
            </a:r>
            <a:r>
              <a:rPr lang="en-US" dirty="0" err="1">
                <a:latin typeface="Garamond" charset="0"/>
              </a:rPr>
              <a:t>setprecision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std::fixed;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iomanip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cmath</a:t>
            </a:r>
            <a:r>
              <a:rPr lang="en-US" sz="32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std::</a:t>
            </a:r>
            <a:r>
              <a:rPr lang="en-US" sz="3200" dirty="0" err="1"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32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3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3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prototype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44C10E-48C8-4804-A988-35ABDB6413E3}" type="datetime1">
              <a:rPr lang="en-US" smtClean="0">
                <a:latin typeface="Garamond" charset="0"/>
              </a:rPr>
              <a:t>2/1/19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4C578C-6252-CD42-A07C-DB8DA0F53DB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Example: </a:t>
            </a:r>
            <a:r>
              <a:rPr lang="en-US" dirty="0" err="1">
                <a:latin typeface="Garamond" charset="0"/>
              </a:rPr>
              <a:t>setprecision</a:t>
            </a:r>
            <a:r>
              <a:rPr lang="en-US" dirty="0">
                <a:latin typeface="Garamond" charset="0"/>
              </a:rPr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double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root2 =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( 2.0 );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calc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square root of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places;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precision, vary from 0-9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"Square root of 2 with precisions 0-9."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fixed;</a:t>
            </a: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use fixed point format (not sci. not)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endParaRPr lang="en-US" sz="2800" dirty="0">
              <a:solidFill>
                <a:srgbClr val="A31515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set precision for each digit, then show square root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 places = 0; places &lt;= 9; places++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 places ) &lt;&lt; root2 &lt;&lt;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return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end main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045E17-06BC-4B49-90AB-2FFF5F0A5B27}" type="datetime1">
              <a:rPr lang="en-US" smtClean="0">
                <a:latin typeface="Garamond" charset="0"/>
              </a:rPr>
              <a:t>2/1/19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F34BC6-2640-4F4F-9435-E2A39EE68D2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Square root of 2 with precisions 0-9.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1.414214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1.4142136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1.41421356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1.414213562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2E30-B17C-44F3-B838-AD9A1AF1BC0A}" type="datetime1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>
                <a:latin typeface="Garamond" charset="0"/>
              </a:rPr>
              <a:t>Trailing Zeros and Decimal Points (</a:t>
            </a:r>
            <a:r>
              <a:rPr lang="en-US" sz="3200">
                <a:latin typeface="Courier New" charset="0"/>
                <a:cs typeface="Courier New" charset="0"/>
              </a:rPr>
              <a:t>showpoint</a:t>
            </a:r>
            <a:r>
              <a:rPr lang="en-US" sz="3200">
                <a:latin typeface="Garamond" charset="0"/>
              </a:rPr>
              <a:t>)</a:t>
            </a:r>
            <a:endParaRPr lang="en-US" sz="3200">
              <a:latin typeface="Lucida Console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Stream manipulator </a:t>
            </a:r>
            <a:r>
              <a:rPr lang="en-US" dirty="0" err="1">
                <a:latin typeface="Courier New" charset="0"/>
                <a:cs typeface="Courier New" charset="0"/>
              </a:rPr>
              <a:t>showpoint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Floating-point numbers are output with decimal point and trailing zeros</a:t>
            </a:r>
          </a:p>
          <a:p>
            <a:pPr lvl="2" eaLnBrk="1" hangingPunct="1"/>
            <a:r>
              <a:rPr lang="en-US" dirty="0">
                <a:latin typeface="Arial" charset="0"/>
              </a:rPr>
              <a:t>Example</a:t>
            </a:r>
          </a:p>
          <a:p>
            <a:pPr lvl="3"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79.0</a:t>
            </a:r>
            <a:r>
              <a:rPr lang="en-US" dirty="0">
                <a:latin typeface="Arial" charset="0"/>
              </a:rPr>
              <a:t> prints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79.000000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Reset </a:t>
            </a:r>
            <a:r>
              <a:rPr lang="en-US" dirty="0" err="1">
                <a:latin typeface="Courier New" charset="0"/>
                <a:cs typeface="Courier New" charset="0"/>
              </a:rPr>
              <a:t>showpoint</a:t>
            </a:r>
            <a:r>
              <a:rPr lang="en-US" dirty="0">
                <a:latin typeface="Arial" charset="0"/>
              </a:rPr>
              <a:t> setting with </a:t>
            </a:r>
            <a:r>
              <a:rPr lang="en-US" dirty="0" err="1">
                <a:latin typeface="Courier New" charset="0"/>
                <a:cs typeface="Courier New" charset="0"/>
              </a:rPr>
              <a:t>noshowpoint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Implies a default precision of 6</a:t>
            </a:r>
          </a:p>
          <a:p>
            <a:pPr lvl="2" eaLnBrk="1" hangingPunct="1"/>
            <a:r>
              <a:rPr lang="en-US" dirty="0">
                <a:latin typeface="Arial" charset="0"/>
              </a:rPr>
              <a:t>Can override with </a:t>
            </a:r>
            <a:r>
              <a:rPr lang="en-US" dirty="0" err="1">
                <a:latin typeface="Courier New" charset="0"/>
                <a:cs typeface="Courier New" charset="0"/>
              </a:rPr>
              <a:t>setprecision</a:t>
            </a:r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B93215-AD13-4FBB-962A-B536411DA105}" type="datetime1">
              <a:rPr lang="en-US" smtClean="0">
                <a:latin typeface="Garamond" charset="0"/>
              </a:rPr>
              <a:t>2/1/19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1E10626B-FAC7-6549-8337-7B0A5358D696}" type="slidenum">
              <a:rPr lang="en-US">
                <a:latin typeface="Garamond" charset="0"/>
              </a:rPr>
              <a:pPr algn="l"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88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ea typeface="+mj-ea"/>
              </a:rPr>
              <a:t>Example: </a:t>
            </a:r>
            <a:r>
              <a:rPr lang="en-US" sz="3600" dirty="0" err="1">
                <a:latin typeface="Courier New" pitchFamily="49" charset="0"/>
                <a:ea typeface="+mj-ea"/>
                <a:cs typeface="Courier New" pitchFamily="49" charset="0"/>
              </a:rPr>
              <a:t>showpoint</a:t>
            </a:r>
            <a:r>
              <a:rPr lang="en-US" sz="3600" dirty="0">
                <a:ea typeface="+mj-ea"/>
              </a:rPr>
              <a:t>, </a:t>
            </a:r>
            <a:r>
              <a:rPr lang="en-US" sz="3600" dirty="0" err="1">
                <a:latin typeface="Courier New" pitchFamily="49" charset="0"/>
                <a:ea typeface="+mj-ea"/>
                <a:cs typeface="Courier New" pitchFamily="49" charset="0"/>
              </a:rPr>
              <a:t>setprecision</a:t>
            </a:r>
            <a:endParaRPr lang="en-US" sz="36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iostream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iomanip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namespace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fr-FR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fr-FR" sz="2000" dirty="0">
                <a:latin typeface="Courier New" pitchFamily="49" charset="0"/>
                <a:ea typeface="+mn-ea"/>
                <a:cs typeface="Courier New" pitchFamily="49" charset="0"/>
              </a:rPr>
              <a:t>i, j, x, y;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&gt;&gt;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&gt;&gt; j &gt;&gt; x &gt;&gt; y;	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// Input: 1 2 3.4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 fixed 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showpoint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"First output "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j &lt;&lt;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		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setprecision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(3) &lt;&lt; x &lt;&lt; </a:t>
            </a:r>
            <a:r>
              <a:rPr lang="en-US" sz="2000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','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&lt;&lt; y &lt;&lt;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return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25438"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u="sng" dirty="0">
                <a:cs typeface="Courier New" pitchFamily="49" charset="0"/>
              </a:rPr>
              <a:t>OUTPUT:</a:t>
            </a:r>
            <a:r>
              <a:rPr lang="en-US" sz="2000" b="1" dirty="0">
                <a:cs typeface="Courier New" pitchFamily="49" charset="0"/>
              </a:rPr>
              <a:t> 1.000000,2.000000,3.400,5.000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17513E-7874-4D51-B883-EB77066E8EF6}" type="datetime1">
              <a:rPr lang="en-US" smtClean="0">
                <a:latin typeface="Garamond" charset="0"/>
              </a:rPr>
              <a:t>2/1/19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63589F-0BA9-214C-863C-6A6EBCFE9992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97C6E0-521E-4585-AE1E-EE1795ED343F}" type="datetime1">
              <a:rPr lang="en-US" smtClean="0">
                <a:latin typeface="Times New Roman" charset="0"/>
              </a:rPr>
              <a:t>2/1/19</a:t>
            </a:fld>
            <a:endParaRPr lang="en-US">
              <a:latin typeface="Times New Roman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357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Data Structures: Lecture 5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30938"/>
            <a:ext cx="2133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F6705A-59EB-0244-A127-BC38A96FA8EC}" type="slidenum">
              <a:rPr lang="en-US">
                <a:latin typeface="Times New Roman" charset="0"/>
              </a:rPr>
              <a:pPr eaLnBrk="1" hangingPunct="1"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60425"/>
          </a:xfrm>
        </p:spPr>
        <p:txBody>
          <a:bodyPr/>
          <a:lstStyle/>
          <a:p>
            <a:r>
              <a:rPr lang="en-US">
                <a:latin typeface="Garamond" charset="0"/>
              </a:rPr>
              <a:t>Characters and input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084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&gt;&gt;  discards leading whitespace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urier New" charset="0"/>
                <a:cs typeface="Courier New" charset="0"/>
              </a:rPr>
              <a:t>get() </a:t>
            </a:r>
            <a:r>
              <a:rPr lang="en-US" sz="2400" dirty="0">
                <a:latin typeface="Arial" charset="0"/>
              </a:rPr>
              <a:t>method used to input whitespace characters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Optional second argument allows you to input multiple characters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 charset="0"/>
                <a:cs typeface="Courier New" charset="0"/>
              </a:rPr>
              <a:t>Default is 1</a:t>
            </a:r>
          </a:p>
          <a:p>
            <a:pPr lvl="2">
              <a:lnSpc>
                <a:spcPct val="90000"/>
              </a:lnSpc>
            </a:pPr>
            <a:r>
              <a:rPr lang="en-US" sz="1600" dirty="0" err="1">
                <a:latin typeface="Courier New" charset="0"/>
                <a:cs typeface="Courier New" charset="0"/>
              </a:rPr>
              <a:t>cin.get</a:t>
            </a:r>
            <a:r>
              <a:rPr lang="en-US" sz="1600" dirty="0">
                <a:latin typeface="Courier New" charset="0"/>
                <a:cs typeface="Courier New" charset="0"/>
              </a:rPr>
              <a:t>(buffer, 10)</a:t>
            </a:r>
            <a:r>
              <a:rPr lang="en-US" sz="1600" dirty="0">
                <a:latin typeface="Arial" charset="0"/>
              </a:rPr>
              <a:t> reads 10 characters from input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Example: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b="1" dirty="0">
                <a:latin typeface="Courier New" charset="0"/>
                <a:cs typeface="Courier New" charset="0"/>
              </a:rPr>
              <a:t>int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char </a:t>
            </a:r>
            <a:r>
              <a:rPr lang="en-US" sz="2000" b="1" dirty="0" err="1">
                <a:latin typeface="Courier New" charset="0"/>
                <a:cs typeface="Courier New" charset="0"/>
              </a:rPr>
              <a:t>ch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cin</a:t>
            </a:r>
            <a:r>
              <a:rPr lang="en-US" sz="2000" b="1" dirty="0">
                <a:latin typeface="Courier New" charset="0"/>
                <a:cs typeface="Courier New" charset="0"/>
              </a:rPr>
              <a:t> &gt;&gt; x &gt;&gt; </a:t>
            </a:r>
            <a:r>
              <a:rPr lang="en-US" sz="2000" b="1" dirty="0" err="1">
                <a:latin typeface="Courier New" charset="0"/>
                <a:cs typeface="Courier New" charset="0"/>
              </a:rPr>
              <a:t>ch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cin</a:t>
            </a:r>
            <a:r>
              <a:rPr lang="en-US" sz="2000" b="1" dirty="0">
                <a:latin typeface="Courier New" charset="0"/>
                <a:cs typeface="Courier New" charset="0"/>
              </a:rPr>
              <a:t> &gt;&gt;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cin.get</a:t>
            </a:r>
            <a:r>
              <a:rPr lang="en-US" sz="2000" b="1" dirty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cs typeface="Courier New" charset="0"/>
              </a:rPr>
              <a:t>ch</a:t>
            </a:r>
            <a:r>
              <a:rPr lang="en-US" sz="2000" b="1" dirty="0">
                <a:latin typeface="Courier New" charset="0"/>
                <a:cs typeface="Courier New" charset="0"/>
              </a:rPr>
              <a:t>);</a:t>
            </a:r>
            <a:r>
              <a:rPr lang="en-US" sz="2000" dirty="0">
                <a:latin typeface="Courier New" charset="0"/>
                <a:cs typeface="Courier New" charset="0"/>
              </a:rPr>
              <a:t>	</a:t>
            </a:r>
            <a:r>
              <a:rPr lang="en-US" sz="2000" dirty="0"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x		</a:t>
            </a:r>
            <a:r>
              <a:rPr lang="en-US" sz="2400" dirty="0" err="1">
                <a:latin typeface="Arial" charset="0"/>
              </a:rPr>
              <a:t>ch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Arial" charset="0"/>
              </a:rPr>
              <a:t>							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1265238" y="4862513"/>
            <a:ext cx="2163762" cy="1200150"/>
          </a:xfrm>
          <a:prstGeom prst="rect">
            <a:avLst/>
          </a:prstGeom>
          <a:solidFill>
            <a:srgbClr val="E1C0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Input stream:</a:t>
            </a:r>
          </a:p>
          <a:p>
            <a:pPr eaLnBrk="1" hangingPunct="1"/>
            <a:r>
              <a:rPr lang="en-US"/>
              <a:t>45  c</a:t>
            </a:r>
          </a:p>
          <a:p>
            <a:pPr eaLnBrk="1" hangingPunct="1"/>
            <a:r>
              <a:rPr lang="en-US"/>
              <a:t>39</a:t>
            </a:r>
          </a:p>
          <a:p>
            <a:pPr eaLnBrk="1" hangingPunct="1"/>
            <a:r>
              <a:rPr lang="en-US"/>
              <a:t>b</a:t>
            </a: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143500" y="4419600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6943725" y="4419600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/>
              <a:t>‘</a:t>
            </a:r>
            <a:r>
              <a:rPr lang="en-US" sz="2000"/>
              <a:t>c</a:t>
            </a:r>
            <a:r>
              <a:rPr lang="ja-JP" altLang="en-US" sz="2000"/>
              <a:t>’</a:t>
            </a:r>
            <a:endParaRPr lang="en-US" sz="2000"/>
          </a:p>
        </p:txBody>
      </p:sp>
      <p:sp>
        <p:nvSpPr>
          <p:cNvPr id="41994" name="Text Box 7"/>
          <p:cNvSpPr txBox="1">
            <a:spLocks noChangeArrowheads="1"/>
          </p:cNvSpPr>
          <p:nvPr/>
        </p:nvSpPr>
        <p:spPr bwMode="auto">
          <a:xfrm>
            <a:off x="5143500" y="4411717"/>
            <a:ext cx="771525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39</a:t>
            </a:r>
          </a:p>
        </p:txBody>
      </p:sp>
      <p:sp>
        <p:nvSpPr>
          <p:cNvPr id="41995" name="Text Box 8"/>
          <p:cNvSpPr txBox="1">
            <a:spLocks noChangeArrowheads="1"/>
          </p:cNvSpPr>
          <p:nvPr/>
        </p:nvSpPr>
        <p:spPr bwMode="auto">
          <a:xfrm>
            <a:off x="6943725" y="4411717"/>
            <a:ext cx="742950" cy="406400"/>
          </a:xfrm>
          <a:prstGeom prst="rect">
            <a:avLst/>
          </a:prstGeom>
          <a:solidFill>
            <a:srgbClr val="E1C09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dirty="0"/>
              <a:t>‘</a:t>
            </a:r>
            <a:r>
              <a:rPr lang="en-US" sz="2000" dirty="0"/>
              <a:t>\n </a:t>
            </a:r>
            <a:r>
              <a:rPr lang="ja-JP" altLang="en-US" sz="2000" dirty="0"/>
              <a:t>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825236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419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Characters and input (cont.)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Reading an entire line: </a:t>
            </a:r>
            <a:r>
              <a:rPr lang="en-US">
                <a:latin typeface="Courier New" charset="0"/>
                <a:cs typeface="Courier New" charset="0"/>
              </a:rPr>
              <a:t>getline(char[], num)</a:t>
            </a:r>
          </a:p>
          <a:p>
            <a:pPr lvl="1"/>
            <a:r>
              <a:rPr lang="en-US">
                <a:latin typeface="Arial" charset="0"/>
              </a:rPr>
              <a:t>Reads up to num characters on a line</a:t>
            </a:r>
          </a:p>
          <a:p>
            <a:pPr lvl="1"/>
            <a:r>
              <a:rPr lang="en-US">
                <a:latin typeface="Arial" charset="0"/>
              </a:rPr>
              <a:t>Stops at newline character</a:t>
            </a:r>
          </a:p>
          <a:p>
            <a:pPr lvl="1"/>
            <a:r>
              <a:rPr lang="en-US">
                <a:latin typeface="Arial" charset="0"/>
              </a:rPr>
              <a:t>Example: </a:t>
            </a:r>
            <a:r>
              <a:rPr lang="en-US">
                <a:latin typeface="Courier New" charset="0"/>
                <a:cs typeface="Courier New" charset="0"/>
              </a:rPr>
              <a:t>cin.getline(buffer, 10);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careful if input is read using stream extraction operator ( &gt;&gt; ) as well as </a:t>
            </a:r>
            <a:r>
              <a:rPr lang="en-US">
                <a:latin typeface="Courier New" charset="0"/>
                <a:cs typeface="Courier New" charset="0"/>
              </a:rPr>
              <a:t>getline()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9086CC-959B-4CDA-BB14-ED8611E2D278}" type="datetime1">
              <a:rPr lang="en-US" smtClean="0">
                <a:latin typeface="Garamond" charset="0"/>
              </a:rPr>
              <a:t>2/1/19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C66216-7C7D-A141-900E-273DF114EE2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6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int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char name[20];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 &gt;&gt; numR;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cin.getline(name, 20);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If input is: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	</a:t>
            </a:r>
            <a:r>
              <a:rPr lang="en-US" sz="2600" b="1">
                <a:latin typeface="Courier New" charset="0"/>
                <a:cs typeface="Courier New" charset="0"/>
              </a:rPr>
              <a:t>6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Room 12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what values do numR and name hold?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numR = 6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ourier New" charset="0"/>
                <a:cs typeface="Courier New" charset="0"/>
              </a:rPr>
              <a:t>name = </a:t>
            </a:r>
            <a:r>
              <a:rPr lang="ja-JP" altLang="en-US" sz="2200">
                <a:latin typeface="Courier New" charset="0"/>
                <a:cs typeface="Courier New" charset="0"/>
              </a:rPr>
              <a:t>“</a:t>
            </a:r>
            <a:r>
              <a:rPr lang="en-US" sz="2200">
                <a:latin typeface="Courier New" charset="0"/>
                <a:cs typeface="Courier New" charset="0"/>
              </a:rPr>
              <a:t>\n</a:t>
            </a:r>
            <a:r>
              <a:rPr lang="ja-JP" altLang="en-US" sz="2200">
                <a:latin typeface="Courier New" charset="0"/>
                <a:cs typeface="Courier New" charset="0"/>
              </a:rPr>
              <a:t>”</a:t>
            </a:r>
            <a:r>
              <a:rPr lang="en-US" sz="2200">
                <a:latin typeface="Courier New" charset="0"/>
                <a:cs typeface="Courier New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Arial" charset="0"/>
                <a:sym typeface="Wingdings" charset="0"/>
              </a:rPr>
              <a:t> why?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 &gt;&gt; numR </a:t>
            </a:r>
            <a:r>
              <a:rPr lang="en-US" sz="1900">
                <a:latin typeface="Arial" charset="0"/>
              </a:rPr>
              <a:t>stops at any whitespace character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</a:rPr>
              <a:t>\n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Courier New" charset="0"/>
                <a:cs typeface="Courier New" charset="0"/>
              </a:rPr>
              <a:t>cin.getline(name,20)</a:t>
            </a:r>
            <a:r>
              <a:rPr lang="en-US" sz="1900">
                <a:latin typeface="Arial" charset="0"/>
              </a:rPr>
              <a:t> starts with next char, ends at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3CD4E7-0B9D-46EE-B2DC-1BED4F10CA27}" type="datetime1">
              <a:rPr lang="en-US" smtClean="0">
                <a:latin typeface="Garamond" charset="0"/>
              </a:rPr>
              <a:t>2/1/19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A74EC8-BC96-9746-93E3-DD7E7EEBDCF3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Fixing </a:t>
            </a:r>
            <a:r>
              <a:rPr lang="en-US">
                <a:latin typeface="Courier New" charset="0"/>
                <a:cs typeface="Courier New" charset="0"/>
              </a:rPr>
              <a:t>getline</a:t>
            </a:r>
            <a:r>
              <a:rPr lang="en-US">
                <a:latin typeface="Garamond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Skipping whitespace characters: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ignore(num)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Discards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cs typeface="Courier New" pitchFamily="49" charset="0"/>
              </a:rPr>
              <a:t> characters from input stream without storing them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To fix previous example: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char name[20];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&gt;&gt;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numR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cin.ignore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(1);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cin.getline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(name, 20);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69ABE-3BA3-4911-9A12-294D1749E4C2}" type="datetime1">
              <a:rPr lang="en-US" smtClean="0">
                <a:latin typeface="Garamond" charset="0"/>
              </a:rPr>
              <a:t>2/1/19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8E5969-C611-EE4B-BB70-990A80C15FAD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Finish input functions, C++ strings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due Friday, 2/8</a:t>
            </a:r>
          </a:p>
          <a:p>
            <a:pPr lvl="2"/>
            <a:r>
              <a:rPr lang="en-US" dirty="0"/>
              <a:t>All programs to be submitted via Blackboard</a:t>
            </a:r>
          </a:p>
          <a:p>
            <a:pPr lvl="2"/>
            <a:r>
              <a:rPr lang="en-US" dirty="0"/>
              <a:t>Submit a single .zip file containing all files for this assignment</a:t>
            </a:r>
          </a:p>
          <a:p>
            <a:pPr lvl="1"/>
            <a:r>
              <a:rPr lang="en-US" dirty="0"/>
              <a:t>Additional instructor support for course</a:t>
            </a:r>
          </a:p>
          <a:p>
            <a:pPr lvl="2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3"/>
            <a:r>
              <a:rPr lang="en-US" dirty="0"/>
              <a:t>Office hours: Tues 9-11 AM, Ball 301E (ECE Conf Rm)</a:t>
            </a:r>
          </a:p>
          <a:p>
            <a:pPr lvl="2"/>
            <a:r>
              <a:rPr lang="en-US" dirty="0"/>
              <a:t>Tutor: Felipe Loera</a:t>
            </a:r>
          </a:p>
          <a:p>
            <a:pPr lvl="3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DF51F-D746-47B1-809B-5F127A6DCE67}" type="datetime1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1 due Friday, 2/8</a:t>
            </a:r>
          </a:p>
          <a:p>
            <a:pPr lvl="1"/>
            <a:r>
              <a:rPr lang="en-US" dirty="0"/>
              <a:t>All programs to be submitted via Blackboard</a:t>
            </a:r>
          </a:p>
          <a:p>
            <a:pPr lvl="1"/>
            <a:r>
              <a:rPr lang="en-US" dirty="0"/>
              <a:t>Submit a single .zip file containing all files for this assignment</a:t>
            </a:r>
          </a:p>
          <a:p>
            <a:r>
              <a:rPr lang="en-US" dirty="0"/>
              <a:t>Additional instructor support for course</a:t>
            </a:r>
          </a:p>
          <a:p>
            <a:pPr lvl="1"/>
            <a:r>
              <a:rPr lang="en-US" dirty="0"/>
              <a:t>Grader: Shubham </a:t>
            </a:r>
            <a:r>
              <a:rPr lang="en-US" dirty="0" err="1"/>
              <a:t>Tikare</a:t>
            </a:r>
            <a:endParaRPr lang="en-US" dirty="0"/>
          </a:p>
          <a:p>
            <a:pPr lvl="2"/>
            <a:r>
              <a:rPr lang="en-US" dirty="0"/>
              <a:t>Office hours: Tues 9-11 AM, Ball 301E (ECE Conf Rm)</a:t>
            </a:r>
          </a:p>
          <a:p>
            <a:pPr lvl="1"/>
            <a:r>
              <a:rPr lang="en-US" dirty="0"/>
              <a:t>Tutor: Felipe Loera</a:t>
            </a:r>
          </a:p>
          <a:p>
            <a:pPr lvl="2"/>
            <a:r>
              <a:rPr lang="en-US" dirty="0"/>
              <a:t>Hours available on CLASS site (link also on home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F516B6-20F6-48E4-90BD-0265B756F022}" type="datetime1">
              <a:rPr lang="en-US" smtClean="0">
                <a:latin typeface="+mj-lt"/>
              </a:rPr>
              <a:pPr/>
              <a:t>2/1/19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5A07D-5E50-4713-A654-A9A0D80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D59EB-A857-4F60-81A1-488E871E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1 basics</a:t>
            </a:r>
          </a:p>
          <a:p>
            <a:r>
              <a:rPr lang="en-US" dirty="0"/>
              <a:t>Review</a:t>
            </a:r>
          </a:p>
          <a:p>
            <a:pPr lvl="1"/>
            <a:r>
              <a:rPr lang="en-US" dirty="0"/>
              <a:t>Functions in C++</a:t>
            </a:r>
          </a:p>
          <a:p>
            <a:r>
              <a:rPr lang="en-US" dirty="0"/>
              <a:t>Output manipulators</a:t>
            </a:r>
          </a:p>
          <a:p>
            <a:r>
              <a:rPr lang="en-US" dirty="0"/>
              <a:t>Other input methods</a:t>
            </a:r>
          </a:p>
          <a:p>
            <a:pPr lvl="1"/>
            <a:r>
              <a:rPr lang="en-US" dirty="0"/>
              <a:t>Reading space character(s)</a:t>
            </a:r>
          </a:p>
          <a:p>
            <a:pPr lvl="1"/>
            <a:r>
              <a:rPr lang="en-US" dirty="0"/>
              <a:t>Ignoring single character</a:t>
            </a:r>
          </a:p>
          <a:p>
            <a:r>
              <a:rPr lang="en-US" dirty="0"/>
              <a:t>C++ strings </a:t>
            </a:r>
            <a:r>
              <a:rPr lang="en-US" i="1" dirty="0"/>
              <a:t>(time permitting)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136654-9435-4F8A-AE22-408A5FD3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A679-CA77-4656-B51A-386E37BEAD20}" type="datetime1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182754-9265-4F23-B9AD-8FBA8FEC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EADBCD-CCAA-4C28-BEB6-EF19A26F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Refresher on structures</a:t>
            </a:r>
          </a:p>
          <a:p>
            <a:r>
              <a:rPr lang="en-US" dirty="0"/>
              <a:t>Gain familiarity with basic C++ I/O</a:t>
            </a:r>
          </a:p>
          <a:p>
            <a:r>
              <a:rPr lang="en-US" dirty="0"/>
              <a:t>Will use two structures</a:t>
            </a:r>
          </a:p>
          <a:p>
            <a:pPr lvl="1"/>
            <a:r>
              <a:rPr lang="en-US" dirty="0"/>
              <a:t>Point: simple point in 2D plane</a:t>
            </a:r>
          </a:p>
          <a:p>
            <a:pPr lvl="1"/>
            <a:r>
              <a:rPr lang="en-US" dirty="0"/>
              <a:t>Polygon: collection of Point structures +</a:t>
            </a:r>
          </a:p>
          <a:p>
            <a:pPr lvl="2"/>
            <a:r>
              <a:rPr lang="en-US" dirty="0"/>
              <a:t>Number of points</a:t>
            </a:r>
          </a:p>
          <a:p>
            <a:pPr lvl="2"/>
            <a:r>
              <a:rPr lang="en-US" dirty="0"/>
              <a:t>Bounding box (min/max X &amp; Y values) </a:t>
            </a:r>
            <a:r>
              <a:rPr lang="en-US" i="1" dirty="0"/>
              <a:t>(optional)</a:t>
            </a:r>
            <a:endParaRPr lang="en-US" dirty="0"/>
          </a:p>
          <a:p>
            <a:r>
              <a:rPr lang="en-US" dirty="0"/>
              <a:t>Will write functions to</a:t>
            </a:r>
          </a:p>
          <a:p>
            <a:pPr lvl="1"/>
            <a:r>
              <a:rPr lang="en-US" dirty="0"/>
              <a:t>Read contents of Point</a:t>
            </a:r>
          </a:p>
          <a:p>
            <a:pPr lvl="1"/>
            <a:r>
              <a:rPr lang="en-US" dirty="0"/>
              <a:t>Add Points to a Polygon</a:t>
            </a:r>
          </a:p>
          <a:p>
            <a:pPr lvl="1"/>
            <a:r>
              <a:rPr lang="en-US" dirty="0"/>
              <a:t>Display Point and Polygon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637A-1212-4B6C-8ABB-A0EC63786BEB}" type="datetime1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examples below are function </a:t>
            </a:r>
            <a:r>
              <a:rPr lang="en-US" dirty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/>
              <a:t>Contain information about how to call function</a:t>
            </a:r>
          </a:p>
          <a:p>
            <a:pPr lvl="2"/>
            <a:r>
              <a:rPr lang="en-US" dirty="0"/>
              <a:t>Return type, name, and argument list </a:t>
            </a:r>
          </a:p>
          <a:p>
            <a:pPr lvl="2"/>
            <a:r>
              <a:rPr lang="en-US" dirty="0"/>
              <a:t>Only </a:t>
            </a:r>
            <a:r>
              <a:rPr lang="en-US" dirty="0" err="1"/>
              <a:t>arg</a:t>
            </a:r>
            <a:r>
              <a:rPr lang="en-US" dirty="0"/>
              <a:t> types required, but good practice to list names</a:t>
            </a:r>
          </a:p>
          <a:p>
            <a:pPr lvl="1"/>
            <a:r>
              <a:rPr lang="en-US" dirty="0"/>
              <a:t>No details on operation of function (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f2(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 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address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Explicit pointer—call requires addresses: </a:t>
            </a:r>
            <a:r>
              <a:rPr lang="en-US" dirty="0">
                <a:latin typeface="Courier New"/>
                <a:cs typeface="Courier New"/>
              </a:rPr>
              <a:t>f3(&amp;x, &amp;y);</a:t>
            </a:r>
          </a:p>
          <a:p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arguments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passed by reference</a:t>
            </a:r>
          </a:p>
          <a:p>
            <a:pPr lvl="1"/>
            <a:r>
              <a:rPr lang="en-US" dirty="0">
                <a:latin typeface="Arial"/>
                <a:cs typeface="Arial"/>
              </a:rPr>
              <a:t>Aliases—call does not require addresses: </a:t>
            </a:r>
            <a:r>
              <a:rPr lang="en-US" dirty="0">
                <a:latin typeface="Courier New"/>
                <a:cs typeface="Courier New"/>
              </a:rPr>
              <a:t>f4(x, y);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 does have ability to modify input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D90-CFFA-41DE-9738-EEA46B8D1139}" type="datetime1">
              <a:rPr lang="en-US" smtClean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=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bar = 57;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	baz = </a:t>
            </a:r>
            <a:r>
              <a:rPr lang="hu-HU" b="1" dirty="0">
                <a:solidFill>
                  <a:srgbClr val="26474B"/>
                </a:solidFill>
                <a:latin typeface="Courier New"/>
                <a:cs typeface="Courier New"/>
              </a:rPr>
              <a:t>f1</a:t>
            </a: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(foo,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f1(),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&lt;&lt; bar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", baz = 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 &lt;&lt; baz 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f2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&amp;bar);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f2(),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f3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f3(),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(v1 + v2) / 2.0;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is-I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(*ptr1 &gt;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*ptr2 -= 3;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(*ptr1)--;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 &amp;&amp; ref2 &gt;= 45)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b="1" dirty="0" err="1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ref1 = ref2 - 10;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ref2 = ref1 + 10;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6B46-850A-4E8D-8CEE-F73EDDF6CB52}" type="datetime1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f1(), foo = 10, bar = 57, </a:t>
            </a:r>
            <a:r>
              <a:rPr lang="en-US" sz="2400" b="1" dirty="0" err="1">
                <a:latin typeface="Courier New"/>
                <a:cs typeface="Courier New"/>
              </a:rPr>
              <a:t>baz</a:t>
            </a:r>
            <a:r>
              <a:rPr lang="en-US" sz="2400" b="1" dirty="0">
                <a:latin typeface="Courier New"/>
                <a:cs typeface="Courier New"/>
              </a:rPr>
              <a:t> = 33.5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f2(), foo = 5, bar = 42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f3(), foo = 4, bar = 43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144C-7A95-49F5-82EB-59149EFFBEB5}" type="datetime1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Formatted output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cs typeface="Times New Roman" charset="0"/>
              </a:rPr>
              <a:t>Recall earlier example: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, j;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double x, y;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cin</a:t>
            </a:r>
            <a:r>
              <a:rPr lang="en-US" sz="1600" dirty="0">
                <a:latin typeface="Courier New" charset="0"/>
                <a:cs typeface="Courier New" charset="0"/>
              </a:rPr>
              <a:t> &gt;&gt; x &gt;&gt; y &gt;&gt;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&gt;&gt; j;		// Assume input 2 3 4 5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cs typeface="Courier New" charset="0"/>
              </a:rPr>
              <a:t> &lt;&lt; "Second output"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 err="1">
                <a:latin typeface="Courier New" charset="0"/>
                <a:cs typeface="Courier New" charset="0"/>
              </a:rPr>
              <a:t>cout</a:t>
            </a:r>
            <a:r>
              <a:rPr lang="en-US" sz="1600" dirty="0">
                <a:latin typeface="Courier New" charset="0"/>
                <a:cs typeface="Courier New" charset="0"/>
              </a:rPr>
              <a:t>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cs typeface="Courier New" charset="0"/>
              </a:rPr>
              <a:t> &lt;&lt; ',' &lt;&lt; j &lt;&lt; ',' &lt;&lt; x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     &lt;&lt; ',' &lt;&lt; y &lt;&lt;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r>
              <a:rPr lang="en-US" sz="1600" dirty="0">
                <a:latin typeface="Courier New" charset="0"/>
                <a:cs typeface="Courier New" charset="0"/>
              </a:rPr>
              <a:t>;</a:t>
            </a:r>
            <a:endParaRPr lang="en-US" sz="1600" dirty="0">
              <a:latin typeface="Arial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charset="0"/>
                <a:cs typeface="Courier New" charset="0"/>
              </a:rPr>
              <a:t>x</a:t>
            </a:r>
            <a:r>
              <a:rPr lang="en-US" sz="1900" dirty="0">
                <a:latin typeface="Arial" charset="0"/>
              </a:rPr>
              <a:t> and </a:t>
            </a:r>
            <a:r>
              <a:rPr lang="en-US" sz="1900" dirty="0">
                <a:latin typeface="Courier New" charset="0"/>
                <a:cs typeface="Courier New" charset="0"/>
              </a:rPr>
              <a:t>y</a:t>
            </a:r>
            <a:r>
              <a:rPr lang="en-US" sz="1900" dirty="0">
                <a:latin typeface="Arial" charset="0"/>
              </a:rPr>
              <a:t> are of type </a:t>
            </a:r>
            <a:r>
              <a:rPr lang="en-US" sz="1900" dirty="0">
                <a:latin typeface="Courier New" charset="0"/>
                <a:cs typeface="Courier New" charset="0"/>
              </a:rPr>
              <a:t>double</a:t>
            </a:r>
            <a:r>
              <a:rPr lang="en-US" sz="1900" dirty="0">
                <a:latin typeface="Arial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... but second </a:t>
            </a:r>
            <a:r>
              <a:rPr lang="en-US" sz="1900" dirty="0" err="1">
                <a:latin typeface="Courier New" charset="0"/>
                <a:cs typeface="Courier New" charset="0"/>
              </a:rPr>
              <a:t>cout</a:t>
            </a:r>
            <a:r>
              <a:rPr lang="en-US" sz="1900" dirty="0">
                <a:latin typeface="Arial" charset="0"/>
              </a:rPr>
              <a:t> prints </a:t>
            </a:r>
            <a:r>
              <a:rPr lang="en-US" sz="1900" dirty="0">
                <a:latin typeface="Courier New" charset="0"/>
                <a:cs typeface="Courier New" charset="0"/>
              </a:rPr>
              <a:t>2</a:t>
            </a:r>
            <a:r>
              <a:rPr lang="en-US" sz="1900" dirty="0">
                <a:latin typeface="Arial" charset="0"/>
              </a:rPr>
              <a:t> &amp; </a:t>
            </a:r>
            <a:r>
              <a:rPr lang="en-US" sz="1900" dirty="0">
                <a:latin typeface="Courier New" charset="0"/>
                <a:cs typeface="Courier New" charset="0"/>
              </a:rPr>
              <a:t>3</a:t>
            </a:r>
            <a:r>
              <a:rPr lang="en-US" sz="1900" dirty="0">
                <a:latin typeface="Arial" charset="0"/>
              </a:rPr>
              <a:t> for </a:t>
            </a:r>
            <a:r>
              <a:rPr lang="en-US" sz="1900" dirty="0">
                <a:latin typeface="Courier New" charset="0"/>
                <a:cs typeface="Courier New" charset="0"/>
              </a:rPr>
              <a:t>x</a:t>
            </a:r>
            <a:r>
              <a:rPr lang="en-US" sz="1900" dirty="0">
                <a:latin typeface="Arial" charset="0"/>
              </a:rPr>
              <a:t> &amp; </a:t>
            </a:r>
            <a:r>
              <a:rPr lang="en-US" sz="1900" dirty="0">
                <a:latin typeface="Courier New" charset="0"/>
                <a:cs typeface="Courier New" charset="0"/>
              </a:rPr>
              <a:t>y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What if we want to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Always print decimal point?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Always show certain number of places after point?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Use </a:t>
            </a:r>
            <a:r>
              <a:rPr lang="en-US" sz="1900" dirty="0">
                <a:solidFill>
                  <a:srgbClr val="FF0000"/>
                </a:solidFill>
                <a:latin typeface="Arial" charset="0"/>
              </a:rPr>
              <a:t>stream manipulators</a:t>
            </a:r>
            <a:r>
              <a:rPr lang="en-US" sz="1900" dirty="0">
                <a:latin typeface="Arial" charset="0"/>
              </a:rPr>
              <a:t>: objects affecting output stream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Already seen one of these: </a:t>
            </a:r>
            <a:r>
              <a:rPr lang="en-US" sz="1600" dirty="0" err="1">
                <a:latin typeface="Courier New" charset="0"/>
                <a:cs typeface="Courier New" charset="0"/>
              </a:rPr>
              <a:t>endl</a:t>
            </a:r>
            <a:endParaRPr lang="en-US" sz="1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cs typeface="Courier New" charset="0"/>
              </a:rPr>
              <a:t>To use others, must add </a:t>
            </a:r>
            <a:r>
              <a:rPr lang="en-US" sz="1600" dirty="0">
                <a:latin typeface="Courier New" charset="0"/>
                <a:cs typeface="Courier New" charset="0"/>
              </a:rPr>
              <a:t>#include &lt;</a:t>
            </a:r>
            <a:r>
              <a:rPr lang="en-US" sz="1600" dirty="0" err="1">
                <a:latin typeface="Courier New" charset="0"/>
                <a:cs typeface="Courier New" charset="0"/>
              </a:rPr>
              <a:t>iomanip</a:t>
            </a:r>
            <a:r>
              <a:rPr lang="en-US" sz="1600" dirty="0">
                <a:latin typeface="Courier New" charset="0"/>
                <a:cs typeface="Courier New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cs typeface="Courier New" charset="0"/>
              </a:rPr>
              <a:t>May also use </a:t>
            </a:r>
            <a:r>
              <a:rPr lang="en-US" sz="1900" dirty="0">
                <a:solidFill>
                  <a:srgbClr val="FF0000"/>
                </a:solidFill>
                <a:latin typeface="Arial" charset="0"/>
                <a:cs typeface="Courier New" charset="0"/>
              </a:rPr>
              <a:t>stream functions</a:t>
            </a:r>
            <a:r>
              <a:rPr lang="en-US" sz="1900" dirty="0">
                <a:latin typeface="Arial" charset="0"/>
                <a:cs typeface="Courier New" charset="0"/>
              </a:rPr>
              <a:t>: functions associated with </a:t>
            </a:r>
            <a:r>
              <a:rPr lang="en-US" sz="1900" dirty="0" err="1">
                <a:latin typeface="Courier New" charset="0"/>
                <a:cs typeface="Courier New" charset="0"/>
              </a:rPr>
              <a:t>cin</a:t>
            </a:r>
            <a:r>
              <a:rPr lang="en-US" sz="1900" dirty="0">
                <a:latin typeface="Courier New" charset="0"/>
                <a:cs typeface="Courier New" charset="0"/>
              </a:rPr>
              <a:t>/</a:t>
            </a:r>
            <a:r>
              <a:rPr lang="en-US" sz="1900" dirty="0" err="1">
                <a:latin typeface="Courier New" charset="0"/>
                <a:cs typeface="Courier New" charset="0"/>
              </a:rPr>
              <a:t>cout</a:t>
            </a:r>
            <a:endParaRPr lang="en-US" sz="1900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E49BDA-85C3-4023-8940-A9E6E3C1E2DA}" type="datetime1">
              <a:rPr lang="en-US" smtClean="0">
                <a:latin typeface="Garamond" charset="0"/>
              </a:rPr>
              <a:t>2/1/19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0FD2B2-1017-8D46-AE05-1709CEB28AE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6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>
                <a:latin typeface="Garamond" charset="0"/>
              </a:rPr>
              <a:t>FP Precision (</a:t>
            </a:r>
            <a:r>
              <a:rPr lang="en-US" sz="3200" dirty="0" err="1">
                <a:latin typeface="Courier New" charset="0"/>
                <a:cs typeface="Courier New" charset="0"/>
              </a:rPr>
              <a:t>setprecision</a:t>
            </a:r>
            <a:r>
              <a:rPr lang="en-US" sz="3200" dirty="0">
                <a:latin typeface="Garamond" charset="0"/>
              </a:rPr>
              <a:t>)</a:t>
            </a:r>
            <a:endParaRPr lang="en-US" sz="3200" dirty="0">
              <a:latin typeface="Lucida Console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Precision of floating-point numbers</a:t>
            </a:r>
          </a:p>
          <a:p>
            <a:pPr lvl="1" eaLnBrk="1" hangingPunct="1"/>
            <a:r>
              <a:rPr lang="en-US" dirty="0">
                <a:latin typeface="Arial" charset="0"/>
              </a:rPr>
              <a:t>Number of digits displayed to the right of the decimal point</a:t>
            </a:r>
          </a:p>
          <a:p>
            <a:pPr lvl="1" eaLnBrk="1" hangingPunct="1"/>
            <a:r>
              <a:rPr lang="en-US" dirty="0" err="1">
                <a:latin typeface="Courier New" charset="0"/>
                <a:cs typeface="Courier New" charset="0"/>
              </a:rPr>
              <a:t>setprecision</a:t>
            </a:r>
            <a:r>
              <a:rPr lang="en-US" dirty="0">
                <a:latin typeface="Arial" charset="0"/>
              </a:rPr>
              <a:t> parameterized stream manipulator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Precision settings are sticky</a:t>
            </a:r>
          </a:p>
          <a:p>
            <a:pPr lvl="2" eaLnBrk="1" hangingPunct="1"/>
            <a:r>
              <a:rPr lang="en-US" dirty="0">
                <a:latin typeface="Arial" charset="0"/>
              </a:rPr>
              <a:t>Do not change until you’ve explicitly changed them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5F0724-B21C-43C7-8687-4A533A7A721F}" type="datetime1">
              <a:rPr lang="en-US" smtClean="0">
                <a:latin typeface="Garamond" charset="0"/>
              </a:rPr>
              <a:t>2/1/19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FDD712AE-C103-9D4C-9832-D90BD037D4F7}" type="slidenum">
              <a:rPr lang="en-US">
                <a:latin typeface="Garamond" charset="0"/>
              </a:rPr>
              <a:pPr algn="l"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637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10794</TotalTime>
  <Words>976</Words>
  <Application>Microsoft Macintosh PowerPoint</Application>
  <PresentationFormat>On-screen Show (4:3)</PresentationFormat>
  <Paragraphs>324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Courier New</vt:lpstr>
      <vt:lpstr>Garamond</vt:lpstr>
      <vt:lpstr>Lucida Console</vt:lpstr>
      <vt:lpstr>Monotype Sorts</vt:lpstr>
      <vt:lpstr>ＭＳ Ｐゴシック</vt:lpstr>
      <vt:lpstr>Times New Roman</vt:lpstr>
      <vt:lpstr>Wingdings</vt:lpstr>
      <vt:lpstr>Edge</vt:lpstr>
      <vt:lpstr>EECE.3220 Data Structures</vt:lpstr>
      <vt:lpstr>Announcements/reminders</vt:lpstr>
      <vt:lpstr>Lecture outline</vt:lpstr>
      <vt:lpstr>Program 1 basics</vt:lpstr>
      <vt:lpstr>Review: Functions</vt:lpstr>
      <vt:lpstr>Review: Function example</vt:lpstr>
      <vt:lpstr>Example output</vt:lpstr>
      <vt:lpstr>Formatted output</vt:lpstr>
      <vt:lpstr>FP Precision (setprecision)</vt:lpstr>
      <vt:lpstr>Example: setprecision</vt:lpstr>
      <vt:lpstr>Example: setprecision (cont.)</vt:lpstr>
      <vt:lpstr>Example output</vt:lpstr>
      <vt:lpstr>Trailing Zeros and Decimal Points (showpoint)</vt:lpstr>
      <vt:lpstr>Example: showpoint, setprecision</vt:lpstr>
      <vt:lpstr>Characters and input</vt:lpstr>
      <vt:lpstr>Characters and input (cont.)</vt:lpstr>
      <vt:lpstr>getline example</vt:lpstr>
      <vt:lpstr>Fixing getline example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2208</cp:revision>
  <dcterms:created xsi:type="dcterms:W3CDTF">2006-04-03T05:03:01Z</dcterms:created>
  <dcterms:modified xsi:type="dcterms:W3CDTF">2019-02-01T18:46:26Z</dcterms:modified>
</cp:coreProperties>
</file>