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2" r:id="rId4"/>
    <p:sldId id="380" r:id="rId5"/>
    <p:sldId id="263" r:id="rId6"/>
    <p:sldId id="264" r:id="rId7"/>
    <p:sldId id="330" r:id="rId8"/>
    <p:sldId id="405" r:id="rId9"/>
    <p:sldId id="290" r:id="rId10"/>
    <p:sldId id="265" r:id="rId11"/>
    <p:sldId id="267" r:id="rId12"/>
    <p:sldId id="340" r:id="rId13"/>
    <p:sldId id="331" r:id="rId14"/>
    <p:sldId id="334" r:id="rId15"/>
    <p:sldId id="341" r:id="rId16"/>
    <p:sldId id="337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379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0" d="100"/>
          <a:sy n="60" d="100"/>
        </p:scale>
        <p:origin x="-6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CD093-7544-3D45-A23E-D72E21EFB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4DC514-AD1D-EE49-8339-DBB4AB14A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40E226-B4DF-E14F-AB98-2B599D4CDBFE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5/15/2017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25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5/15/2017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26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5/15/2017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27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6AF7F-60C8-D349-873A-D68EF79EB869}" type="datetime1">
              <a:rPr lang="en-US"/>
              <a:pPr/>
              <a:t>5/15/2017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8A1D1E-F180-8241-9CAD-C3F511FDE287}" type="slidenum">
              <a:rPr lang="en-US"/>
              <a:pPr/>
              <a:t>29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23ADDA-AE31-B04C-9EA8-C7C0635A62CC}" type="datetime1">
              <a:rPr lang="en-US"/>
              <a:pPr/>
              <a:t>5/15/2017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886C3C-FF6B-F44F-889B-B0C744B7C95C}" type="slidenum">
              <a:rPr lang="en-US"/>
              <a:pPr/>
              <a:t>30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5/15/2017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36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7888F2-630E-9648-BD64-36CEEB31DE96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86C587-050F-BF4A-BE28-CC3D4F9F56E0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208249-F1DF-484E-B770-77CF0A5BBE5D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C365D3-3268-EC46-BC7A-BA0788E8049E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CE8EAF-9FA0-254E-BA3E-0C72C08AE4B3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A88067-642D-5F45-9AD7-F067E394A659}" type="slidenum">
              <a:rPr lang="en-US" sz="1300">
                <a:ea typeface="MS PGothic" charset="0"/>
                <a:cs typeface="MS PGothic" charset="0"/>
              </a:rPr>
              <a:pPr/>
              <a:t>13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A88512-36B2-EF4B-BF9E-F6F09121DD85}" type="slidenum">
              <a:rPr lang="en-US" sz="1300">
                <a:ea typeface="MS PGothic" charset="0"/>
                <a:cs typeface="MS PGothic" charset="0"/>
              </a:rPr>
              <a:pPr/>
              <a:t>14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BFB2B7-A409-3E47-9E5A-186802E4AC4B}" type="slidenum">
              <a:rPr lang="en-US" sz="1300">
                <a:ea typeface="MS PGothic" charset="0"/>
                <a:cs typeface="MS PGothic" charset="0"/>
              </a:rPr>
              <a:pPr/>
              <a:t>16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F52C6C-B57E-DF49-8622-6E179DBDA2D7}" type="datetime1">
              <a:rPr lang="en-US" smtClean="0"/>
              <a:t>5/15/2017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1975-A09D-374C-8F51-627C7368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E5E62-EDBD-0D49-B292-1B00B4D526E9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33B5-D433-A940-8A9A-3D9D79E4F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6E849-1672-CE4E-85AB-9AA1A0F63818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87587-511C-AB46-8557-4C28CBB51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6859F-C71A-F640-ABF0-D35F3F9FC3EC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DF9F7-E474-DE49-AC9E-838283848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E30F0-5BB8-5C44-91F6-7E4469C04A6C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1E-009D-3F4B-B792-4B55EDE34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412FE-8BBC-5A48-AB12-0CBA7532915F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1C76DE-1182-1C4B-9025-1EE35FF37A95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F7CBC1-EC18-4645-8AFD-F94C5C90AEC5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6F06C-DB5D-3642-9A86-E4F4E09E7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444E2-DE99-9049-869B-0ACE12F4E0FB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485C-DE07-504F-891E-F453E69E8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DD64A-A568-E842-810F-213BCDCD8994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4786-6D20-8D47-8966-9650627D3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A2A7F-A2F8-2F42-A008-093AEEAB11F5}" type="datetime1">
              <a:rPr lang="en-US" smtClean="0"/>
              <a:t>5/15/2017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439BA-5B26-0B4B-BAB6-4BE970BBF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BCC66-EBD2-7242-A461-A41F0D15FF34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4562-E042-C046-8ABD-D45655E9D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3AD87-AFB9-B845-AD36-19E34349D6FD}" type="datetime1">
              <a:rPr lang="en-US" smtClean="0"/>
              <a:t>5/15/2017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D6C5E-1AC1-3840-9BA6-A606AFF3E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0E830-C8D3-924A-AD8F-ECE7FF687CD2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7BDE-9967-5640-9542-DFBF7CCCF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51002-6358-F54F-B129-7697F9017F95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DFE-E6F0-7541-A93B-FD21A5373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57BCD7-BC3B-354B-B27D-2F054B5144F9}" type="datetime1">
              <a:rPr lang="en-US" smtClean="0"/>
              <a:t>5/15/2017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555783-36D6-B447-9C45-2492A8DA7D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  <p:sldLayoutId id="2147484415" r:id="rId14"/>
    <p:sldLayoutId id="2147484416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Role of ISA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types, storage, and addressing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you should learn in this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</a:t>
            </a:r>
            <a:r>
              <a:rPr lang="en-US" dirty="0" smtClean="0">
                <a:ea typeface="+mn-ea"/>
              </a:rPr>
              <a:t>major aspects: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to program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assembly language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Will look at HLL </a:t>
            </a:r>
            <a:r>
              <a:rPr lang="en-US" dirty="0" smtClean="0">
                <a:sym typeface="Wingdings" pitchFamily="2" charset="2"/>
              </a:rPr>
              <a:t> assembly translation, integration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Use of HLL with microcontrollers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a microprocessor works with other components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interfacing circuits and control schemes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work with </a:t>
            </a:r>
            <a:r>
              <a:rPr lang="en-US" smtClean="0">
                <a:ea typeface="+mn-ea"/>
              </a:rPr>
              <a:t>two </a:t>
            </a:r>
            <a:r>
              <a:rPr lang="en-US" smtClean="0">
                <a:ea typeface="+mn-ea"/>
              </a:rPr>
              <a:t>processor </a:t>
            </a:r>
            <a:r>
              <a:rPr lang="en-US" dirty="0" smtClean="0">
                <a:ea typeface="+mn-ea"/>
              </a:rPr>
              <a:t>families: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Intel x86 architecture </a:t>
            </a:r>
            <a:r>
              <a:rPr lang="en-US" dirty="0" smtClean="0">
                <a:sym typeface="Wingdings" pitchFamily="2" charset="2"/>
              </a:rPr>
              <a:t> assembly language simulation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PIC microcontroller </a:t>
            </a:r>
            <a:r>
              <a:rPr lang="en-US" dirty="0" smtClean="0">
                <a:sym typeface="Wingdings" pitchFamily="2" charset="2"/>
              </a:rPr>
              <a:t> actual microcontroller programming, interfacing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74AA7B-F13C-3C48-ACE3-E6A529DCF657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C3546-688E-3245-A2B7-D6EDC9F29D6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764088" y="7256463"/>
            <a:ext cx="678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· To understand the interconnection of the CPU, memory, and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75E341-7523-004E-ABFF-B1666706BBF0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1B507D-524B-6441-A70C-30F4C1A2D86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2787"/>
          </a:xfrm>
        </p:spPr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microprocessor introduction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Assembly language programming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Start with x86; introduce PIC microcontroller about halfway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Areas will include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Addressing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Instruction types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Programming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HLL and assembly—translation; combination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External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Processor signals used in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Interface circuitry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External memory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Interrupts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Microcontroller-based systems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Microcontrollers vs. microprocessors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Design of microcontroller-based circuits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High-level programming of microcontrollers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1730DF-5994-FF45-BF14-F5CA451DB10B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3CFC5-B647-6744-AE70-6E8DDF64053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What is a computer?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From </a:t>
            </a:r>
            <a:r>
              <a:rPr lang="en-US" i="1">
                <a:latin typeface="Arial" charset="0"/>
              </a:rPr>
              <a:t>The American Heritage Dictionary</a:t>
            </a:r>
            <a:r>
              <a:rPr lang="en-US">
                <a:latin typeface="Arial" charset="0"/>
              </a:rPr>
              <a:t>:</a:t>
            </a:r>
          </a:p>
          <a:p>
            <a:pPr lvl="1" eaLnBrk="1" hangingPunct="1"/>
            <a:r>
              <a:rPr lang="en-US">
                <a:latin typeface="Arial" charset="0"/>
              </a:rPr>
              <a:t>“One who computes”</a:t>
            </a:r>
          </a:p>
          <a:p>
            <a:pPr lvl="2" eaLnBrk="1" hangingPunct="1"/>
            <a:r>
              <a:rPr lang="en-US">
                <a:latin typeface="Arial" charset="0"/>
              </a:rPr>
              <a:t>We could argue that people are computers</a:t>
            </a:r>
          </a:p>
          <a:p>
            <a:pPr lvl="1" eaLnBrk="1" hangingPunct="1"/>
            <a:r>
              <a:rPr lang="en-US">
                <a:latin typeface="Arial" charset="0"/>
              </a:rPr>
              <a:t>“A device that computes, especially a programmable electronic machine that performs high-speed mathematical or logical operations or that assembles, stores, correlates, or otherwise processes information.”</a:t>
            </a:r>
          </a:p>
          <a:p>
            <a:pPr lvl="2" eaLnBrk="1" hangingPunct="1"/>
            <a:r>
              <a:rPr lang="en-US">
                <a:latin typeface="Arial" charset="0"/>
              </a:rPr>
              <a:t>Anything from a simple abacus to the microprocessor-based computers of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Computing 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4340" name="Picture 4" descr="ENI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ENIAC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242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ea typeface="MS PGothic" charset="0"/>
              </a:rPr>
              <a:t>The first electronic digital computer – ENIAC, built in UPenn in 1946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962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Thirty tons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Forced air cooling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200KW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19,000 vacuum tubes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Punch card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Manual wiring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Numerical computation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7525" y="6172200"/>
            <a:ext cx="458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>
                <a:ea typeface="MS PGothic" charset="0"/>
              </a:rPr>
              <a:t>Source: http://ei.cs.vt.edu/~history/ENIAC.Richey.HTML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4AB65-E1DE-0F45-B4FF-65AA77725B24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37BABE-8460-564A-9E74-A9A1B768B48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Today’s computer: one example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19600" y="1704975"/>
            <a:ext cx="4724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Lucida Grande" charset="0"/>
              </a:rPr>
              <a:t>iPhone </a:t>
            </a:r>
            <a:r>
              <a:rPr lang="en-US" sz="1400" dirty="0" smtClean="0">
                <a:latin typeface="Lucida Grande" charset="0"/>
              </a:rPr>
              <a:t>6s </a:t>
            </a:r>
            <a:r>
              <a:rPr lang="en-US" sz="1400" dirty="0">
                <a:latin typeface="Lucida Grande" charset="0"/>
              </a:rPr>
              <a:t>Technical Specifications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 smtClean="0">
                <a:latin typeface="Lucida Grande" charset="0"/>
              </a:rPr>
              <a:t>(the 6s Plus wouldn’t fit on the slide)</a:t>
            </a:r>
            <a:endParaRPr lang="en-US" sz="1400" dirty="0">
              <a:latin typeface="Lucida Grande" charset="0"/>
            </a:endParaRPr>
          </a:p>
          <a:p>
            <a:endParaRPr lang="en-US" sz="1400" dirty="0"/>
          </a:p>
          <a:p>
            <a:r>
              <a:rPr lang="en-US" sz="1400" dirty="0"/>
              <a:t>Screen size</a:t>
            </a:r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4.7 inches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Screen resolution	</a:t>
            </a:r>
            <a:r>
              <a:rPr lang="en-US" sz="1400" dirty="0" smtClean="0">
                <a:latin typeface="Lucida Grande" charset="0"/>
              </a:rPr>
              <a:t>1334 by 750 at </a:t>
            </a:r>
            <a:r>
              <a:rPr lang="en-US" sz="1400" dirty="0">
                <a:latin typeface="Lucida Grande" charset="0"/>
              </a:rPr>
              <a:t>326 </a:t>
            </a:r>
            <a:r>
              <a:rPr lang="en-US" sz="1400" dirty="0" err="1">
                <a:latin typeface="Lucida Grande" charset="0"/>
              </a:rPr>
              <a:t>ppi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Input method	Multi-touch</a:t>
            </a:r>
          </a:p>
          <a:p>
            <a:r>
              <a:rPr lang="en-US" sz="1400" dirty="0">
                <a:latin typeface="Lucida Grande" charset="0"/>
              </a:rPr>
              <a:t>Operating system	</a:t>
            </a:r>
            <a:r>
              <a:rPr lang="en-US" sz="1400" dirty="0" err="1">
                <a:latin typeface="Lucida Grande" charset="0"/>
              </a:rPr>
              <a:t>iOS</a:t>
            </a:r>
            <a:r>
              <a:rPr lang="en-US" sz="1400" dirty="0">
                <a:latin typeface="Lucida Grande" charset="0"/>
              </a:rPr>
              <a:t> </a:t>
            </a:r>
            <a:r>
              <a:rPr lang="en-US" sz="1400" dirty="0" smtClean="0">
                <a:latin typeface="Lucida Grande" charset="0"/>
              </a:rPr>
              <a:t>9.3.1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Storage		16 / </a:t>
            </a:r>
            <a:r>
              <a:rPr lang="en-US" sz="1400" dirty="0" smtClean="0">
                <a:latin typeface="Lucida Grande" charset="0"/>
              </a:rPr>
              <a:t>64 / 128 GB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Cellular network	UMTS/GSM/CDMA</a:t>
            </a:r>
          </a:p>
          <a:p>
            <a:r>
              <a:rPr lang="en-US" sz="1400" dirty="0">
                <a:latin typeface="Lucida Grande" charset="0"/>
              </a:rPr>
              <a:t>Wireless data	Wi-Fi (802.11a/b/g/</a:t>
            </a:r>
            <a:r>
              <a:rPr lang="en-US" sz="1400" dirty="0" smtClean="0">
                <a:latin typeface="Lucida Grande" charset="0"/>
              </a:rPr>
              <a:t>n/ac) </a:t>
            </a:r>
            <a:r>
              <a:rPr lang="en-US" sz="1400" dirty="0">
                <a:latin typeface="Lucida Grande" charset="0"/>
              </a:rPr>
              <a:t>+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LTE </a:t>
            </a:r>
            <a:r>
              <a:rPr lang="en-US" sz="1400" dirty="0">
                <a:latin typeface="Lucida Grande" charset="0"/>
              </a:rPr>
              <a:t>+ </a:t>
            </a:r>
            <a:r>
              <a:rPr lang="en-US" sz="1400" dirty="0" smtClean="0">
                <a:latin typeface="Lucida Grande" charset="0"/>
              </a:rPr>
              <a:t>Bluetooth 4.2 + NFC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Camera		</a:t>
            </a:r>
            <a:r>
              <a:rPr lang="en-US" sz="1400" dirty="0" smtClean="0">
                <a:latin typeface="Lucida Grande" charset="0"/>
              </a:rPr>
              <a:t>12.0 </a:t>
            </a:r>
            <a:r>
              <a:rPr lang="en-US" sz="1400" dirty="0">
                <a:latin typeface="Lucida Grande" charset="0"/>
              </a:rPr>
              <a:t>megapixels</a:t>
            </a:r>
          </a:p>
          <a:p>
            <a:r>
              <a:rPr lang="en-US" sz="1400" dirty="0">
                <a:latin typeface="Lucida Grande" charset="0"/>
              </a:rPr>
              <a:t>Battery		Up to 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Internet,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14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talk,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video, </a:t>
            </a:r>
            <a:r>
              <a:rPr lang="en-US" sz="1400" dirty="0" smtClean="0">
                <a:latin typeface="Lucida Grande" charset="0"/>
              </a:rPr>
              <a:t>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audio, 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10 days standby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Dimensions	</a:t>
            </a:r>
            <a:r>
              <a:rPr lang="en-US" sz="1400" dirty="0" smtClean="0">
                <a:latin typeface="Lucida Grande" charset="0"/>
              </a:rPr>
              <a:t>5.44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2.64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0.28 </a:t>
            </a:r>
            <a:r>
              <a:rPr lang="en-US" sz="1400" dirty="0">
                <a:latin typeface="Lucida Grande" charset="0"/>
              </a:rPr>
              <a:t>inches</a:t>
            </a:r>
          </a:p>
          <a:p>
            <a:r>
              <a:rPr lang="en-US" sz="1400" dirty="0">
                <a:latin typeface="Lucida Grande" charset="0"/>
              </a:rPr>
              <a:t>Weight		</a:t>
            </a:r>
            <a:r>
              <a:rPr lang="en-US" sz="1400" dirty="0" smtClean="0">
                <a:latin typeface="Lucida Grande" charset="0"/>
              </a:rPr>
              <a:t>5.04 </a:t>
            </a:r>
            <a:r>
              <a:rPr lang="en-US" sz="1400" dirty="0">
                <a:latin typeface="Lucida Grande" charset="0"/>
              </a:rPr>
              <a:t>ounces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538ACC-900E-CD4C-89E7-16F61024476C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011F9-6F76-D14D-8EA8-2B2CE7A9F1CC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17525" y="5562600"/>
            <a:ext cx="39677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 dirty="0">
                <a:ea typeface="MS PGothic" charset="0"/>
              </a:rPr>
              <a:t>Source: </a:t>
            </a:r>
            <a:r>
              <a:rPr lang="en-US" sz="1400" dirty="0" smtClean="0">
                <a:ea typeface="MS PGothic" charset="0"/>
              </a:rPr>
              <a:t>http://</a:t>
            </a:r>
            <a:r>
              <a:rPr lang="en-US" sz="1400" dirty="0" err="1" smtClean="0">
                <a:ea typeface="MS PGothic" charset="0"/>
              </a:rPr>
              <a:t>www.apple.com</a:t>
            </a:r>
            <a:r>
              <a:rPr lang="en-US" sz="1400" dirty="0" smtClean="0">
                <a:ea typeface="MS PGothic" charset="0"/>
              </a:rPr>
              <a:t>/iphone-6s/specs/</a:t>
            </a:r>
            <a:endParaRPr lang="en-US" sz="1400" dirty="0">
              <a:ea typeface="MS P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51" r="14811"/>
          <a:stretch/>
        </p:blipFill>
        <p:spPr>
          <a:xfrm>
            <a:off x="729914" y="1447800"/>
            <a:ext cx="3401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market (as of 2007)</a:t>
            </a:r>
          </a:p>
        </p:txBody>
      </p:sp>
      <p:pic>
        <p:nvPicPr>
          <p:cNvPr id="16387" name="Picture 10" descr="f01-01-P37449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6178550" cy="5013325"/>
          </a:xfrm>
          <a:noFill/>
        </p:spPr>
      </p:pic>
      <p:sp>
        <p:nvSpPr>
          <p:cNvPr id="16388" name="Content Placeholder 8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2667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“Computer” used to just refer to PCs</a:t>
            </a:r>
          </a:p>
          <a:p>
            <a:r>
              <a:rPr lang="en-US">
                <a:latin typeface="Arial" charset="0"/>
              </a:rPr>
              <a:t>Processors—and, therefore, computers—are now everywhere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07166F-84B2-534D-BB81-FAF5AE3644C5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5D2D38-6B1B-024E-A0CE-21FEE5F60AE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What are the key components of a computer?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Microprocessor</a:t>
            </a:r>
            <a:r>
              <a:rPr lang="en-US" dirty="0" smtClean="0"/>
              <a:t> (MPU/CPU) performs computation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read data from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Keyboard, mouse,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transmit data to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screen, speaker, VGA interface,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/>
              <a:t> to hold program code and data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RAM, hard disk, possibly other media (CD/DVD, external drive)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Power supply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see that microprocessor contains smaller-scale versions of these components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Computation engine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I/O interface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Internal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2183C-32B9-3943-8EFD-1118DED136F2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3C3EA-D61A-C241-AA49-69F5569CCE4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68DBE6-1B0A-FD40-858F-3913F39D0E12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8E9421-0B47-8048-AEAA-5A68AA38BB72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683605-CB13-124D-86F3-EB021C916A21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Announcements</a:t>
            </a:r>
          </a:p>
          <a:p>
            <a:pPr lvl="1"/>
            <a:r>
              <a:rPr lang="en-US" dirty="0" smtClean="0">
                <a:latin typeface="Arial" charset="0"/>
              </a:rPr>
              <a:t>HW 1 due 1:00 PM, 5/18</a:t>
            </a:r>
          </a:p>
          <a:p>
            <a:pPr lvl="1"/>
            <a:r>
              <a:rPr lang="en-US" dirty="0" smtClean="0">
                <a:latin typeface="Arial" charset="0"/>
              </a:rPr>
              <a:t>Exam 3: 6/22 instead of 6/26?</a:t>
            </a:r>
          </a:p>
          <a:p>
            <a:r>
              <a:rPr lang="en-US" dirty="0" smtClean="0">
                <a:latin typeface="Arial" charset="0"/>
              </a:rPr>
              <a:t>Lecture outline</a:t>
            </a:r>
          </a:p>
          <a:p>
            <a:pPr lvl="1"/>
            <a:r>
              <a:rPr lang="en-US" dirty="0" smtClean="0">
                <a:latin typeface="Arial" charset="0"/>
              </a:rPr>
              <a:t>Course </a:t>
            </a:r>
            <a:r>
              <a:rPr lang="en-US" dirty="0">
                <a:latin typeface="Arial" charset="0"/>
              </a:rPr>
              <a:t>overview</a:t>
            </a:r>
          </a:p>
          <a:p>
            <a:pPr lvl="1"/>
            <a:r>
              <a:rPr lang="en-US" dirty="0" smtClean="0">
                <a:latin typeface="Arial" charset="0"/>
              </a:rPr>
              <a:t>General </a:t>
            </a:r>
            <a:r>
              <a:rPr lang="en-US" dirty="0">
                <a:latin typeface="Arial" charset="0"/>
              </a:rPr>
              <a:t>microprocessor introduction</a:t>
            </a:r>
          </a:p>
          <a:p>
            <a:pPr lvl="1"/>
            <a:r>
              <a:rPr lang="en-US" dirty="0" smtClean="0">
                <a:latin typeface="Arial" charset="0"/>
              </a:rPr>
              <a:t>Role </a:t>
            </a:r>
            <a:r>
              <a:rPr lang="en-US" dirty="0">
                <a:latin typeface="Arial" charset="0"/>
              </a:rPr>
              <a:t>of the instruction set </a:t>
            </a:r>
            <a:r>
              <a:rPr lang="en-US" dirty="0" smtClean="0">
                <a:latin typeface="Arial" charset="0"/>
              </a:rPr>
              <a:t>architecture</a:t>
            </a:r>
          </a:p>
          <a:p>
            <a:pPr lvl="1"/>
            <a:r>
              <a:rPr lang="en-US" dirty="0" smtClean="0">
                <a:latin typeface="Arial" charset="0"/>
              </a:rPr>
              <a:t>Data types</a:t>
            </a:r>
          </a:p>
          <a:p>
            <a:pPr lvl="1"/>
            <a:r>
              <a:rPr lang="en-US" dirty="0" smtClean="0">
                <a:latin typeface="Arial" charset="0"/>
              </a:rPr>
              <a:t>Data storage and addressing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FFE9CA-59E5-8D4D-807C-79EBACE9B6A6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B8280E-41B1-AC48-9DC2-85DE86D0354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6DCC31-2BE1-CD4E-A80B-34D332F474A1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  <p:extLst>
      <p:ext uri="{BB962C8B-B14F-4D97-AF65-F5344CB8AC3E}">
        <p14:creationId xmlns:p14="http://schemas.microsoft.com/office/powerpoint/2010/main" val="41142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41C2F9-DA65-0948-8C91-237928327262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CFC38-6ED9-544C-81AE-CDB35980E36E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10C574-10DD-6740-8A05-05A61F1039AC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202DD8-D2A3-A640-A297-FE80636A8C18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EA982F-89FB-DB43-9749-7D608C414AB6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8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2C8AC8-B9E1-084A-9C3A-0263A823D068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  <p:extLst>
      <p:ext uri="{BB962C8B-B14F-4D97-AF65-F5344CB8AC3E}">
        <p14:creationId xmlns:p14="http://schemas.microsoft.com/office/powerpoint/2010/main" val="25221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7618B-5F81-0844-A197-F3B2F5FAA385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EA9E62-5E14-3243-84D2-E66E1A799ED4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7793037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BCD Numbers  </a:t>
            </a:r>
          </a:p>
        </p:txBody>
      </p:sp>
      <p:pic>
        <p:nvPicPr>
          <p:cNvPr id="20483" name="Picture 6" descr="~AUT002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87425"/>
            <a:ext cx="2220913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CC12D5-DD85-C241-A6BC-9CFED94BD917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C697A-127B-AA4D-BC67-00938E389277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819400" y="1279525"/>
            <a:ext cx="5943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Direct coding of numbers as binary coded decimal (BCD) numbers supported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Unpacked BCD [Fig.2.10(b)]</a:t>
            </a:r>
            <a:endParaRPr kumimoji="1" lang="en-US" sz="2000" b="1"/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 b="1"/>
              <a:t>  </a:t>
            </a:r>
            <a:r>
              <a:rPr kumimoji="1" lang="en-US" sz="2000"/>
              <a:t>Lower four bits contain a digit of a BCD number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Upper four bits filled with zeros (zero filled)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Packed BCD [Fig. 2.10(c)]  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Lower significant BCD digit held in lower 4 bits of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More significant BCD digit held in upper 4 bits of byte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Packed BCD byte at address 01000H is 10010001</a:t>
            </a:r>
            <a:r>
              <a:rPr kumimoji="1" lang="en-US" sz="2000" baseline="-25000"/>
              <a:t>2</a:t>
            </a:r>
            <a:r>
              <a:rPr kumimoji="1" lang="en-US" sz="2000"/>
              <a:t>, what is the decimal number?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Organizing as BCD digits gives,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1001</a:t>
            </a:r>
            <a:r>
              <a:rPr kumimoji="1" lang="en-US" sz="2000" baseline="-25000"/>
              <a:t>BCD</a:t>
            </a:r>
            <a:r>
              <a:rPr kumimoji="1" lang="en-US" sz="2000"/>
              <a:t> 0001</a:t>
            </a:r>
            <a:r>
              <a:rPr kumimoji="1" lang="en-US" sz="2000" baseline="-25000"/>
              <a:t>BCD</a:t>
            </a:r>
            <a:r>
              <a:rPr kumimoji="1" lang="en-US" sz="2000"/>
              <a:t> = 91</a:t>
            </a:r>
            <a:r>
              <a:rPr kumimoji="1" lang="en-US" sz="2000" baseline="-25000"/>
              <a:t>10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  <p:extLst>
      <p:ext uri="{BB962C8B-B14F-4D97-AF65-F5344CB8AC3E}">
        <p14:creationId xmlns:p14="http://schemas.microsoft.com/office/powerpoint/2010/main" val="13404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D455FE-1F27-594C-90AF-841EC0F2C9FA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A8C1B2-56FA-E44C-ABA6-AA7081E553D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latin typeface="Arial" charset="0"/>
              </a:rPr>
              <a:t>Section </a:t>
            </a:r>
            <a:r>
              <a:rPr lang="en-US" dirty="0" smtClean="0">
                <a:latin typeface="Arial" charset="0"/>
              </a:rPr>
              <a:t>011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MWTh</a:t>
            </a:r>
            <a:r>
              <a:rPr lang="en-US" dirty="0" smtClean="0">
                <a:latin typeface="Arial" charset="0"/>
              </a:rPr>
              <a:t> 10:30-12:50, Falmouth 205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Lab: </a:t>
            </a:r>
            <a:r>
              <a:rPr lang="en-US" dirty="0" smtClean="0">
                <a:ea typeface="+mn-ea"/>
              </a:rPr>
              <a:t>Not required; will get access to Ball 424 if necessary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ASCII Data  </a:t>
            </a:r>
          </a:p>
        </p:txBody>
      </p:sp>
      <p:pic>
        <p:nvPicPr>
          <p:cNvPr id="21507" name="Picture 6" descr="~AUT0019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3856038" cy="49561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68074B-A84A-8644-8841-2852CE7B4C33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F7A722-C5AC-4A45-981C-9A4177F0F7C2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886200" y="974725"/>
            <a:ext cx="487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American Code for Information Interchange (ASCII) code   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ASCII information storage in memory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Coded one character per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>
                <a:solidFill>
                  <a:srgbClr val="FF3300"/>
                </a:solidFill>
              </a:rPr>
              <a:t>  </a:t>
            </a:r>
            <a:r>
              <a:rPr kumimoji="1" lang="en-US" sz="2000"/>
              <a:t>7 LS-bits = b</a:t>
            </a:r>
            <a:r>
              <a:rPr kumimoji="1" lang="en-US" sz="2000" baseline="-25000"/>
              <a:t>7</a:t>
            </a:r>
            <a:r>
              <a:rPr kumimoji="1" lang="en-US" sz="2000"/>
              <a:t>b</a:t>
            </a:r>
            <a:r>
              <a:rPr kumimoji="1" lang="en-US" sz="2000" baseline="-25000"/>
              <a:t>6</a:t>
            </a:r>
            <a:r>
              <a:rPr kumimoji="1" lang="en-US" sz="2000"/>
              <a:t>b</a:t>
            </a:r>
            <a:r>
              <a:rPr kumimoji="1" lang="en-US" sz="2000" baseline="-25000"/>
              <a:t>5</a:t>
            </a:r>
            <a:r>
              <a:rPr kumimoji="1" lang="en-US" sz="2000"/>
              <a:t>b</a:t>
            </a:r>
            <a:r>
              <a:rPr kumimoji="1" lang="en-US" sz="2000" baseline="-25000"/>
              <a:t>4</a:t>
            </a:r>
            <a:r>
              <a:rPr kumimoji="1" lang="en-US" sz="2000"/>
              <a:t>b</a:t>
            </a:r>
            <a:r>
              <a:rPr kumimoji="1" lang="en-US" sz="2000" baseline="-25000"/>
              <a:t>3</a:t>
            </a:r>
            <a:r>
              <a:rPr kumimoji="1" lang="en-US" sz="2000"/>
              <a:t>b</a:t>
            </a:r>
            <a:r>
              <a:rPr kumimoji="1" lang="en-US" sz="2000" baseline="-25000"/>
              <a:t>2</a:t>
            </a:r>
            <a:r>
              <a:rPr kumimoji="1" lang="en-US" sz="2000"/>
              <a:t>b</a:t>
            </a:r>
            <a:r>
              <a:rPr kumimoji="1" lang="en-US" sz="2000" baseline="-25000"/>
              <a:t>1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MS-bit filled with 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Addresses 01100H-01104H contain ASCII coded data 01000001, 01010011, 01000011, 01001001, and 01001001, respectively. What does the data stand for?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0 100 0001</a:t>
            </a:r>
            <a:r>
              <a:rPr kumimoji="1" lang="en-US" sz="2000" baseline="-25000"/>
              <a:t>ASCII </a:t>
            </a:r>
            <a:r>
              <a:rPr kumimoji="1" lang="en-US" sz="2000"/>
              <a:t>= A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0 101 0011</a:t>
            </a:r>
            <a:r>
              <a:rPr kumimoji="1" lang="en-US" sz="2000" baseline="-25000"/>
              <a:t>ASCI</a:t>
            </a:r>
            <a:r>
              <a:rPr kumimoji="1" lang="en-US" sz="2000"/>
              <a:t>  = S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0 100 0011</a:t>
            </a:r>
            <a:r>
              <a:rPr kumimoji="1" lang="en-US" sz="2000" baseline="-25000"/>
              <a:t>ASCII  </a:t>
            </a:r>
            <a:r>
              <a:rPr kumimoji="1" lang="en-US" sz="2000"/>
              <a:t>= C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  <p:extLst>
      <p:ext uri="{BB962C8B-B14F-4D97-AF65-F5344CB8AC3E}">
        <p14:creationId xmlns:p14="http://schemas.microsoft.com/office/powerpoint/2010/main" val="40555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2C4D04-F85B-F34E-9182-B39CE76B9508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2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AA71EF-C4B1-5F49-A7A3-4F9045111CC6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Small, fast set of storage locations close to </a:t>
            </a:r>
            <a:r>
              <a:rPr lang="en-US" dirty="0" smtClean="0">
                <a:latin typeface="Arial" charset="0"/>
              </a:rPr>
              <a:t>processor core (</a:t>
            </a:r>
            <a:r>
              <a:rPr lang="en-US" smtClean="0">
                <a:latin typeface="Arial" charset="0"/>
              </a:rPr>
              <a:t>execution engine)</a:t>
            </a:r>
            <a:endParaRPr lang="en-US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 dirty="0">
                <a:latin typeface="Arial" charset="0"/>
              </a:rPr>
              <a:t>Speed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Arial" charset="0"/>
              </a:rPr>
              <a:t>ideal for individual operations</a:t>
            </a:r>
          </a:p>
          <a:p>
            <a:pPr lvl="1"/>
            <a:r>
              <a:rPr lang="en-US" dirty="0">
                <a:latin typeface="Arial" charset="0"/>
              </a:rPr>
              <a:t>Lack of capacity </a:t>
            </a:r>
            <a:r>
              <a:rPr lang="en-US" dirty="0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 dirty="0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EAX, EBX are registers in x86 architecture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07CD41-1A43-F443-B8F1-43D9AA315A5F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[100h]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C0651-2DDF-2547-AF89-F99C46015FAB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5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Accessing single byte is easy</a:t>
            </a:r>
          </a:p>
          <a:p>
            <a:r>
              <a:rPr lang="en-US" dirty="0">
                <a:latin typeface="Arial" charset="0"/>
              </a:rPr>
              <a:t>Considerations with multi-byte data</a:t>
            </a:r>
          </a:p>
          <a:p>
            <a:pPr lvl="1"/>
            <a:r>
              <a:rPr lang="en-US" dirty="0">
                <a:latin typeface="Arial" charset="0"/>
              </a:rPr>
              <a:t>Are the data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dirty="0">
                <a:latin typeface="Arial" charset="0"/>
              </a:rPr>
              <a:t>Easier/faster to access aligned data</a:t>
            </a:r>
          </a:p>
          <a:p>
            <a:pPr lvl="1"/>
            <a:r>
              <a:rPr lang="en-US" dirty="0">
                <a:latin typeface="Arial" charset="0"/>
              </a:rPr>
              <a:t>How are the data organized in memory (“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 dirty="0">
                <a:latin typeface="Arial" charset="0"/>
              </a:rPr>
              <a:t>”)?</a:t>
            </a:r>
          </a:p>
          <a:p>
            <a:pPr lvl="2"/>
            <a:r>
              <a:rPr lang="en-US" dirty="0">
                <a:latin typeface="Arial" charset="0"/>
              </a:rPr>
              <a:t>Given 32-bit number: </a:t>
            </a:r>
            <a:r>
              <a:rPr lang="en-US" dirty="0" err="1" smtClean="0">
                <a:latin typeface="Arial" charset="0"/>
              </a:rPr>
              <a:t>DEADBEEFh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or 0xDEADBEEF</a:t>
            </a:r>
          </a:p>
          <a:p>
            <a:pPr lvl="2"/>
            <a:r>
              <a:rPr lang="en-US" dirty="0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B61F5A-B391-2749-9D06-FA95267D71D1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6C8294-18DF-1047-B25D-CB9AF114479D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/>
                <a:gridCol w="587375"/>
                <a:gridCol w="587375"/>
                <a:gridCol w="587375"/>
                <a:gridCol w="588963"/>
                <a:gridCol w="5873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1A1508-B1AC-D249-8235-EDE15B3659E2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1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DB538B-00AA-074D-AD02-38C51A3A536B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6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CCE279-8B72-2948-B6BE-7F1EB51B2772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</a:rPr>
              <a:t>Instructor</a:t>
            </a:r>
            <a:r>
              <a:rPr lang="en-US" dirty="0"/>
              <a:t>:  Dr. Michael Geiger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E-mail:</a:t>
            </a:r>
            <a:r>
              <a:rPr lang="en-US" dirty="0"/>
              <a:t>  </a:t>
            </a:r>
            <a:r>
              <a:rPr lang="en-US" dirty="0" err="1"/>
              <a:t>Michael_Geiger@uml.edu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Phone:</a:t>
            </a:r>
            <a:r>
              <a:rPr lang="en-US" dirty="0"/>
              <a:t> 978-934-3618 (x43618 on campus)</a:t>
            </a:r>
            <a:endParaRPr lang="en-US" u="sng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Office:</a:t>
            </a:r>
            <a:r>
              <a:rPr lang="en-US" dirty="0"/>
              <a:t> </a:t>
            </a:r>
            <a:r>
              <a:rPr lang="en-US" dirty="0" smtClean="0"/>
              <a:t>118A </a:t>
            </a:r>
            <a:r>
              <a:rPr lang="en-US" dirty="0"/>
              <a:t>Perry </a:t>
            </a:r>
            <a:r>
              <a:rPr lang="en-US" dirty="0" smtClean="0"/>
              <a:t>Hall / 301A Ball Hall </a:t>
            </a:r>
            <a:r>
              <a:rPr lang="en-US" i="1" dirty="0" smtClean="0"/>
              <a:t>(as of 5/24)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Most likely: stick around to answer questions right after lecture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</a:t>
            </a:r>
            <a:r>
              <a:rPr lang="en-US" dirty="0">
                <a:latin typeface="Arial" charset="0"/>
              </a:rPr>
              <a:t>by </a:t>
            </a:r>
            <a:r>
              <a:rPr lang="en-US" dirty="0" smtClean="0">
                <a:latin typeface="Arial" charset="0"/>
              </a:rPr>
              <a:t>appointment at other times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3F4-3603-6C40-9A97-B8AA7C270B05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F06C-DB5D-3642-9A86-E4F4E09E7D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x86 introduction</a:t>
            </a:r>
          </a:p>
          <a:p>
            <a:pPr lvl="1"/>
            <a:r>
              <a:rPr lang="en-US" dirty="0" smtClean="0">
                <a:latin typeface="Arial" charset="0"/>
              </a:rPr>
              <a:t>Assembly basics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</a:t>
            </a:r>
            <a:r>
              <a:rPr lang="en-US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1:00 PM, 5</a:t>
            </a:r>
            <a:r>
              <a:rPr lang="en-US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18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Sign </a:t>
            </a:r>
            <a:r>
              <a:rPr lang="en-US" dirty="0">
                <a:latin typeface="Arial" charset="0"/>
              </a:rPr>
              <a:t>up for the discussion group on Piazza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116870-6B65-C94F-81EA-7DB7A9E74C78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75DF7A-5694-5349-9D9F-06871D54DA3D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B7AA7-A882-E043-B31D-79B327BC53BF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F1D7B-ECFE-D64B-8FF1-8F0FF575B6F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Textbook:</a:t>
            </a:r>
            <a:r>
              <a:rPr lang="en-US" sz="2800" dirty="0">
                <a:latin typeface="Arial" charset="0"/>
              </a:rPr>
              <a:t> None</a:t>
            </a:r>
          </a:p>
          <a:p>
            <a:pPr lvl="1"/>
            <a:r>
              <a:rPr lang="en-US" sz="2400" dirty="0">
                <a:latin typeface="Arial" charset="0"/>
              </a:rPr>
              <a:t>Will post relevant online resources on schedule page</a:t>
            </a:r>
          </a:p>
          <a:p>
            <a:r>
              <a:rPr lang="en-US" sz="2800" dirty="0" smtClean="0">
                <a:latin typeface="Arial" charset="0"/>
              </a:rPr>
              <a:t>Course </a:t>
            </a:r>
            <a:r>
              <a:rPr lang="en-US" sz="2800" dirty="0">
                <a:latin typeface="Arial" charset="0"/>
              </a:rPr>
              <a:t>website: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/eece3170/sum17/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contain lecture slides, handouts, assignments</a:t>
            </a:r>
          </a:p>
          <a:p>
            <a:r>
              <a:rPr lang="en-US" sz="2800" dirty="0">
                <a:latin typeface="Arial" charset="0"/>
              </a:rPr>
              <a:t>Discussion group through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piazza.com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Allow common questions to be answered for everyone</a:t>
            </a:r>
          </a:p>
          <a:p>
            <a:pPr lvl="1"/>
            <a:r>
              <a:rPr lang="en-US" sz="2400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Will use as class mailing list—please enroll ASAP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Additional course policies</a:t>
            </a:r>
            <a:endParaRPr lang="en-US" dirty="0">
              <a:latin typeface="Garamond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Prerequisites</a:t>
            </a:r>
          </a:p>
          <a:p>
            <a:pPr lvl="1"/>
            <a:r>
              <a:rPr lang="en-US" dirty="0" smtClean="0">
                <a:latin typeface="Arial" charset="0"/>
              </a:rPr>
              <a:t>EECE.2160 (ECE Application Programming)</a:t>
            </a:r>
          </a:p>
          <a:p>
            <a:pPr lvl="1"/>
            <a:r>
              <a:rPr lang="en-US" dirty="0" smtClean="0">
                <a:latin typeface="Arial" charset="0"/>
              </a:rPr>
              <a:t>EECE.2650 (</a:t>
            </a:r>
            <a:r>
              <a:rPr lang="en-US" dirty="0">
                <a:latin typeface="Arial" charset="0"/>
              </a:rPr>
              <a:t>Logic Design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Assignments</a:t>
            </a:r>
          </a:p>
          <a:p>
            <a:pPr marL="690563" lvl="1"/>
            <a:r>
              <a:rPr lang="en-US" dirty="0" smtClean="0">
                <a:latin typeface="Arial" charset="0"/>
              </a:rPr>
              <a:t>Homework, labs, and some “hybrid” assignments (problems + programming exercise(s))</a:t>
            </a:r>
          </a:p>
          <a:p>
            <a:pPr marL="690563" lvl="1"/>
            <a:r>
              <a:rPr lang="en-US" dirty="0" smtClean="0">
                <a:latin typeface="Arial" charset="0"/>
              </a:rPr>
              <a:t>Late assignments: 10% penalty per day</a:t>
            </a:r>
          </a:p>
          <a:p>
            <a:pPr marL="690563" lvl="1"/>
            <a:r>
              <a:rPr lang="en-US" dirty="0" smtClean="0">
                <a:latin typeface="Arial" charset="0"/>
              </a:rPr>
              <a:t>All HW individual unless otherwise specified</a:t>
            </a:r>
          </a:p>
          <a:p>
            <a:pPr marL="690563" lvl="1"/>
            <a:r>
              <a:rPr lang="en-US" dirty="0" smtClean="0">
                <a:latin typeface="Arial" charset="0"/>
              </a:rPr>
              <a:t>Some assignments require instructor “check-off”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8B8B94-2B46-A445-BA5B-54FEFC34175A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00BE31-76F4-7F4E-8C8D-5FA732D661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Academic honesty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assignments are to be done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individually</a:t>
            </a:r>
            <a:r>
              <a:rPr lang="en-US" dirty="0" smtClean="0">
                <a:ea typeface="+mn-ea"/>
              </a:rPr>
              <a:t> unless explicitly specified otherwise by the instructor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Any copied solutions, whether from another student or an outside source, are subject to penalty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may discuss general topics or help one another with specific errors, but not share assignment solutions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Must acknowledge assistance from classmate in submission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9062B9-2336-7B42-B8DB-9725AC67B544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45F-2163-2E48-AEC8-45A8C8654E2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not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DEB-6AF6-984D-9DBE-A8709C624558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9E74BA-5C23-A74B-829E-1BD4A44DB716}" type="datetime1">
              <a:rPr lang="en-US" smtClean="0">
                <a:latin typeface="Garamond" charset="0"/>
              </a:rPr>
              <a:t>5/15/2017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A6861-A96C-A746-B71F-1CAD0D1BFA2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Course policies (cont.)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Assignments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Thursday, May 25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June 12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Thursday, June 22 (preferred) -or- Monday, June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7852</TotalTime>
  <Words>2391</Words>
  <Application>Microsoft Office PowerPoint</Application>
  <PresentationFormat>On-screen Show (4:3)</PresentationFormat>
  <Paragraphs>595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Edge</vt:lpstr>
      <vt:lpstr>EECE.3170 Microprocessor Systems Design I</vt:lpstr>
      <vt:lpstr>Lecture outline</vt:lpstr>
      <vt:lpstr>Course meeting times</vt:lpstr>
      <vt:lpstr>Course instructors</vt:lpstr>
      <vt:lpstr>Course materials</vt:lpstr>
      <vt:lpstr>Additional course policies</vt:lpstr>
      <vt:lpstr>Academic honesty</vt:lpstr>
      <vt:lpstr>Course “rules”</vt:lpstr>
      <vt:lpstr>Course policies (cont.)</vt:lpstr>
      <vt:lpstr>What you should learn in this class</vt:lpstr>
      <vt:lpstr>Tentative course outline</vt:lpstr>
      <vt:lpstr>What is a computer?</vt:lpstr>
      <vt:lpstr>Computing history</vt:lpstr>
      <vt:lpstr>Today’s computer: one example</vt:lpstr>
      <vt:lpstr>Processor market (as of 2007)</vt:lpstr>
      <vt:lpstr>Computer components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BCD Numbers  </vt:lpstr>
      <vt:lpstr>ASCII Data  </vt:lpstr>
      <vt:lpstr>Real Numbers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1682</cp:revision>
  <dcterms:created xsi:type="dcterms:W3CDTF">2006-04-03T05:03:01Z</dcterms:created>
  <dcterms:modified xsi:type="dcterms:W3CDTF">2017-05-15T14:48:48Z</dcterms:modified>
</cp:coreProperties>
</file>