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64" r:id="rId9"/>
    <p:sldId id="381" r:id="rId10"/>
    <p:sldId id="372" r:id="rId11"/>
    <p:sldId id="373" r:id="rId12"/>
    <p:sldId id="383" r:id="rId13"/>
    <p:sldId id="374" r:id="rId14"/>
    <p:sldId id="375" r:id="rId15"/>
    <p:sldId id="376" r:id="rId16"/>
    <p:sldId id="377" r:id="rId17"/>
    <p:sldId id="378" r:id="rId18"/>
    <p:sldId id="382" r:id="rId19"/>
    <p:sldId id="379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324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D963B-9432-744A-83B8-B1C09983BB79}" type="datetime1">
              <a:rPr lang="en-US" smtClean="0"/>
              <a:t>6/19/2017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70B37-E5A9-2A45-9D94-9DF9C10B5FF7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5C3B5-9AF8-9643-98FE-0A749BCC61B8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C0734-77D7-1B49-BCEE-871BCD39F45B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3637D-B622-3044-9CC7-C446B534D1CB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9F85F-9BFE-6F43-A637-9327F7C493EE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8B72A-F902-A542-86A6-98F71554E21C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C29A6-C915-FA4B-8D80-AC35126B007A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F7B21-B946-DD42-AED7-0542620C4952}" type="datetime1">
              <a:rPr lang="en-US" smtClean="0"/>
              <a:t>6/19/2017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D9ABF-5790-EA49-BC0B-2F7F324C391B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49952-CF54-0D44-A243-E78D19075528}" type="datetime1">
              <a:rPr lang="en-US" smtClean="0"/>
              <a:t>6/19/2017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0567E-395B-7A4C-BD47-012B6B5CE254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54495-E96E-7549-86DB-828DD8EB81AB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C3A9A599-A572-0241-BBF7-997F3D0E844E}" type="datetime1">
              <a:rPr lang="en-US" smtClean="0"/>
              <a:t>6/19/2017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Interrupts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Analog to digital conversion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(1/3)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65926-84EE-5E4C-84E5-A1F75C5BF605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(2/3)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0BB818-A6BA-F64A-847B-F17396E5F5B0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(3/3)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;set up pull up resistors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WPUA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2	;enable pull-up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OPTION_REG	;bank1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;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(clear)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global weak pull-up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NOT_WPUEN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B378F7-B749-C54F-9D12-A7373BF9CA9B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Main loop, </a:t>
            </a:r>
            <a:r>
              <a:rPr lang="en-US" dirty="0" err="1" smtClean="0">
                <a:ea typeface="+mj-ea"/>
                <a:cs typeface="+mj-cs"/>
              </a:rPr>
              <a:t>debounce</a:t>
            </a:r>
            <a:r>
              <a:rPr lang="en-US" dirty="0" smtClean="0">
                <a:ea typeface="+mj-ea"/>
                <a:cs typeface="+mj-cs"/>
              </a:rPr>
              <a:t>, rotate LEDs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5D8AA4-989E-0342-8E5B-B22093EFD6B7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16577E-9BC8-FA42-BD7C-0A50C9BE7C1D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ABBD80-926A-4448-93A9-15FDA18D4288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3B5726-C9BA-FB44-821B-298664A66BE4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by using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internal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resistors, you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eliminate external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weak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 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global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5E033C-2103-804A-89F8-038EAEE18462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D39BEA-7C09-214A-B28B-846B759ACF3A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958C32-2DAE-D84A-81EC-E83781BB6151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/>
              <a:t>HW 5 </a:t>
            </a:r>
            <a:r>
              <a:rPr lang="en-US" dirty="0" smtClean="0"/>
              <a:t>due 1:00 PM today</a:t>
            </a:r>
            <a:endParaRPr lang="en-US" dirty="0"/>
          </a:p>
          <a:p>
            <a:pPr lvl="1">
              <a:defRPr/>
            </a:pPr>
            <a:r>
              <a:rPr lang="en-US" dirty="0"/>
              <a:t>HW 6 </a:t>
            </a:r>
            <a:r>
              <a:rPr lang="en-US" dirty="0" smtClean="0"/>
              <a:t>due 1:00 PM, Thursday</a:t>
            </a:r>
            <a:r>
              <a:rPr lang="en-US" dirty="0"/>
              <a:t>, 6/</a:t>
            </a:r>
            <a:r>
              <a:rPr lang="en-US" dirty="0" smtClean="0"/>
              <a:t>22</a:t>
            </a:r>
            <a:endParaRPr lang="en-US" dirty="0"/>
          </a:p>
          <a:p>
            <a:pPr lvl="2">
              <a:defRPr/>
            </a:pPr>
            <a:r>
              <a:rPr lang="en-US" dirty="0" err="1"/>
              <a:t>PICkit</a:t>
            </a:r>
            <a:r>
              <a:rPr lang="en-US" dirty="0"/>
              <a:t>-based programming exercise</a:t>
            </a:r>
          </a:p>
          <a:p>
            <a:pPr lvl="2">
              <a:defRPr/>
            </a:pPr>
            <a:r>
              <a:rPr lang="en-US" dirty="0" smtClean="0"/>
              <a:t>May work </a:t>
            </a:r>
            <a:r>
              <a:rPr lang="en-US" dirty="0"/>
              <a:t>in groups (maximum of 3 students)</a:t>
            </a:r>
          </a:p>
          <a:p>
            <a:pPr lvl="2">
              <a:defRPr/>
            </a:pPr>
            <a:r>
              <a:rPr lang="en-US" dirty="0"/>
              <a:t>Submissions received by 11:59 PM on Wednesday, 6/</a:t>
            </a:r>
            <a:r>
              <a:rPr lang="en-US" dirty="0" smtClean="0"/>
              <a:t>21 </a:t>
            </a:r>
            <a:r>
              <a:rPr lang="en-US" dirty="0"/>
              <a:t>will earn an extra 10%</a:t>
            </a:r>
          </a:p>
          <a:p>
            <a:pPr lvl="2">
              <a:defRPr/>
            </a:pPr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</a:t>
            </a:r>
            <a:r>
              <a:rPr lang="en-US" dirty="0" smtClean="0"/>
              <a:t>22</a:t>
            </a:r>
            <a:endParaRPr lang="en-US" dirty="0"/>
          </a:p>
          <a:p>
            <a:pPr lvl="1">
              <a:defRPr/>
            </a:pPr>
            <a:r>
              <a:rPr lang="en-US" dirty="0"/>
              <a:t>Exam 3: Thursday, 6/</a:t>
            </a:r>
            <a:r>
              <a:rPr lang="en-US" dirty="0" smtClean="0"/>
              <a:t>22</a:t>
            </a:r>
            <a:endParaRPr lang="en-US" dirty="0"/>
          </a:p>
          <a:p>
            <a:pPr lvl="2">
              <a:defRPr/>
            </a:pPr>
            <a:r>
              <a:rPr lang="en-US" dirty="0"/>
              <a:t>Will again be allowed one 8.5” x 11” note sheet, calculator</a:t>
            </a:r>
          </a:p>
          <a:p>
            <a:pPr lvl="2">
              <a:defRPr/>
            </a:pPr>
            <a:r>
              <a:rPr lang="en-US" dirty="0"/>
              <a:t>Instruction list to be </a:t>
            </a:r>
            <a:r>
              <a:rPr lang="en-US" dirty="0" smtClean="0"/>
              <a:t>provided</a:t>
            </a:r>
          </a:p>
          <a:p>
            <a:r>
              <a:rPr lang="en-US" dirty="0" smtClean="0"/>
              <a:t>Review: </a:t>
            </a:r>
          </a:p>
          <a:p>
            <a:pPr lvl="1"/>
            <a:r>
              <a:rPr lang="en-US" dirty="0" err="1" smtClean="0"/>
              <a:t>PICkit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Timer module</a:t>
            </a:r>
          </a:p>
          <a:p>
            <a:r>
              <a:rPr lang="en-US" dirty="0" smtClean="0"/>
              <a:t>Today’</a:t>
            </a:r>
            <a:r>
              <a:rPr lang="en-US" altLang="ja-JP" dirty="0" smtClean="0"/>
              <a:t>s lecture: </a:t>
            </a:r>
          </a:p>
          <a:p>
            <a:pPr lvl="1"/>
            <a:r>
              <a:rPr lang="en-US" altLang="ja-JP" dirty="0" smtClean="0"/>
              <a:t>Interrupts</a:t>
            </a:r>
          </a:p>
          <a:p>
            <a:pPr lvl="1"/>
            <a:r>
              <a:rPr lang="en-US" altLang="ja-JP" dirty="0" smtClean="0"/>
              <a:t>Analog to digital </a:t>
            </a:r>
            <a:endParaRPr lang="en-US" altLang="ja-JP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F090D-B3F3-C740-83E4-1EA73556E67E}" type="datetime1">
              <a:rPr lang="en-US" sz="1200" smtClean="0"/>
              <a:t>6/19/2017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Analog to digital converter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10 bits of resolution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value = (V / V</a:t>
            </a:r>
            <a:r>
              <a:rPr lang="en-US" baseline="-25000" dirty="0" smtClean="0"/>
              <a:t>REF</a:t>
            </a:r>
            <a:r>
              <a:rPr lang="en-US" dirty="0" smtClean="0"/>
              <a:t>) * 1023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11 analog input channels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Split across ports A, B, and C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be referenced to V</a:t>
            </a:r>
            <a:r>
              <a:rPr lang="en-US" baseline="-25000" dirty="0" smtClean="0">
                <a:ea typeface="+mn-ea"/>
                <a:cs typeface="+mn-cs"/>
              </a:rPr>
              <a:t>DD</a:t>
            </a:r>
            <a:r>
              <a:rPr lang="en-US" dirty="0" smtClean="0">
                <a:ea typeface="+mn-ea"/>
                <a:cs typeface="+mn-cs"/>
              </a:rPr>
              <a:t> or external reference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Key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ANSELx</a:t>
            </a:r>
            <a:r>
              <a:rPr lang="en-US" dirty="0" smtClean="0"/>
              <a:t>: Determines if pin(s) on port x are configured as analog or digital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ADCON0/ADCON1: Configuration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ADRESH/ADRESL: High/low bits of ADC result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ADC can generate interrupt when done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PEIE (peripheral interrupt enable) in INTCON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ADIE (analog to digital interrupt enable) in PIE1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When interrupt occurs, ADIF = 1 in PIR1 (must be cleared)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8DD1E5-4EC7-5B43-8F3B-029E740E05E0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D0D297-B5AF-AC4E-AC0C-6105C3FC5423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block diagram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A212C-6D18-CD4B-AA69-64672DD6BF0B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407A67-D094-E046-B456-6247AF5ACF04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27113"/>
            <a:ext cx="67437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ADCON0</a:t>
            </a:r>
          </a:p>
        </p:txBody>
      </p:sp>
      <p:sp>
        <p:nvSpPr>
          <p:cNvPr id="33794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8229600" cy="3768725"/>
          </a:xfrm>
        </p:spPr>
        <p:txBody>
          <a:bodyPr/>
          <a:lstStyle/>
          <a:p>
            <a:r>
              <a:rPr lang="en-US">
                <a:latin typeface="Arial" charset="0"/>
              </a:rPr>
              <a:t>CHS &lt;4:0&gt;: channel select</a:t>
            </a:r>
          </a:p>
          <a:p>
            <a:r>
              <a:rPr lang="en-US">
                <a:latin typeface="Arial" charset="0"/>
              </a:rPr>
              <a:t>GO/DONE’: start/end conversion</a:t>
            </a:r>
          </a:p>
          <a:p>
            <a:pPr lvl="1"/>
            <a:r>
              <a:rPr lang="en-US">
                <a:latin typeface="Arial" charset="0"/>
              </a:rPr>
              <a:t>Explicitly set to 1 to start conversion</a:t>
            </a:r>
          </a:p>
          <a:p>
            <a:pPr lvl="1"/>
            <a:r>
              <a:rPr lang="en-US">
                <a:latin typeface="Arial" charset="0"/>
              </a:rPr>
              <a:t>ADC will clear when conversion is done</a:t>
            </a:r>
          </a:p>
          <a:p>
            <a:r>
              <a:rPr lang="en-US">
                <a:latin typeface="Arial" charset="0"/>
              </a:rPr>
              <a:t>ADON: Turns ADC on/off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A3EB2D-65ED-0346-AE6B-E5AFC0C861E5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0DEAB5-DECF-BC43-8450-1CA2D135EB0A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614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5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ADCON1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ADFM: Result format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ADFM = 0 </a:t>
            </a:r>
            <a:r>
              <a:rPr lang="en-US" dirty="0" smtClean="0">
                <a:sym typeface="Wingdings" pitchFamily="2" charset="2"/>
              </a:rPr>
              <a:t> right justified (ADRESL holds low 8 bits of result; upper 6 bits of ADRESH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ADFM = 1  left justified (ADRESH holds upper 8 bits of result; lower 6 bits of ADRESL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ADCS&lt;2:0&gt;: Conversion clock select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Divide system clock by factor between 2 and 64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Or, select dedicated RC oscillator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ADNREF: Negative reference voltage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SS</a:t>
            </a:r>
            <a:r>
              <a:rPr lang="en-US" dirty="0" smtClean="0">
                <a:sym typeface="Wingdings" pitchFamily="2" charset="2"/>
              </a:rPr>
              <a:t> or negative reference input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ADPREF: Positive reference voltage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DD</a:t>
            </a:r>
            <a:r>
              <a:rPr lang="en-US" dirty="0" smtClean="0">
                <a:sym typeface="Wingdings" pitchFamily="2" charset="2"/>
              </a:rPr>
              <a:t>, positive reference input, or internal fixed voltage reference</a:t>
            </a:r>
            <a:endParaRPr lang="en-US" dirty="0"/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00EA69-A0EE-864B-A564-599B1A817052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9DA4FF-97A8-3846-B6DE-F7A93DF2F35A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6143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setup</a:t>
            </a:r>
          </a:p>
        </p:txBody>
      </p:sp>
      <p:sp>
        <p:nvSpPr>
          <p:cNvPr id="3584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Arial" charset="0"/>
              </a:rPr>
              <a:t>In assembly (a2d.asm)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;already in bank1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bsf		TRISA, 4		;Pot.connected to RA4 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movlw b'00001101</a:t>
            </a:r>
            <a:r>
              <a:rPr lang="ja-JP" altLang="en-US" sz="1900">
                <a:latin typeface="Courier New" charset="0"/>
                <a:cs typeface="Courier New" charset="0"/>
              </a:rPr>
              <a:t>‘</a:t>
            </a:r>
            <a:r>
              <a:rPr lang="en-US" altLang="ja-JP" sz="1900">
                <a:latin typeface="Courier New" charset="0"/>
                <a:cs typeface="Courier New" charset="0"/>
              </a:rPr>
              <a:t>	;select RA4 as ADC source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movwf	 ADCON0		; &amp; enable (actually AN3)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movlw	 b'00010000</a:t>
            </a:r>
            <a:r>
              <a:rPr lang="ja-JP" altLang="en-US" sz="1900">
                <a:latin typeface="Courier New" charset="0"/>
                <a:cs typeface="Courier New" charset="0"/>
              </a:rPr>
              <a:t>‘</a:t>
            </a:r>
            <a:r>
              <a:rPr lang="en-US" altLang="ja-JP" sz="1900">
                <a:latin typeface="Courier New" charset="0"/>
                <a:cs typeface="Courier New" charset="0"/>
              </a:rPr>
              <a:t>	;left justified, Fosc/8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movwf	 ADCON1		; speed, vref is Vdd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banksel	ANSELA		;bank3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bsf			ANSELA, 4	;analog for ADC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Arial" charset="0"/>
              </a:rPr>
              <a:t>In C (a2d.c)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TRISAbits.TRISA4 = 1;	//Pot. connected to RA4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ANSELAbits.ANSA4 = 1;	//analog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ADCON0 = 0b00001101;	//select RA4 as source of ADC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		//  and enable module (AN3)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ADCON1 = 0b00010000;	//left justified, FOSC/8 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		//  ref is Vdd</a:t>
            </a:r>
          </a:p>
        </p:txBody>
      </p:sp>
      <p:sp>
        <p:nvSpPr>
          <p:cNvPr id="3584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E277C-8293-0E4A-A96D-7C709837B819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0FF919-C2FF-D540-B796-20594FDC4B72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access in assembly (a2d.asm)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Read ADC; put upper 4 bits on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;required ADC delay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ADCON0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;this bit will be cleared when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;  the conversion is complete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$-1			;keep checking until GO clear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;Grab Results and write to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swapf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ADRESH, w	;Get top 4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		;move into the LEDs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256B1-A050-3449-AF3D-8CA8092E2E6D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CC0291-8BC4-A742-A4F2-2DE90872C88E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ADC access in C (a2d.c)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delay_us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//wait for ADC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	// charging cap to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// settle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GO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//wait for conversion to finish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(GO) continue; 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//grab the top 4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 = (ADRESH &gt;&gt; 4);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16AAB-28AF-2D47-B237-BDBD79E0B920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2F4663-BA1C-A046-A862-86905D6A1E0C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(1/4)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call	A2d	;get the ADC result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;top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are now in the working register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Delay2	;move result to outer delay loop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;if ADC result is zero, load in a value of '1' or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 else delay loop will decrement starting at 255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call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CheckIfZero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call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;delay next LED turning ON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call	Rotate			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;do this forever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B0F15E-2C42-884E-BB3A-F6A6917F7C7E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C33D6C-1022-474D-9F9A-CE3027C145D9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CheckIfZero: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movlw		d'0</a:t>
            </a:r>
            <a:r>
              <a:rPr lang="ja-JP" altLang="en-US" sz="2100">
                <a:latin typeface="Courier New" charset="0"/>
                <a:cs typeface="Courier New" charset="0"/>
              </a:rPr>
              <a:t>‘</a:t>
            </a:r>
            <a:r>
              <a:rPr lang="en-US" altLang="ja-JP" sz="2100">
                <a:latin typeface="Courier New" charset="0"/>
                <a:cs typeface="Courier New" charset="0"/>
              </a:rPr>
              <a:t>		;load wreg with '0'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xorwf		Delay2, w	;XOR wreg with the ADC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					;  result and save in wreg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btfss		STATUS, Z	;if ADC result is NOT '0', 						; simply return to MainLoop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return			;return to MainLoop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1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;ADC result IS '0'. Load delay routine with '1'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; to avoid decrementing a rollover value of 255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movlw		d'1'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movwf		Delay2	;move into delay location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>
                <a:latin typeface="Courier New" charset="0"/>
                <a:cs typeface="Courier New" charset="0"/>
              </a:rPr>
              <a:t>	return			;return to MainLoop</a:t>
            </a:r>
            <a:endParaRPr lang="en-US" sz="2100">
              <a:latin typeface="Arial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A7D712-80D6-C64A-8E87-931309BD5EEA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D2A1BD-F14A-664D-8F28-B33ADE6CE4CC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(3/4)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A2d: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;required ADC delay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ADCON0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;start the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ADCON0, GO	;this bit cleared when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	; conversion complete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$-1		; check until GO clear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ADRESH, w	;Get the top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return  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37AC11-2A43-3745-A2D9-5AF35C6CFD40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87E153-7870-E645-970E-FA40C56EAE99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E49A29-C224-324F-95AF-BAED9566EC29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Using ADC to determine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(4/4)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;Delay amount determined by ADC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Delay1,f	;will always be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; decrementing 255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Delay2,f ;Delay2 = 8 MSBs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;  from ADC         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DelayLoop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7DC59-D721-8F4A-8EA5-7774AE781549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119E54-4517-B54F-9768-A4AEF9E4BA54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ADC to determine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delay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adc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();		//grab the top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		//delay for AT LEAST 5ms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//decrement the 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MSbs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of the ADC and delay 2ms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for each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(delay-- != 0)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(2);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//shift to the right to light up the next LED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&gt;&gt; = 1;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//when the last LED is lit, restart the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BC4577-A9FE-4344-AA34-68570B8A8AEC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33B73-6D2B-8E44-9827-4803D4FCF108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Practice problems</a:t>
            </a:r>
          </a:p>
          <a:p>
            <a:pPr lvl="1"/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/>
              <a:t>HW 5 due 1:00 PM today</a:t>
            </a:r>
          </a:p>
          <a:p>
            <a:pPr lvl="1">
              <a:defRPr/>
            </a:pPr>
            <a:r>
              <a:rPr lang="en-US" dirty="0"/>
              <a:t>HW 6 due 1:00 PM, Thursday, 6/22</a:t>
            </a:r>
          </a:p>
          <a:p>
            <a:pPr lvl="2">
              <a:defRPr/>
            </a:pPr>
            <a:r>
              <a:rPr lang="en-US" dirty="0" err="1"/>
              <a:t>PICkit</a:t>
            </a:r>
            <a:r>
              <a:rPr lang="en-US" dirty="0"/>
              <a:t>-based programming exercise</a:t>
            </a:r>
          </a:p>
          <a:p>
            <a:pPr lvl="2">
              <a:defRPr/>
            </a:pPr>
            <a:r>
              <a:rPr lang="en-US" dirty="0"/>
              <a:t>May work in groups (maximum of 3 students)</a:t>
            </a:r>
          </a:p>
          <a:p>
            <a:pPr lvl="2">
              <a:defRPr/>
            </a:pPr>
            <a:r>
              <a:rPr lang="en-US" dirty="0"/>
              <a:t>Submissions received by 11:59 PM on Wednesday, 6/21 will earn an extra 10%</a:t>
            </a:r>
          </a:p>
          <a:p>
            <a:pPr lvl="2">
              <a:defRPr/>
            </a:pPr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6/22</a:t>
            </a:r>
          </a:p>
          <a:p>
            <a:pPr lvl="1">
              <a:defRPr/>
            </a:pPr>
            <a:r>
              <a:rPr lang="en-US" dirty="0"/>
              <a:t>Exam 3: Thursday, 6/22</a:t>
            </a:r>
          </a:p>
          <a:p>
            <a:pPr lvl="2">
              <a:defRPr/>
            </a:pPr>
            <a:r>
              <a:rPr lang="en-US" dirty="0"/>
              <a:t>Will again be allowed one 8.5” x 11” note sheet, calculator</a:t>
            </a:r>
          </a:p>
          <a:p>
            <a:pPr lvl="2">
              <a:defRPr/>
            </a:pPr>
            <a:r>
              <a:rPr lang="en-US" dirty="0"/>
              <a:t>Instruction list to be provided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8290-1523-2C49-91A5-3C1C4D4B44AE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32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32BFA9-AFAB-0A47-91FE-3C8E8FE7BC50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;Setup main </a:t>
            </a:r>
            <a:r>
              <a:rPr lang="en-US" sz="1700" dirty="0" err="1">
                <a:latin typeface="Courier New" charset="0"/>
                <a:cs typeface="Courier New" charset="0"/>
              </a:rPr>
              <a:t>init</a:t>
            </a:r>
            <a:endParaRPr lang="en-US" sz="1700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banksel</a:t>
            </a:r>
            <a:r>
              <a:rPr lang="en-US" sz="1700" dirty="0">
                <a:latin typeface="Courier New" charset="0"/>
                <a:cs typeface="Courier New" charset="0"/>
              </a:rPr>
              <a:t>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movlw</a:t>
            </a:r>
            <a:r>
              <a:rPr lang="en-US" sz="1700" dirty="0">
                <a:latin typeface="Courier New" charset="0"/>
                <a:cs typeface="Courier New" charset="0"/>
              </a:rPr>
              <a:t>		b'00111000</a:t>
            </a:r>
            <a:r>
              <a:rPr lang="ja-JP" altLang="en-US" sz="17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700" dirty="0">
                <a:latin typeface="Courier New" charset="0"/>
                <a:cs typeface="Courier New" charset="0"/>
              </a:rPr>
              <a:t>	;set </a:t>
            </a:r>
            <a:r>
              <a:rPr lang="en-US" altLang="ja-JP" sz="1700" dirty="0" err="1">
                <a:latin typeface="Courier New" charset="0"/>
                <a:cs typeface="Courier New" charset="0"/>
              </a:rPr>
              <a:t>cpu</a:t>
            </a:r>
            <a:r>
              <a:rPr lang="en-US" altLang="ja-JP" sz="1700" dirty="0">
                <a:latin typeface="Courier New" charset="0"/>
                <a:cs typeface="Courier New" charset="0"/>
              </a:rPr>
              <a:t>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movwf</a:t>
            </a:r>
            <a:r>
              <a:rPr lang="en-US" sz="1700" dirty="0">
                <a:latin typeface="Courier New" charset="0"/>
                <a:cs typeface="Courier New" charset="0"/>
              </a:rPr>
              <a:t>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banksel</a:t>
            </a:r>
            <a:r>
              <a:rPr lang="en-US" sz="1700" dirty="0">
                <a:latin typeface="Courier New" charset="0"/>
                <a:cs typeface="Courier New" charset="0"/>
              </a:rPr>
              <a:t>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clrf</a:t>
            </a:r>
            <a:r>
              <a:rPr lang="en-US" sz="1700" dirty="0">
                <a:latin typeface="Courier New" charset="0"/>
                <a:cs typeface="Courier New" charset="0"/>
              </a:rPr>
              <a:t>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banksel</a:t>
            </a:r>
            <a:r>
              <a:rPr lang="en-US" sz="1700" dirty="0">
                <a:latin typeface="Courier New" charset="0"/>
                <a:cs typeface="Courier New" charset="0"/>
              </a:rPr>
              <a:t>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movlw</a:t>
            </a:r>
            <a:r>
              <a:rPr lang="en-US" sz="1700" dirty="0">
                <a:latin typeface="Courier New" charset="0"/>
                <a:cs typeface="Courier New" charset="0"/>
              </a:rPr>
              <a:t>		b'00001000</a:t>
            </a:r>
            <a:r>
              <a:rPr lang="ja-JP" altLang="en-US" sz="17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700" dirty="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movwf</a:t>
            </a:r>
            <a:r>
              <a:rPr lang="en-US" sz="1700" dirty="0">
                <a:latin typeface="Courier New" charset="0"/>
                <a:cs typeface="Courier New" charset="0"/>
              </a:rPr>
              <a:t>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 </a:t>
            </a:r>
            <a:r>
              <a:rPr lang="en-US" sz="1700" dirty="0" err="1">
                <a:latin typeface="Courier New" charset="0"/>
                <a:cs typeface="Courier New" charset="0"/>
              </a:rPr>
              <a:t>banksel</a:t>
            </a:r>
            <a:r>
              <a:rPr lang="en-US" sz="1700" dirty="0">
                <a:latin typeface="Courier New" charset="0"/>
                <a:cs typeface="Courier New" charset="0"/>
              </a:rPr>
              <a:t>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;1:256 </a:t>
            </a:r>
            <a:r>
              <a:rPr lang="en-US" sz="1700" dirty="0" err="1">
                <a:latin typeface="Courier New" charset="0"/>
                <a:cs typeface="Courier New" charset="0"/>
              </a:rPr>
              <a:t>prescaler</a:t>
            </a:r>
            <a:r>
              <a:rPr lang="en-US" sz="1700" dirty="0">
                <a:latin typeface="Courier New" charset="0"/>
                <a:cs typeface="Courier New" charset="0"/>
              </a:rPr>
              <a:t>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; (</a:t>
            </a:r>
            <a:r>
              <a:rPr lang="en-US" sz="1700" dirty="0" err="1">
                <a:latin typeface="Courier New" charset="0"/>
                <a:cs typeface="Courier New" charset="0"/>
              </a:rPr>
              <a:t>insruction</a:t>
            </a:r>
            <a:r>
              <a:rPr lang="en-US" sz="1700" dirty="0">
                <a:latin typeface="Courier New" charset="0"/>
                <a:cs typeface="Courier New" charset="0"/>
              </a:rPr>
              <a:t>-cycle * 256-counts)*</a:t>
            </a:r>
            <a:r>
              <a:rPr lang="en-US" sz="1700" dirty="0" err="1">
                <a:latin typeface="Courier New" charset="0"/>
                <a:cs typeface="Courier New" charset="0"/>
              </a:rPr>
              <a:t>prescaler</a:t>
            </a:r>
            <a:r>
              <a:rPr lang="en-US" sz="1700" dirty="0">
                <a:latin typeface="Courier New" charset="0"/>
                <a:cs typeface="Courier New" charset="0"/>
              </a:rPr>
              <a:t>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	</a:t>
            </a:r>
            <a:r>
              <a:rPr lang="en-US" sz="1700" dirty="0" err="1">
                <a:latin typeface="Courier New" charset="0"/>
                <a:cs typeface="Courier New" charset="0"/>
              </a:rPr>
              <a:t>movlw</a:t>
            </a:r>
            <a:r>
              <a:rPr lang="en-US" sz="1700" dirty="0">
                <a:latin typeface="Courier New" charset="0"/>
                <a:cs typeface="Courier New" charset="0"/>
              </a:rPr>
              <a:t>		b'00000111</a:t>
            </a:r>
            <a:r>
              <a:rPr lang="ja-JP" altLang="en-US" sz="1700" dirty="0">
                <a:latin typeface="Courier New" charset="0"/>
                <a:cs typeface="Courier New" charset="0"/>
              </a:rPr>
              <a:t>’</a:t>
            </a:r>
            <a:endParaRPr lang="en-US" altLang="ja-JP" sz="1700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 dirty="0">
                <a:latin typeface="Courier New" charset="0"/>
                <a:cs typeface="Courier New" charset="0"/>
              </a:rPr>
              <a:t>   	</a:t>
            </a:r>
            <a:r>
              <a:rPr lang="en-US" sz="1700" dirty="0" err="1">
                <a:latin typeface="Courier New" charset="0"/>
                <a:cs typeface="Courier New" charset="0"/>
              </a:rPr>
              <a:t>movwf</a:t>
            </a:r>
            <a:r>
              <a:rPr lang="en-US" sz="1700" dirty="0">
                <a:latin typeface="Courier New" charset="0"/>
                <a:cs typeface="Courier New" charset="0"/>
              </a:rPr>
              <a:t>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 dirty="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50534F-F811-D141-A27A-F0614A774EA6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1008DA-8257-9D48-A475-58903256FA79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LATCbits.LATC3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7F229-E36E-5B4B-8283-4DF801CA0B1C}" type="datetime1">
              <a:rPr lang="en-US" sz="1200" smtClean="0">
                <a:latin typeface="Garamond" charset="0"/>
              </a:rPr>
              <a:t>6/19/2017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7CECFD-FA5F-BE45-BD08-E18A8C213D07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24D0B5-43A1-A04B-BCC3-901EED0E4FFF}" type="datetime1">
              <a:rPr lang="en-US" sz="1200" smtClean="0">
                <a:latin typeface="Garamond" charset="0"/>
                <a:cs typeface="Arial" charset="0"/>
              </a:rPr>
              <a:t>6/19/2017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13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12110</TotalTime>
  <Words>1926</Words>
  <Application>Microsoft Office PowerPoint</Application>
  <PresentationFormat>On-screen Show (4:3)</PresentationFormat>
  <Paragraphs>577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Edge</vt:lpstr>
      <vt:lpstr>EECE.3170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Analog to digital converter</vt:lpstr>
      <vt:lpstr>ADC block diagram</vt:lpstr>
      <vt:lpstr>ADCON0</vt:lpstr>
      <vt:lpstr>ADCON1</vt:lpstr>
      <vt:lpstr>ADC setup</vt:lpstr>
      <vt:lpstr>ADC access in assembly (a2d.asm)</vt:lpstr>
      <vt:lpstr>ADC access in C (a2d.c)</vt:lpstr>
      <vt:lpstr>Using ADC to determine delay (asm) (1/4)</vt:lpstr>
      <vt:lpstr>Using ADC to determine delay (asm) (2/4)</vt:lpstr>
      <vt:lpstr>Using ADC to determine delay (asm) (3/4)</vt:lpstr>
      <vt:lpstr>Using ADC to determine delay (asm) (4/4)</vt:lpstr>
      <vt:lpstr>Using ADC to determine delay (C)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2024</cp:revision>
  <dcterms:created xsi:type="dcterms:W3CDTF">2006-04-03T05:03:01Z</dcterms:created>
  <dcterms:modified xsi:type="dcterms:W3CDTF">2017-06-19T15:43:13Z</dcterms:modified>
</cp:coreProperties>
</file>