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477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2" r:id="rId13"/>
    <p:sldId id="473" r:id="rId14"/>
    <p:sldId id="474" r:id="rId15"/>
    <p:sldId id="475" r:id="rId16"/>
    <p:sldId id="458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379" r:id="rId3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4" Type="http://schemas.openxmlformats.org/officeDocument/2006/relationships/slide" Target="slides/slide26.xml"/><Relationship Id="rId5" Type="http://schemas.openxmlformats.org/officeDocument/2006/relationships/slide" Target="slides/slide27.xml"/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D20E48-21D5-BD43-8B8D-F79BDA59AAEF}" type="datetime1">
              <a:rPr lang="en-US"/>
              <a:pPr/>
              <a:t>5/17/17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66CAC-A866-3D45-91A9-13643F5107DE}" type="slidenum">
              <a:rPr lang="en-US"/>
              <a:pPr/>
              <a:t>27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5/17/17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8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5/17/17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9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5/17/17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5/17/17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5/17/17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12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5/17/17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13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5/17/17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21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497D933-93CD-4643-B01C-0C8158723276}" type="datetime1">
              <a:rPr lang="en-US"/>
              <a:pPr/>
              <a:t>5/17/17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2541C15-4ED8-D949-A9E4-E5F0C6E476B7}" type="slidenum">
              <a:rPr lang="en-US"/>
              <a:pPr/>
              <a:t>26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EBD28-0151-7C45-9564-C09A99083969}" type="datetime1">
              <a:rPr lang="en-US" smtClean="0"/>
              <a:t>5/17/17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83C6D-3575-6F4A-9B0F-033568470706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48FFF-7BF8-3B4E-9968-2171A02FE097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2760F-CEB7-2B4C-B907-6975755B0A8C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01F92-A39C-924C-8E77-72BCE4A42EF4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5DBB3-A3ED-B941-86DD-FDF456726EC1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B79DF-7518-B740-B5B7-6C2CB1C68502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D43B2-1503-CE40-B94B-93A6EA1B2ABB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A68E5-7F71-3D4A-91EA-DB40C21E5E0D}" type="datetime1">
              <a:rPr lang="en-US" smtClean="0"/>
              <a:t>5/17/17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65749-3820-5746-8256-D6ABDBCB5557}" type="datetime1">
              <a:rPr lang="en-US" smtClean="0"/>
              <a:t>5/17/17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D83A76-9492-454F-A0D3-2C8C1779784A}" type="datetime1">
              <a:rPr lang="en-US" smtClean="0"/>
              <a:t>5/17/17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EBB8A-1283-5A42-8ADA-2763464723A7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8582A-02FC-DE40-9B18-E1BE4B7EB229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181FF81-CFA3-3B41-B9F3-98726146F695}" type="datetime1">
              <a:rPr lang="en-US" smtClean="0"/>
              <a:t>5/17/17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x86 intro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Assembly basics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Data transfer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7104C8-BC37-4243-9401-43E52838EB2D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775" b="48360"/>
          <a:stretch/>
        </p:blipFill>
        <p:spPr>
          <a:xfrm>
            <a:off x="4987753" y="1981200"/>
            <a:ext cx="4156247" cy="18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Pointer/Index </a:t>
            </a:r>
            <a:r>
              <a:rPr lang="en-US" dirty="0">
                <a:latin typeface="Garamond" charset="0"/>
              </a:rPr>
              <a:t>Registers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Two pointer </a:t>
            </a:r>
            <a:r>
              <a:rPr lang="en-US" dirty="0" smtClean="0">
                <a:latin typeface="Arial" charset="0"/>
              </a:rPr>
              <a:t>registers (32-/16-bit versions)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Stack pointer </a:t>
            </a:r>
            <a:r>
              <a:rPr lang="en-US" dirty="0" smtClean="0">
                <a:latin typeface="Arial" charset="0"/>
              </a:rPr>
              <a:t>register (ESP/SP) 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top of stack</a:t>
            </a:r>
          </a:p>
          <a:p>
            <a:pPr lvl="1"/>
            <a:r>
              <a:rPr lang="en-US" dirty="0">
                <a:latin typeface="Arial" charset="0"/>
              </a:rPr>
              <a:t> Base pointer </a:t>
            </a:r>
            <a:r>
              <a:rPr lang="en-US" dirty="0" smtClean="0">
                <a:latin typeface="Arial" charset="0"/>
              </a:rPr>
              <a:t>register (EBP/BP)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Points </a:t>
            </a:r>
            <a:r>
              <a:rPr lang="en-US" dirty="0">
                <a:latin typeface="Arial" charset="0"/>
              </a:rPr>
              <a:t>to fixed location within current stack </a:t>
            </a:r>
            <a:r>
              <a:rPr lang="en-US" dirty="0" smtClean="0">
                <a:latin typeface="Arial" charset="0"/>
              </a:rPr>
              <a:t>frame</a:t>
            </a:r>
          </a:p>
          <a:p>
            <a:r>
              <a:rPr lang="en-US" dirty="0" smtClean="0">
                <a:latin typeface="Arial" charset="0"/>
              </a:rPr>
              <a:t>Two index registers</a:t>
            </a:r>
          </a:p>
          <a:p>
            <a:pPr lvl="1"/>
            <a:r>
              <a:rPr lang="en-US" dirty="0" smtClean="0">
                <a:latin typeface="Arial" charset="0"/>
              </a:rPr>
              <a:t>Source index (ESI/SI)</a:t>
            </a:r>
          </a:p>
          <a:p>
            <a:pPr lvl="1"/>
            <a:r>
              <a:rPr lang="en-US" dirty="0" smtClean="0">
                <a:latin typeface="Arial" charset="0"/>
              </a:rPr>
              <a:t>Destination index (EDI/DI)</a:t>
            </a:r>
          </a:p>
          <a:p>
            <a:pPr lvl="1"/>
            <a:r>
              <a:rPr lang="en-US" dirty="0" smtClean="0">
                <a:latin typeface="Arial" charset="0"/>
              </a:rPr>
              <a:t>Typically used in memory addressing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D80B61-45CF-9F48-93E8-C2D7B78C694E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Status flags: </a:t>
            </a:r>
            <a:r>
              <a:rPr lang="en-US" dirty="0" smtClean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flags: </a:t>
            </a:r>
            <a:r>
              <a:rPr lang="en-US" dirty="0" smtClean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43B1C8-6B87-5442-8E38-0C0A13D23B94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9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A277E1-8729-C744-9587-D42164DF0420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057565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63ACE-B668-5144-9ABC-B25F14DD73DA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9E4B69-0DCD-2E45-8618-860A3D92DD66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</a:t>
            </a:r>
            <a:r>
              <a:rPr lang="en-US" dirty="0" smtClean="0"/>
              <a:t>[0x0100]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</a:t>
            </a:r>
            <a:r>
              <a:rPr lang="en-US" dirty="0" smtClean="0"/>
              <a:t>sum of two registers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</a:t>
            </a:r>
            <a:r>
              <a:rPr lang="en-US" dirty="0" smtClean="0"/>
              <a:t>[EBX+ESI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C4291-0581-F944-935F-37ECF19603D6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MOV AX, ARRAY[EBX]   </a:t>
            </a:r>
            <a:r>
              <a:rPr lang="en-US" i="1" dirty="0" smtClean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AX, 0x10[ESI][EBX]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 MOV AX</a:t>
            </a:r>
            <a:r>
              <a:rPr lang="en-US" smtClean="0"/>
              <a:t>, [0x10+SI+BX</a:t>
            </a:r>
            <a:r>
              <a:rPr lang="en-US" dirty="0" smtClean="0"/>
              <a:t>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2080E4-C5AD-144E-8CD9-88185A9B2A91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4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</a:t>
            </a:r>
            <a:r>
              <a:rPr lang="en-US" dirty="0" smtClean="0">
                <a:latin typeface="Arial" charset="0"/>
              </a:rPr>
              <a:t>memory operand </a:t>
            </a:r>
            <a:r>
              <a:rPr lang="en-US" dirty="0">
                <a:latin typeface="Arial" charset="0"/>
              </a:rPr>
              <a:t>in each of the following instructions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You do not need to specify what data is transferred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</a:t>
            </a:r>
            <a:r>
              <a:rPr lang="en-US" dirty="0" smtClean="0">
                <a:latin typeface="Arial" charset="0"/>
              </a:rPr>
              <a:t>0x00000100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</a:t>
            </a:r>
            <a:r>
              <a:rPr lang="en-US" dirty="0" smtClean="0">
                <a:latin typeface="Arial" charset="0"/>
              </a:rPr>
              <a:t>0x00000200</a:t>
            </a:r>
            <a:endParaRPr lang="en-US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</a:t>
            </a:r>
            <a:r>
              <a:rPr lang="en-US" dirty="0" smtClean="0">
                <a:latin typeface="Arial" charset="0"/>
              </a:rPr>
              <a:t>0x00000300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</a:t>
            </a:r>
            <a:r>
              <a:rPr lang="en-US" dirty="0" smtClean="0">
                <a:latin typeface="Arial" charset="0"/>
              </a:rPr>
              <a:t>+0x0400]</a:t>
            </a:r>
            <a:r>
              <a:rPr lang="en-US" dirty="0">
                <a:latin typeface="Arial" charset="0"/>
              </a:rPr>
              <a:t>, CX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[EDI+2*EBX], AH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MOV </a:t>
            </a:r>
            <a:r>
              <a:rPr lang="en-US" dirty="0">
                <a:latin typeface="Arial" charset="0"/>
              </a:rPr>
              <a:t>[EBX+EDI</a:t>
            </a:r>
            <a:r>
              <a:rPr lang="en-US" dirty="0" smtClean="0">
                <a:latin typeface="Arial" charset="0"/>
              </a:rPr>
              <a:t>+0x0400]</a:t>
            </a:r>
            <a:r>
              <a:rPr lang="en-US" dirty="0">
                <a:latin typeface="Arial" charset="0"/>
              </a:rPr>
              <a:t>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2120D-826C-6342-928B-ED80B70B1C50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2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[EBX+0x0400],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EBX + 0x0400</a:t>
            </a:r>
            <a:endParaRPr lang="en-US" sz="2400" dirty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0x00000300h + 0x0400 = 0x00000700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in: MOV </a:t>
            </a:r>
            <a:r>
              <a:rPr lang="en-US" sz="2800" dirty="0" smtClean="0">
                <a:ea typeface="+mn-ea"/>
              </a:rPr>
              <a:t>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= 0x00000200 + 2 * 0x00000300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		= 0x00000200 + 0x00000600 = 0x00000800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Memory operand </a:t>
            </a:r>
            <a:r>
              <a:rPr lang="en-US" sz="2800" dirty="0">
                <a:ea typeface="+mn-ea"/>
              </a:rPr>
              <a:t>in MOV </a:t>
            </a:r>
            <a:r>
              <a:rPr lang="en-US" sz="2800" dirty="0" smtClean="0">
                <a:ea typeface="+mn-ea"/>
              </a:rPr>
              <a:t>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Addr</a:t>
            </a:r>
            <a:r>
              <a:rPr lang="en-US" sz="2400" dirty="0" smtClean="0">
                <a:solidFill>
                  <a:srgbClr val="FF0000"/>
                </a:solidFill>
              </a:rPr>
              <a:t> = EBX + EDI + 0x0400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0x00000300 + 0x00000200 + 0x0400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= 0x00000900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D1135D-980B-EE43-9209-F6CBE26DAAF2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Sign up for the course discussion group on Piazza</a:t>
            </a:r>
          </a:p>
          <a:p>
            <a:pPr lvl="1"/>
            <a:r>
              <a:rPr lang="en-US" dirty="0" smtClean="0"/>
              <a:t>HW 1 due 1:00 PM, 5/</a:t>
            </a:r>
            <a:r>
              <a:rPr lang="en-US" dirty="0" smtClean="0"/>
              <a:t>18</a:t>
            </a:r>
            <a:endParaRPr lang="en-US" dirty="0" smtClean="0"/>
          </a:p>
          <a:p>
            <a:pPr lvl="2"/>
            <a:r>
              <a:rPr lang="en-US" dirty="0" smtClean="0"/>
              <a:t>Bring hard copies to class or leave in envelope on office door</a:t>
            </a:r>
          </a:p>
          <a:p>
            <a:pPr lvl="2"/>
            <a:r>
              <a:rPr lang="en-US" dirty="0" smtClean="0"/>
              <a:t>E-mail electronic submissions to Dr. Geiger</a:t>
            </a:r>
          </a:p>
          <a:p>
            <a:pPr lvl="3"/>
            <a:r>
              <a:rPr lang="en-US" dirty="0" smtClean="0"/>
              <a:t>Please attach only a single file (archives not accepted)</a:t>
            </a:r>
          </a:p>
          <a:p>
            <a:pPr lvl="3"/>
            <a:r>
              <a:rPr lang="en-US" dirty="0" smtClean="0"/>
              <a:t>Include your name in some way in the file name (i.e., mgeiger_hw1.docx)</a:t>
            </a:r>
          </a:p>
          <a:p>
            <a:pPr lvl="1"/>
            <a:r>
              <a:rPr lang="en-US" dirty="0" smtClean="0"/>
              <a:t>Exam 3: 6/</a:t>
            </a:r>
            <a:r>
              <a:rPr lang="en-US" dirty="0" smtClean="0"/>
              <a:t>22 </a:t>
            </a:r>
            <a:r>
              <a:rPr lang="en-US" dirty="0" smtClean="0"/>
              <a:t>instead of 6/</a:t>
            </a:r>
            <a:r>
              <a:rPr lang="en-US" dirty="0" smtClean="0"/>
              <a:t>26</a:t>
            </a:r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Alignment and </a:t>
            </a:r>
            <a:r>
              <a:rPr lang="en-US" dirty="0" err="1" smtClean="0"/>
              <a:t>endianness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Addressing modes</a:t>
            </a:r>
          </a:p>
          <a:p>
            <a:pPr lvl="1"/>
            <a:r>
              <a:rPr lang="en-US" dirty="0" smtClean="0"/>
              <a:t>x86 introduction</a:t>
            </a:r>
          </a:p>
          <a:p>
            <a:pPr lvl="1"/>
            <a:r>
              <a:rPr lang="en-US" dirty="0" smtClean="0"/>
              <a:t>x86 memory accesses</a:t>
            </a:r>
          </a:p>
          <a:p>
            <a:pPr lvl="1"/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3CF6B56-78BA-B448-B233-607D8F0FF76A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FD9EC90-BB3D-A849-A1D5-320D5705BB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C363D-C499-044A-9B12-D9851DAD3B25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AA5E1-90BB-2A4A-AD17-10FF25E2055D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2710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MOV AX, </a:t>
            </a:r>
            <a:r>
              <a:rPr lang="en-US" sz="2800" dirty="0" smtClean="0">
                <a:latin typeface="Arial" charset="0"/>
              </a:rPr>
              <a:t>[0x100]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AX is 16-bit register </a:t>
            </a:r>
            <a:r>
              <a:rPr lang="en-US" sz="2400" dirty="0">
                <a:latin typeface="Arial" charset="0"/>
                <a:sym typeface="Wingdings" charset="0"/>
              </a:rPr>
              <a:t>	 </a:t>
            </a:r>
            <a:r>
              <a:rPr lang="en-US" sz="2400" dirty="0" smtClean="0">
                <a:latin typeface="Arial" charset="0"/>
                <a:sym typeface="Wingdings" charset="0"/>
              </a:rPr>
              <a:t>copy word </a:t>
            </a:r>
            <a:r>
              <a:rPr lang="en-US" sz="2400" dirty="0">
                <a:latin typeface="Arial" charset="0"/>
                <a:sym typeface="Wingdings" charset="0"/>
              </a:rPr>
              <a:t>from address </a:t>
            </a:r>
            <a:r>
              <a:rPr lang="en-US" sz="2400" dirty="0" smtClean="0">
                <a:latin typeface="Arial" charset="0"/>
                <a:sym typeface="Wingdings" charset="0"/>
              </a:rPr>
              <a:t>					0x100 </a:t>
            </a:r>
            <a:r>
              <a:rPr lang="en-US" sz="2400" dirty="0">
                <a:latin typeface="Arial" charset="0"/>
                <a:sym typeface="Wingdings" charset="0"/>
              </a:rPr>
              <a:t>to 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Use </a:t>
            </a:r>
            <a:r>
              <a:rPr lang="ja-JP" altLang="en-US" sz="2400" dirty="0">
                <a:latin typeface="Arial" charset="0"/>
                <a:sym typeface="Wingdings" charset="0"/>
              </a:rPr>
              <a:t>“</a:t>
            </a:r>
            <a:r>
              <a:rPr lang="en-US" sz="2400" dirty="0">
                <a:latin typeface="Arial" charset="0"/>
                <a:sym typeface="Wingdings" charset="0"/>
              </a:rPr>
              <a:t>&lt;size&gt; PTR</a:t>
            </a:r>
            <a:r>
              <a:rPr lang="ja-JP" altLang="en-US" sz="2400" dirty="0">
                <a:latin typeface="Arial" charset="0"/>
                <a:sym typeface="Wingdings" charset="0"/>
              </a:rPr>
              <a:t>”</a:t>
            </a:r>
            <a:r>
              <a:rPr lang="en-US" sz="2400" dirty="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Example: MOVZX EAX, BYTE PTR </a:t>
            </a:r>
            <a:r>
              <a:rPr lang="en-US" sz="2400" dirty="0" smtClean="0">
                <a:latin typeface="Arial" charset="0"/>
                <a:sym typeface="Wingdings" charset="0"/>
              </a:rPr>
              <a:t>[0x100]</a:t>
            </a:r>
            <a:endParaRPr lang="en-US" sz="2400" dirty="0">
              <a:latin typeface="Arial" charset="0"/>
              <a:sym typeface="Wingdings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DCC227-AEF9-214F-8518-F35EFD7AF429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transfer instructions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XCHG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LEA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Additional data transfer instructions (covered later, if at all)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Load full pointer (segmented addressing)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PUSH/POP (stack transfers)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INS/OUTS (I/O)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MOVS/LODS/STOS (string instructions)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BSWAP (switch from little endian to big endian)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XLAT (table lookup)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CMOV (conditional move)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097708-34B2-8B4D-BF9B-FF4F619B423D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DDBFC-8C49-7240-B84F-22512C691873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4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Used to copy data between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Registers/memory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Immediate value (source only) to register/memory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MOV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(D) = (S)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Immediate value can only be used as source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A95435-63C9-7440-AE61-EC95B9153CC0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173143-70F8-E84B-86BA-3CA35202FA1B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8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 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0x0100, SI = 0x3000,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ea typeface="+mn-ea"/>
              </a:rPr>
              <a:t>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BL,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BL = AL = 0x00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DX, SI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DX = SI = 0x3000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 CX,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CX = word starting at 0x100 = 0xFF00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166109-3842-8F4F-87E1-44DE592149B8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8B50F-4BFC-2943-B561-9B55855D7024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4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08312" y="1066800"/>
            <a:ext cx="6059488" cy="445611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Example—Initialization of internal registers with immediate data and address information</a:t>
            </a:r>
          </a:p>
          <a:p>
            <a:pPr lvl="1"/>
            <a:r>
              <a:rPr lang="en-US" dirty="0">
                <a:latin typeface="Arial" charset="0"/>
              </a:rPr>
              <a:t>What is the final state of all affected registers?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6C444F-98D2-984F-9169-43D872552645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B9F86F-F103-314C-8B54-4AD106296EBB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28194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 smtClean="0">
                <a:sym typeface="Wingdings" pitchFamily="2" charset="2"/>
              </a:rPr>
              <a:t>MOV </a:t>
            </a:r>
            <a:r>
              <a:rPr lang="en-US" sz="2400" dirty="0">
                <a:sym typeface="Wingdings" pitchFamily="2" charset="2"/>
              </a:rPr>
              <a:t>AX, </a:t>
            </a:r>
            <a:r>
              <a:rPr lang="en-US" sz="2400" dirty="0" smtClean="0">
                <a:sym typeface="Wingdings" pitchFamily="2" charset="2"/>
              </a:rPr>
              <a:t>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BX, </a:t>
            </a:r>
            <a:r>
              <a:rPr lang="en-US" sz="2400" dirty="0" smtClean="0">
                <a:sym typeface="Wingdings" pitchFamily="2" charset="2"/>
              </a:rPr>
              <a:t>AX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CX, </a:t>
            </a:r>
            <a:r>
              <a:rPr lang="en-US" sz="2400" dirty="0" smtClean="0">
                <a:sym typeface="Wingdings" pitchFamily="2" charset="2"/>
              </a:rPr>
              <a:t>0x0A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 smtClean="0">
                <a:sym typeface="Wingdings" pitchFamily="2" charset="2"/>
              </a:rPr>
              <a:t>MOV </a:t>
            </a:r>
            <a:r>
              <a:rPr lang="en-US" sz="2400" dirty="0">
                <a:sym typeface="Wingdings" pitchFamily="2" charset="2"/>
              </a:rPr>
              <a:t>DX, </a:t>
            </a:r>
            <a:r>
              <a:rPr lang="en-US" sz="2400" dirty="0" smtClean="0">
                <a:sym typeface="Wingdings" pitchFamily="2" charset="2"/>
              </a:rPr>
              <a:t>0x100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SI, </a:t>
            </a:r>
            <a:r>
              <a:rPr lang="en-US" sz="2400" dirty="0" smtClean="0">
                <a:sym typeface="Wingdings" pitchFamily="2" charset="2"/>
              </a:rPr>
              <a:t>0x200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sym typeface="Wingdings" pitchFamily="2" charset="2"/>
              </a:rPr>
              <a:t>MOV DI</a:t>
            </a:r>
            <a:r>
              <a:rPr lang="en-US" sz="2400" dirty="0" smtClean="0">
                <a:sym typeface="Wingdings" pitchFamily="2" charset="2"/>
              </a:rPr>
              <a:t>, 0x300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0190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Usage of Move Instruction (soln)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AX, 0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AX = 0x0000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BX, AX 	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BX = AX = 0x0000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CX, 0x0A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CX = 0x000A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DX, 0x100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DX = 0x0100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SI, 0x200 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SI = 0x0200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MOV DI</a:t>
            </a:r>
            <a:r>
              <a:rPr lang="en-US" smtClean="0">
                <a:ea typeface="+mn-ea"/>
                <a:sym typeface="Wingdings" pitchFamily="2" charset="2"/>
              </a:rPr>
              <a:t>, 0x300 </a:t>
            </a:r>
            <a:r>
              <a:rPr lang="en-US" dirty="0" smtClean="0">
                <a:ea typeface="+mn-ea"/>
                <a:sym typeface="Wingdings" pitchFamily="2" charset="2"/>
              </a:rPr>
              <a:t>	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DI = 0x0300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E0D1F1-B855-D947-87E8-9FD86AFDF764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AC3053-F748-614F-BFA2-CC88E37F13FD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7155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Move and extend data (fill upper bits with 0/1)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ZX </a:t>
            </a:r>
            <a:r>
              <a:rPr lang="en-US" dirty="0" smtClean="0">
                <a:sym typeface="Wingdings" pitchFamily="2" charset="2"/>
              </a:rPr>
              <a:t> zero extend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SX  sign extend  copy MSB of source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Format: 	MOVZX D,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MOVSX D, S</a:t>
            </a:r>
            <a:endParaRPr lang="en-US" dirty="0">
              <a:ea typeface="+mn-ea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 lower bits of D = 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0 (MOVZX)   </a:t>
            </a:r>
            <a:r>
              <a:rPr lang="en-US" b="1" i="1" dirty="0" smtClean="0">
                <a:ea typeface="+mn-ea"/>
                <a:sym typeface="Wingdings" pitchFamily="2" charset="2"/>
              </a:rPr>
              <a:t>or</a:t>
            </a:r>
            <a:endParaRPr lang="en-US" dirty="0" smtClean="0">
              <a:ea typeface="+mn-ea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</a:t>
            </a:r>
            <a:r>
              <a:rPr lang="en-US" dirty="0" smtClean="0">
                <a:ea typeface="+mn-ea"/>
                <a:sym typeface="Wingdings" pitchFamily="2" charset="2"/>
              </a:rPr>
              <a:t>	   upper bits of D = MSB of S (MOVSX)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Restrictions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Only register/memory operands (no </a:t>
            </a:r>
            <a:r>
              <a:rPr lang="en-US" dirty="0" err="1" smtClean="0">
                <a:sym typeface="Wingdings" pitchFamily="2" charset="2"/>
              </a:rPr>
              <a:t>immediates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Source must contain fewer bits than destination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memory operand used, size must be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F9F049-E98A-D440-9233-493ED2D98163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0D9FD2-DC7C-7046-B9EB-7DA204F418C5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6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Assume: AX = 0x0100, DX = 0x8100,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[0x100]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[0x100]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D26C1D-7006-3A4D-9EB7-0EB3458C5ECB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6019B-EC2D-5C47-8186-D6169C154A2C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3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 dirty="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are the bits interpreted? (</a:t>
            </a:r>
            <a:r>
              <a:rPr lang="en-US" sz="1700" dirty="0" err="1">
                <a:latin typeface="Arial" charset="0"/>
              </a:rPr>
              <a:t>int</a:t>
            </a:r>
            <a:r>
              <a:rPr lang="en-US" sz="1700" dirty="0">
                <a:latin typeface="Arial" charset="0"/>
              </a:rPr>
              <a:t>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What size are they? (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 dirty="0">
                <a:latin typeface="Arial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 dirty="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do we reference </a:t>
            </a:r>
            <a:r>
              <a:rPr lang="en-US" sz="1700">
                <a:latin typeface="Arial" charset="0"/>
              </a:rPr>
              <a:t>operands</a:t>
            </a:r>
            <a:r>
              <a:rPr lang="en-US" sz="1700" smtClean="0">
                <a:latin typeface="Arial" charset="0"/>
              </a:rPr>
              <a:t>?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… but programmer references single range of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 dirty="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Endianness: 80x86 data is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B56510-3B62-B440-9DFC-338027E4FFE9}" type="datetime1">
              <a:rPr lang="en-US" sz="1200" smtClean="0">
                <a:latin typeface="Garamond" charset="0"/>
              </a:rPr>
              <a:t>5/17/17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7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MOVSX/MOVZX examples (soln)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Assume: AX = 0x0100, DX = 0x8100,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	(0x100) = 0x00, (0x101) = 0xFF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are the results of the following instructions?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AX sign-extended = 0x0000</a:t>
            </a:r>
            <a:r>
              <a:rPr lang="en-US" u="sng" dirty="0" smtClean="0">
                <a:solidFill>
                  <a:srgbClr val="FF0000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</a:rPr>
              <a:t> (orig. value </a:t>
            </a:r>
            <a:r>
              <a:rPr lang="en-US" u="sng" dirty="0" smtClean="0">
                <a:solidFill>
                  <a:srgbClr val="FF0000"/>
                </a:solidFill>
              </a:rPr>
              <a:t>underlined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sign-extended = 0xFFFF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MOVZX EBX, DX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DX zero-extended = 0x0000</a:t>
            </a:r>
            <a:r>
              <a:rPr lang="en-US" u="sng" dirty="0" smtClean="0">
                <a:solidFill>
                  <a:srgbClr val="FF0000"/>
                </a:solidFill>
              </a:rPr>
              <a:t>8100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BYTE PTR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byte at 0x100 sign-extended = 0x000000</a:t>
            </a:r>
            <a:r>
              <a:rPr lang="en-US" u="sng" dirty="0" smtClean="0">
                <a:solidFill>
                  <a:srgbClr val="FF0000"/>
                </a:solidFill>
              </a:rPr>
              <a:t>00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MOVSX EBX, WORD PTR [0x100]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EBX = word at 0x100 sign-extended = 0xFFFF</a:t>
            </a:r>
            <a:r>
              <a:rPr lang="en-US" u="sng" dirty="0" smtClean="0">
                <a:solidFill>
                  <a:srgbClr val="FF0000"/>
                </a:solidFill>
              </a:rPr>
              <a:t>FF00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30F8CC-1D87-4F47-AAF9-0CABA81E3114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4E7B06-AD0B-954D-BA44-C9DDF4FDB1FB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3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XCHG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Swap contents of source and destination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Format: XCHG D, 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Operation: 	(D) = (S)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		(S) = (D)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Restrictions: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operand can only be used as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3B1511-3708-7D4D-8F97-9132155BC8DD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6DE923-0A13-704B-8C7D-AE7CB0CBC894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1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Perform effective address computation and store result in </a:t>
            </a:r>
            <a:r>
              <a:rPr lang="en-US" dirty="0" smtClean="0">
                <a:latin typeface="Arial" charset="0"/>
              </a:rPr>
              <a:t>register</a:t>
            </a:r>
          </a:p>
          <a:p>
            <a:pPr lvl="1"/>
            <a:r>
              <a:rPr lang="en-US" dirty="0" smtClean="0">
                <a:latin typeface="Arial" charset="0"/>
              </a:rPr>
              <a:t>This instruction looks like a memory access, but </a:t>
            </a:r>
            <a:r>
              <a:rPr lang="en-US" u="sng" dirty="0" smtClean="0">
                <a:latin typeface="Arial" charset="0"/>
              </a:rPr>
              <a:t>does not access memory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Format: LEA D, EA</a:t>
            </a:r>
          </a:p>
          <a:p>
            <a:r>
              <a:rPr lang="en-US" dirty="0">
                <a:latin typeface="Arial" charset="0"/>
              </a:rPr>
              <a:t>Operation: D = EA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Example: LEA SI, </a:t>
            </a:r>
            <a:r>
              <a:rPr lang="en-US" dirty="0" smtClean="0">
                <a:latin typeface="Arial" charset="0"/>
              </a:rPr>
              <a:t>[0x10 </a:t>
            </a:r>
            <a:r>
              <a:rPr lang="en-US" dirty="0">
                <a:latin typeface="Arial" charset="0"/>
              </a:rPr>
              <a:t>+ DI</a:t>
            </a:r>
            <a:r>
              <a:rPr lang="en-US" dirty="0" smtClean="0">
                <a:latin typeface="Arial" charset="0"/>
              </a:rPr>
              <a:t>]</a:t>
            </a:r>
          </a:p>
          <a:p>
            <a:pPr lvl="1"/>
            <a:r>
              <a:rPr lang="en-US" dirty="0" smtClean="0">
                <a:latin typeface="Arial" charset="0"/>
              </a:rPr>
              <a:t>SI = 0x10 + DI</a:t>
            </a:r>
          </a:p>
          <a:p>
            <a:pPr lvl="1"/>
            <a:endParaRPr lang="en-US" u="sng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EF28A6-6BB4-B34F-AF04-69D62F60C02B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976DA2-1AA8-0747-8B38-DEF396B163B2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5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-381000" y="1676400"/>
          <a:ext cx="4343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0x52800C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143000"/>
            <a:ext cx="4495800" cy="4987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the initial memory contents at left, show the results of the following instruction sequence: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07ACF7-17F6-B54E-8974-F87933E0DA11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BD5F35-D87C-674D-975D-7C8B21E0BDFD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    EAX,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	EAX = 0x528000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   EBX, [EAX+2]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EBX = DWORD at 0x528002 = 0xFFB2A331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XCHG  BL, BH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Swap BL and BH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 EBX = 0xFFB2</a:t>
            </a:r>
            <a:r>
              <a:rPr lang="en-US" u="sng" dirty="0" smtClean="0">
                <a:solidFill>
                  <a:srgbClr val="FF0000"/>
                </a:solidFill>
                <a:ea typeface="+mn-ea"/>
                <a:sym typeface="Wingdings" pitchFamily="2" charset="2"/>
              </a:rPr>
              <a:t>31A3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LEA	   EDX, [EAX+8]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EDX = EAX+8 = 0x528008</a:t>
            </a:r>
            <a:endParaRPr lang="en-US" dirty="0" smtClean="0"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MOV	   ECX, [EDX-3]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ECX = DWORD at 0x528005 = 0x077D0FFF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4A8B39-C7D8-9C48-B67A-58D0BDF13717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259-CB6C-4145-884D-946C3627EC10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/>
              <a:t>Sign up for the course discussion group on Piazza</a:t>
            </a:r>
          </a:p>
          <a:p>
            <a:pPr lvl="1"/>
            <a:r>
              <a:rPr lang="en-US" dirty="0"/>
              <a:t>HW 1 due 1:00 PM, 5/</a:t>
            </a:r>
            <a:r>
              <a:rPr lang="en-US" dirty="0" smtClean="0"/>
              <a:t>18</a:t>
            </a:r>
            <a:endParaRPr lang="en-US" dirty="0"/>
          </a:p>
          <a:p>
            <a:pPr lvl="2"/>
            <a:r>
              <a:rPr lang="en-US" dirty="0"/>
              <a:t>Bring hard copies to </a:t>
            </a:r>
            <a:r>
              <a:rPr lang="en-US" dirty="0" smtClean="0"/>
              <a:t>class</a:t>
            </a:r>
            <a:endParaRPr lang="en-US" dirty="0"/>
          </a:p>
          <a:p>
            <a:pPr lvl="2"/>
            <a:r>
              <a:rPr lang="en-US" dirty="0"/>
              <a:t>E-mail electronic submissions to Dr. Geiger</a:t>
            </a:r>
          </a:p>
          <a:p>
            <a:pPr lvl="3"/>
            <a:r>
              <a:rPr lang="en-US" dirty="0"/>
              <a:t>Please attach only a single file (archives not accepted)</a:t>
            </a:r>
          </a:p>
          <a:p>
            <a:pPr lvl="3"/>
            <a:r>
              <a:rPr lang="en-US" dirty="0"/>
              <a:t>Include your name in some way in the file name (i.e., mgeiger_hw1.docx)</a:t>
            </a:r>
          </a:p>
          <a:p>
            <a:pPr lvl="1"/>
            <a:r>
              <a:rPr lang="en-US" dirty="0"/>
              <a:t>Exam 3: 6/</a:t>
            </a:r>
            <a:r>
              <a:rPr lang="en-US" dirty="0" smtClean="0"/>
              <a:t>22 </a:t>
            </a:r>
            <a:r>
              <a:rPr lang="en-US" dirty="0"/>
              <a:t>instead of </a:t>
            </a:r>
            <a:r>
              <a:rPr lang="en-US" dirty="0" smtClean="0"/>
              <a:t>6/</a:t>
            </a:r>
            <a:r>
              <a:rPr lang="en-US" dirty="0" smtClean="0"/>
              <a:t>26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728A91-DEDC-B74F-89DC-7001163304C6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Addressing modes</a:t>
            </a:r>
            <a:r>
              <a:rPr lang="en-US">
                <a:latin typeface="Arial" charset="0"/>
              </a:rPr>
              <a:t>: ways of specifying operand location</a:t>
            </a:r>
          </a:p>
          <a:p>
            <a:r>
              <a:rPr lang="en-US">
                <a:latin typeface="Arial" charset="0"/>
              </a:rPr>
              <a:t>Where are operands stored? (3 location types)</a:t>
            </a:r>
          </a:p>
          <a:p>
            <a:pPr lvl="1"/>
            <a:r>
              <a:rPr lang="en-US">
                <a:latin typeface="Arial" charset="0"/>
              </a:rPr>
              <a:t>Registers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register addressing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Provide name of register; value read from register</a:t>
            </a: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Memory</a:t>
            </a:r>
          </a:p>
          <a:p>
            <a:pPr lvl="2"/>
            <a:r>
              <a:rPr lang="en-US">
                <a:latin typeface="Arial" charset="0"/>
              </a:rPr>
              <a:t>Provide address in memory; value read from that location</a:t>
            </a:r>
          </a:p>
          <a:p>
            <a:pPr lvl="2"/>
            <a:r>
              <a:rPr lang="en-US">
                <a:latin typeface="Arial" charset="0"/>
              </a:rPr>
              <a:t>Several modes for specifying memory address</a:t>
            </a:r>
          </a:p>
          <a:p>
            <a:pPr lvl="1"/>
            <a:r>
              <a:rPr lang="en-US">
                <a:latin typeface="Arial" charset="0"/>
              </a:rPr>
              <a:t>In the instruction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  <a:sym typeface="Wingdings" charset="0"/>
              </a:rPr>
              <a:t>immediate addressing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032D24-F587-CC40-9890-E36EF9D4DBEB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62F56F-BB70-FC44-84B8-A284E41E3ED0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1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Instructions accessing memory generate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effective address (EA)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Address calculated as part of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can be used as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Actual memory address in a simple memory system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Address within a particular segment in a segmented memory architecture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Effective address calculations can involve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One or more values stored in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Some combination of register and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4B20E2-1AFB-C34E-B23A-1801CD41142C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C28FD4-6F0F-8A4C-B968-FE54D9232A09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6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Memory 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value encoded in instruction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value stored in register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Base + displacement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constant displacement + base register(s)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have variations of this mode based on number and type of registers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Scaled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 = base + (scale * index)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Used for array 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5D6FB7-0478-DD4F-AB2D-D7EA9EC2826E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90760-EEAA-534D-8596-169FE1DAB82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“x86” </a:t>
            </a:r>
            <a:r>
              <a:rPr lang="en-US" dirty="0">
                <a:latin typeface="Arial" charset="0"/>
                <a:sym typeface="Wingdings" charset="0"/>
              </a:rPr>
              <a:t> family of </a:t>
            </a:r>
            <a:r>
              <a:rPr lang="en-US" dirty="0" smtClean="0">
                <a:latin typeface="Arial" charset="0"/>
                <a:sym typeface="Wingdings" charset="0"/>
              </a:rPr>
              <a:t>general purpose Intel </a:t>
            </a:r>
            <a:r>
              <a:rPr lang="en-US" dirty="0">
                <a:latin typeface="Arial" charset="0"/>
                <a:sym typeface="Wingdings" charset="0"/>
              </a:rPr>
              <a:t>processors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Used (w/extensions) in current </a:t>
            </a:r>
            <a:r>
              <a:rPr lang="en-US" dirty="0" smtClean="0">
                <a:latin typeface="Arial" charset="0"/>
                <a:sym typeface="Wingdings" charset="0"/>
              </a:rPr>
              <a:t>processors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Supports </a:t>
            </a:r>
            <a:r>
              <a:rPr lang="en-US" dirty="0">
                <a:latin typeface="Arial" charset="0"/>
              </a:rPr>
              <a:t>use of 8, 16, 32, or 64 bit </a:t>
            </a:r>
            <a:r>
              <a:rPr lang="en-US" dirty="0" smtClean="0">
                <a:latin typeface="Arial" charset="0"/>
              </a:rPr>
              <a:t>data</a:t>
            </a:r>
          </a:p>
          <a:p>
            <a:pPr lvl="1"/>
            <a:r>
              <a:rPr lang="en-US" dirty="0" smtClean="0">
                <a:latin typeface="Arial" charset="0"/>
              </a:rPr>
              <a:t>“IA-32”: x86 for 32-bit processors (80386 and later)</a:t>
            </a:r>
          </a:p>
          <a:p>
            <a:pPr lvl="1"/>
            <a:r>
              <a:rPr lang="en-US" dirty="0" smtClean="0">
                <a:latin typeface="Arial" charset="0"/>
              </a:rPr>
              <a:t>“x86-64”: x86 with 64-bit extensions (AMD, Intel, VIA)</a:t>
            </a:r>
          </a:p>
          <a:p>
            <a:pPr lvl="1"/>
            <a:r>
              <a:rPr lang="en-US" dirty="0" smtClean="0">
                <a:latin typeface="Arial" charset="0"/>
              </a:rPr>
              <a:t>“IA-64”: old name for Itanium server architecture (not extension of x86)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Allows both register and memory operands</a:t>
            </a:r>
          </a:p>
          <a:p>
            <a:r>
              <a:rPr lang="en-US" dirty="0">
                <a:latin typeface="Arial" charset="0"/>
              </a:rPr>
              <a:t>Segmented or flat memory architecture</a:t>
            </a:r>
          </a:p>
          <a:p>
            <a:r>
              <a:rPr lang="en-US" dirty="0">
                <a:latin typeface="Arial" charset="0"/>
              </a:rPr>
              <a:t>Real and protected mode operation</a:t>
            </a:r>
          </a:p>
          <a:p>
            <a:pPr lvl="1"/>
            <a:r>
              <a:rPr lang="en-US" dirty="0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17618F-E7CD-5149-A994-D55BB3AA5BF7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038600" cy="49879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Data 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Pointer 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Index 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Instruction </a:t>
            </a:r>
            <a:r>
              <a:rPr lang="en-US" dirty="0"/>
              <a:t>pointer- </a:t>
            </a:r>
            <a:r>
              <a:rPr lang="en-US" dirty="0" smtClean="0"/>
              <a:t>EIP </a:t>
            </a:r>
            <a:r>
              <a:rPr lang="en-US" i="1" dirty="0" smtClean="0"/>
              <a:t>(not shown)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(status) register-EFLAGS </a:t>
            </a:r>
            <a:r>
              <a:rPr lang="en-US" i="1" dirty="0" smtClean="0">
                <a:ea typeface="+mn-ea"/>
              </a:rPr>
              <a:t>(not shown)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2EA12C-562E-5E48-AD64-F72C6A45810E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4876801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8846" y="5105400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www.cs.virginia.edu</a:t>
            </a:r>
            <a:r>
              <a:rPr lang="en-US" dirty="0"/>
              <a:t>/~</a:t>
            </a:r>
            <a:r>
              <a:rPr lang="en-US" err="1"/>
              <a:t>evans</a:t>
            </a:r>
            <a:r>
              <a:rPr lang="en-US" smtClean="0"/>
              <a:t>/</a:t>
            </a:r>
            <a:endParaRPr lang="en-US" dirty="0" smtClean="0"/>
          </a:p>
          <a:p>
            <a:r>
              <a:rPr lang="en-US" dirty="0" smtClean="0"/>
              <a:t>cs216</a:t>
            </a:r>
            <a:r>
              <a:rPr lang="en-US" dirty="0"/>
              <a:t>/guides/x86.html</a:t>
            </a:r>
          </a:p>
        </p:txBody>
      </p:sp>
    </p:spTree>
    <p:extLst>
      <p:ext uri="{BB962C8B-B14F-4D97-AF65-F5344CB8AC3E}">
        <p14:creationId xmlns:p14="http://schemas.microsoft.com/office/powerpoint/2010/main" val="370213446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64-bit </a:t>
            </a:r>
            <a:r>
              <a:rPr lang="en-US" dirty="0" smtClean="0">
                <a:latin typeface="Arial" charset="0"/>
              </a:rPr>
              <a:t>extensions added with Pentium 4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</a:t>
            </a:r>
            <a:r>
              <a:rPr lang="en-US" dirty="0">
                <a:latin typeface="Arial" charset="0"/>
              </a:rPr>
              <a:t>/pointer/index/IP/ flag register extended to 64 bits</a:t>
            </a:r>
          </a:p>
          <a:p>
            <a:pPr lvl="1"/>
            <a:r>
              <a:rPr lang="en-US" dirty="0">
                <a:latin typeface="Arial" charset="0"/>
              </a:rPr>
              <a:t>For example:</a:t>
            </a:r>
          </a:p>
          <a:p>
            <a:pPr lvl="2"/>
            <a:r>
              <a:rPr lang="en-US" dirty="0">
                <a:latin typeface="Arial" charset="0"/>
              </a:rPr>
              <a:t>RAX = 64-bit register A</a:t>
            </a:r>
          </a:p>
          <a:p>
            <a:pPr lvl="2"/>
            <a:r>
              <a:rPr lang="en-US" dirty="0">
                <a:latin typeface="Arial" charset="0"/>
              </a:rPr>
              <a:t>RSP = 64-bit stack pointer</a:t>
            </a:r>
          </a:p>
          <a:p>
            <a:pPr lvl="1"/>
            <a:r>
              <a:rPr lang="en-US" dirty="0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4BC65E-8369-D44B-945D-DBBF2274A632}" type="datetime1">
              <a:rPr lang="en-US" smtClean="0">
                <a:latin typeface="Garamond" charset="0"/>
              </a:rPr>
              <a:t>5/17/17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23589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8950</TotalTime>
  <Words>2111</Words>
  <Application>Microsoft Macintosh PowerPoint</Application>
  <PresentationFormat>On-screen Show (4:3)</PresentationFormat>
  <Paragraphs>521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Edge</vt:lpstr>
      <vt:lpstr>EECE.3170 Microprocessor Systems Design I</vt:lpstr>
      <vt:lpstr>Lecture outline</vt:lpstr>
      <vt:lpstr>Review: ISA, storage</vt:lpstr>
      <vt:lpstr>Addressing modes</vt:lpstr>
      <vt:lpstr>Memory addressing</vt:lpstr>
      <vt:lpstr>General memory addressing modes</vt:lpstr>
      <vt:lpstr>x86 intro</vt:lpstr>
      <vt:lpstr>Register Set</vt:lpstr>
      <vt:lpstr>Register Set</vt:lpstr>
      <vt:lpstr>General Purpose Data Registers</vt:lpstr>
      <vt:lpstr>Pointer/Index Registers</vt:lpstr>
      <vt:lpstr>Flags Register</vt:lpstr>
      <vt:lpstr>x86 memory spaces</vt:lpstr>
      <vt:lpstr>x86 memory modes</vt:lpstr>
      <vt:lpstr>Flat mode addressing</vt:lpstr>
      <vt:lpstr>x86 addressing modes</vt:lpstr>
      <vt:lpstr>x86 addressing modes (cont.)</vt:lpstr>
      <vt:lpstr>Example</vt:lpstr>
      <vt:lpstr>Example solutions </vt:lpstr>
      <vt:lpstr>Instruction Assembly Notation </vt:lpstr>
      <vt:lpstr>Assembly Language Statements</vt:lpstr>
      <vt:lpstr>x86 memory accesses</vt:lpstr>
      <vt:lpstr>Data transfer instructions</vt:lpstr>
      <vt:lpstr>MOV</vt:lpstr>
      <vt:lpstr>MOV examples</vt:lpstr>
      <vt:lpstr>Usage of Move Instruction</vt:lpstr>
      <vt:lpstr>Usage of Move Instruction (soln)</vt:lpstr>
      <vt:lpstr>MOVSX/MOVZX</vt:lpstr>
      <vt:lpstr>MOVSX/MOVZX examples</vt:lpstr>
      <vt:lpstr>MOVSX/MOVZX examples (soln)</vt:lpstr>
      <vt:lpstr>XCHG</vt:lpstr>
      <vt:lpstr>LEA</vt:lpstr>
      <vt:lpstr>Example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1729</cp:revision>
  <dcterms:created xsi:type="dcterms:W3CDTF">2006-04-03T05:03:01Z</dcterms:created>
  <dcterms:modified xsi:type="dcterms:W3CDTF">2017-05-17T11:47:26Z</dcterms:modified>
</cp:coreProperties>
</file>