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499" r:id="rId4"/>
    <p:sldId id="497" r:id="rId5"/>
    <p:sldId id="498" r:id="rId6"/>
    <p:sldId id="478" r:id="rId7"/>
    <p:sldId id="479" r:id="rId8"/>
    <p:sldId id="508" r:id="rId9"/>
    <p:sldId id="509" r:id="rId10"/>
    <p:sldId id="483" r:id="rId11"/>
    <p:sldId id="510" r:id="rId12"/>
    <p:sldId id="511" r:id="rId13"/>
    <p:sldId id="512" r:id="rId14"/>
    <p:sldId id="513" r:id="rId15"/>
    <p:sldId id="514" r:id="rId16"/>
    <p:sldId id="500" r:id="rId17"/>
    <p:sldId id="501" r:id="rId18"/>
    <p:sldId id="515" r:id="rId19"/>
    <p:sldId id="516" r:id="rId20"/>
    <p:sldId id="517" r:id="rId21"/>
    <p:sldId id="518" r:id="rId22"/>
    <p:sldId id="519" r:id="rId23"/>
    <p:sldId id="520" r:id="rId24"/>
    <p:sldId id="379" r:id="rId2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87" d="100"/>
          <a:sy n="87" d="100"/>
        </p:scale>
        <p:origin x="-15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C4C9AE-B322-7844-BE68-EB79ED5F9B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74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844116A-06F6-CC48-86AC-589B767273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880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0E732C7-0E0D-F746-85C0-CBCEF82CA860}" type="slidenum">
              <a:rPr lang="en-US"/>
              <a:pPr/>
              <a:t>2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BF3F540-B32D-D94E-999C-B0B8E2ECF09D}" type="datetime1">
              <a:rPr lang="en-US"/>
              <a:pPr/>
              <a:t>5/18/17</a:t>
            </a:fld>
            <a:endParaRPr lang="en-US"/>
          </a:p>
        </p:txBody>
      </p:sp>
      <p:sp>
        <p:nvSpPr>
          <p:cNvPr id="2560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part 2</a:t>
            </a:r>
          </a:p>
        </p:txBody>
      </p:sp>
      <p:sp>
        <p:nvSpPr>
          <p:cNvPr id="2560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FF6FCF9-3E0D-3A43-99F2-FEAAD4E0706A}" type="slidenum">
              <a:rPr lang="en-US"/>
              <a:pPr/>
              <a:t>7</a:t>
            </a:fld>
            <a:endParaRPr lang="en-US"/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F10C90-2634-6045-B427-81E938045AF9}" type="datetime1">
              <a:rPr lang="en-US" smtClean="0"/>
              <a:t>5/18/17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6E4D94-96C7-094F-A47B-4ED9127326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8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34A3E7-46EC-1747-8237-BB4F26981B24}" type="datetime1">
              <a:rPr lang="en-US" smtClean="0"/>
              <a:t>5/18/17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80809-F010-4C41-A521-BE5C770107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2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10F685-8D3C-6D4F-9928-26AC31B4EAE6}" type="datetime1">
              <a:rPr lang="en-US" smtClean="0"/>
              <a:t>5/18/17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65A90-29DD-FB40-8AF2-75433A4549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78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45C2B-A5AC-0C4F-AE3F-EDBAEE838C83}" type="datetime1">
              <a:rPr lang="en-US" smtClean="0"/>
              <a:t>5/18/17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141A6-F8A7-4D45-AF73-B197D651C0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4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1254B-52AF-1B42-BE1B-87790DDA3A85}" type="datetime1">
              <a:rPr lang="en-US" smtClean="0"/>
              <a:t>5/18/17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9344AF-348A-DA4B-86FE-F66FC7FD04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4FFAB2-6FCD-9845-AD1D-874FE9B6C99B}" type="datetime1">
              <a:rPr lang="en-US" smtClean="0"/>
              <a:t>5/18/17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E0CA7C-CB59-6D4C-9FF5-5D0DE9AC21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5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FE0F60-8E5C-154F-BCEF-A4ACC543C5D3}" type="datetime1">
              <a:rPr lang="en-US" smtClean="0"/>
              <a:t>5/18/17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B77CBA-DA9C-324C-A338-A270B5615B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2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F88D22-9134-9C42-9F50-B3622D45FFF4}" type="datetime1">
              <a:rPr lang="en-US" smtClean="0"/>
              <a:t>5/18/17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1E8F60-B351-6F47-A85E-861F2D4CBD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2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1DF8B3-A195-0D4A-8D4F-5D6E393877AD}" type="datetime1">
              <a:rPr lang="en-US" smtClean="0"/>
              <a:t>5/18/17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EE7EE9-13E6-7746-B1F3-2D4F4362DB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2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4C9AA-D19A-7B41-9671-1F52BDDC4E90}" type="datetime1">
              <a:rPr lang="en-US" smtClean="0"/>
              <a:t>5/18/17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240020-4EDE-CD4B-B6BB-80BC508433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7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862A42-71D2-E545-9D47-1CFC7DBDE1F8}" type="datetime1">
              <a:rPr lang="en-US" smtClean="0"/>
              <a:t>5/18/17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9C8FD6-17EB-6F47-8BBA-D90528D00F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9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67D6D-B21D-4E45-96B9-8F91EE9E697A}" type="datetime1">
              <a:rPr lang="en-US" smtClean="0"/>
              <a:t>5/18/17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76898A-7BBE-074C-8925-B3C53A70BA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9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69F641-CC9F-4C49-B5BB-EDD54582C027}" type="datetime1">
              <a:rPr lang="en-US" smtClean="0"/>
              <a:t>5/18/17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ECC1D8-EBF6-E74E-974D-6274F0F5E3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3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BF78C74E-740B-634F-8F3D-EE4F37298D93}" type="datetime1">
              <a:rPr lang="en-US" smtClean="0"/>
              <a:t>5/18/17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BA10A92-8059-964B-9B46-EBE1EEC42B7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4" r:id="rId1"/>
    <p:sldLayoutId id="2147484642" r:id="rId2"/>
    <p:sldLayoutId id="2147484643" r:id="rId3"/>
    <p:sldLayoutId id="2147484644" r:id="rId4"/>
    <p:sldLayoutId id="2147484645" r:id="rId5"/>
    <p:sldLayoutId id="2147484646" r:id="rId6"/>
    <p:sldLayoutId id="2147484647" r:id="rId7"/>
    <p:sldLayoutId id="2147484648" r:id="rId8"/>
    <p:sldLayoutId id="2147484649" r:id="rId9"/>
    <p:sldLayoutId id="2147484650" r:id="rId10"/>
    <p:sldLayoutId id="2147484651" r:id="rId11"/>
    <p:sldLayoutId id="2147484652" r:id="rId12"/>
    <p:sldLayoutId id="2147484653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</a:t>
            </a:r>
            <a:r>
              <a:rPr lang="en-US" dirty="0" smtClean="0">
                <a:latin typeface="Arial" charset="0"/>
              </a:rPr>
              <a:t>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4: </a:t>
            </a:r>
            <a:r>
              <a:rPr lang="en-US" dirty="0" smtClean="0">
                <a:latin typeface="Arial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Logical instructions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Shift and rotate instructions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SHL / SAL / SHR / SAR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Shift instruction format: &lt;op&gt; D, &lt;</a:t>
            </a:r>
            <a:r>
              <a:rPr lang="en-US" dirty="0" err="1" smtClean="0">
                <a:ea typeface="+mn-ea"/>
              </a:rPr>
              <a:t>shamt</a:t>
            </a:r>
            <a:r>
              <a:rPr lang="en-US" dirty="0" smtClean="0">
                <a:ea typeface="+mn-ea"/>
              </a:rPr>
              <a:t>&gt;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Destination may be register/memory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shamt</a:t>
            </a:r>
            <a:r>
              <a:rPr lang="en-US" dirty="0" smtClean="0"/>
              <a:t>&gt;: shift amount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May be immediate or register CL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All shift instructions store last bit shifted out in carry flag (CF)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SHL: logical shift left </a:t>
            </a:r>
            <a:r>
              <a:rPr lang="en-US" i="1" dirty="0" smtClean="0">
                <a:ea typeface="+mn-ea"/>
              </a:rPr>
              <a:t>(double-precision version SHLD)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SAL: arithmetic shift left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 to left by &lt;</a:t>
            </a:r>
            <a:r>
              <a:rPr lang="en-US" dirty="0" err="1" smtClean="0"/>
              <a:t>shamt</a:t>
            </a:r>
            <a:r>
              <a:rPr lang="en-US" dirty="0" smtClean="0"/>
              <a:t>&gt; bits; shift 0s into LS bits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SHR: logical shift right </a:t>
            </a:r>
            <a:r>
              <a:rPr lang="en-US" i="1" dirty="0" smtClean="0">
                <a:ea typeface="+mn-ea"/>
              </a:rPr>
              <a:t>(double-precision version SHRD)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 to right by &lt;</a:t>
            </a:r>
            <a:r>
              <a:rPr lang="en-US" dirty="0" err="1" smtClean="0"/>
              <a:t>shamt</a:t>
            </a:r>
            <a:r>
              <a:rPr lang="en-US" dirty="0" smtClean="0"/>
              <a:t>&gt; bits; shift 0s into MS bits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SAR: arithmetic shift right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 to right by &lt;</a:t>
            </a:r>
            <a:r>
              <a:rPr lang="en-US" dirty="0" err="1" smtClean="0"/>
              <a:t>shamt</a:t>
            </a:r>
            <a:r>
              <a:rPr lang="en-US" dirty="0" smtClean="0"/>
              <a:t>&gt; bits; copy original MSB to fill MS bits (keep sign of value intact)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B37846E-1B59-334C-8ED6-B19FFCB3E928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5CAFBD-C260-5D4A-ACA3-F842EDFCCD2F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6" descr="~AUT000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63" y="990600"/>
            <a:ext cx="56086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SAL/SHL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SHL AX,1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Before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Dest</a:t>
            </a:r>
            <a:r>
              <a:rPr lang="en-US" dirty="0" smtClean="0"/>
              <a:t>  = (AX) = 0x1234   =  0001 0010 0011 0100</a:t>
            </a:r>
            <a:r>
              <a:rPr lang="en-US" baseline="-25000" dirty="0" smtClean="0"/>
              <a:t>2</a:t>
            </a:r>
            <a:r>
              <a:rPr lang="en-US" dirty="0" smtClean="0"/>
              <a:t> ,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Count = 1, CF = 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Operation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The value in all bits of AX are shifted left one bit position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Emptied LSB is filled with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Value shifted out of MSB goes to carry flag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After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Dest</a:t>
            </a:r>
            <a:r>
              <a:rPr lang="en-US" dirty="0" smtClean="0"/>
              <a:t>  = (AX) = 0x2468   =  0010 0100 0110 1000</a:t>
            </a:r>
            <a:r>
              <a:rPr lang="en-US" baseline="-25000" dirty="0" smtClean="0"/>
              <a:t>2</a:t>
            </a:r>
            <a:r>
              <a:rPr lang="en-US" dirty="0" smtClean="0"/>
              <a:t> , CF = 0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Notes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MSB isolated in CF; can be used by conditional instruction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Result has been multiplied by 2	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E0AC78-E030-3B43-A950-835A06723591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73A5B6-FA58-4B4B-B943-C01D09B234E0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780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6" descr="~AUT000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00"/>
          <a:stretch>
            <a:fillRect/>
          </a:stretch>
        </p:blipFill>
        <p:spPr bwMode="auto">
          <a:xfrm>
            <a:off x="2895600" y="1066800"/>
            <a:ext cx="56403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SHR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SHR AX,CL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Before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 = (AX) = 0x1234 = 4660</a:t>
            </a:r>
            <a:r>
              <a:rPr lang="en-US" baseline="-25000" dirty="0" smtClean="0">
                <a:sym typeface="Wingdings" pitchFamily="2" charset="2"/>
              </a:rPr>
              <a:t>10</a:t>
            </a:r>
            <a:r>
              <a:rPr lang="en-US" dirty="0" smtClean="0">
                <a:sym typeface="Wingdings" pitchFamily="2" charset="2"/>
              </a:rPr>
              <a:t>   =  0001 00100011 0100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Count = (CL) = 0x02 ,  CF = 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Operation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The value in all bits of AX are shifted right two bit positions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Emptied MSBs are filled with 0s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Values shifted out of LSBs go to carry flag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After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 = (AX) = 0x048D = 1165</a:t>
            </a:r>
            <a:r>
              <a:rPr lang="en-US" baseline="-25000" dirty="0" smtClean="0">
                <a:sym typeface="Wingdings" pitchFamily="2" charset="2"/>
              </a:rPr>
              <a:t>10</a:t>
            </a:r>
            <a:r>
              <a:rPr lang="en-US" dirty="0" smtClean="0">
                <a:sym typeface="Wingdings" pitchFamily="2" charset="2"/>
              </a:rPr>
              <a:t>   = 0000 0100 1000 1101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,CF = 0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Notes: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Bit 1 isolated in CF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Result has been divided by 4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itchFamily="2" charset="2"/>
              </a:rPr>
              <a:t>4 X 1165 = 4660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7C85772-E5F7-C24A-859A-07199EFE46EF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53BACF-5D90-594A-8C11-90D1D371A32C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893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6" descr="~AUT010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838200"/>
            <a:ext cx="64103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SAR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 dirty="0">
                <a:latin typeface="Arial" charset="0"/>
                <a:sym typeface="Wingdings" charset="0"/>
              </a:rPr>
              <a:t>SAR AX,CL</a:t>
            </a:r>
          </a:p>
          <a:p>
            <a:pPr>
              <a:lnSpc>
                <a:spcPct val="80000"/>
              </a:lnSpc>
            </a:pPr>
            <a:r>
              <a:rPr lang="en-US" sz="1900" dirty="0">
                <a:latin typeface="Arial" charset="0"/>
                <a:sym typeface="Wingdings" charset="0"/>
              </a:rPr>
              <a:t>Before execution</a:t>
            </a:r>
          </a:p>
          <a:p>
            <a:pPr lvl="1">
              <a:lnSpc>
                <a:spcPct val="80000"/>
              </a:lnSpc>
            </a:pPr>
            <a:r>
              <a:rPr lang="en-US" sz="1600" dirty="0" err="1">
                <a:latin typeface="Arial" charset="0"/>
                <a:sym typeface="Wingdings" charset="0"/>
              </a:rPr>
              <a:t>Dest</a:t>
            </a:r>
            <a:r>
              <a:rPr lang="en-US" sz="1600" dirty="0">
                <a:latin typeface="Arial" charset="0"/>
                <a:sym typeface="Wingdings" charset="0"/>
              </a:rPr>
              <a:t>  = (AX) = </a:t>
            </a:r>
            <a:r>
              <a:rPr lang="en-US" sz="1600" dirty="0" smtClean="0">
                <a:latin typeface="Arial" charset="0"/>
                <a:sym typeface="Wingdings" charset="0"/>
              </a:rPr>
              <a:t>0x091A </a:t>
            </a:r>
            <a:r>
              <a:rPr lang="en-US" sz="1600" dirty="0">
                <a:latin typeface="Arial" charset="0"/>
                <a:sym typeface="Wingdings" charset="0"/>
              </a:rPr>
              <a:t>= 0000100100011010</a:t>
            </a:r>
            <a:r>
              <a:rPr lang="en-US" sz="1600" baseline="-25000" dirty="0">
                <a:latin typeface="Arial" charset="0"/>
                <a:sym typeface="Wingdings" charset="0"/>
              </a:rPr>
              <a:t>2</a:t>
            </a:r>
            <a:r>
              <a:rPr lang="en-US" sz="1600" dirty="0">
                <a:latin typeface="Arial" charset="0"/>
                <a:sym typeface="Wingdings" charset="0"/>
              </a:rPr>
              <a:t> = +2330, Count = </a:t>
            </a:r>
            <a:r>
              <a:rPr lang="en-US" sz="1600" dirty="0" smtClean="0">
                <a:latin typeface="Arial" charset="0"/>
                <a:sym typeface="Wingdings" charset="0"/>
              </a:rPr>
              <a:t>0x02 </a:t>
            </a:r>
            <a:r>
              <a:rPr lang="en-US" sz="1600" dirty="0">
                <a:latin typeface="Arial" charset="0"/>
                <a:sym typeface="Wingdings" charset="0"/>
              </a:rPr>
              <a:t>,  CF = X</a:t>
            </a:r>
          </a:p>
          <a:p>
            <a:pPr>
              <a:lnSpc>
                <a:spcPct val="80000"/>
              </a:lnSpc>
            </a:pPr>
            <a:r>
              <a:rPr lang="en-US" sz="1900" dirty="0">
                <a:latin typeface="Arial" charset="0"/>
                <a:sym typeface="Wingdings" charset="0"/>
              </a:rPr>
              <a:t>Operation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Arial" charset="0"/>
                <a:sym typeface="Wingdings" charset="0"/>
              </a:rPr>
              <a:t>The value in all bits of AX are shifted right two bit positions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Arial" charset="0"/>
                <a:sym typeface="Wingdings" charset="0"/>
              </a:rPr>
              <a:t>Emptied MSB is filled with the value of the sign bit—sign maintained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Arial" charset="0"/>
                <a:sym typeface="Wingdings" charset="0"/>
              </a:rPr>
              <a:t>Values shifted out of LSBs go to carry flag</a:t>
            </a:r>
          </a:p>
          <a:p>
            <a:pPr>
              <a:lnSpc>
                <a:spcPct val="80000"/>
              </a:lnSpc>
            </a:pPr>
            <a:r>
              <a:rPr lang="en-US" sz="1900" dirty="0">
                <a:latin typeface="Arial" charset="0"/>
                <a:sym typeface="Wingdings" charset="0"/>
              </a:rPr>
              <a:t>After execution</a:t>
            </a:r>
          </a:p>
          <a:p>
            <a:pPr lvl="1">
              <a:lnSpc>
                <a:spcPct val="80000"/>
              </a:lnSpc>
            </a:pPr>
            <a:r>
              <a:rPr lang="en-US" sz="1600" dirty="0" err="1">
                <a:latin typeface="Arial" charset="0"/>
                <a:sym typeface="Wingdings" charset="0"/>
              </a:rPr>
              <a:t>Dest</a:t>
            </a:r>
            <a:r>
              <a:rPr lang="en-US" sz="1600" dirty="0">
                <a:latin typeface="Arial" charset="0"/>
                <a:sym typeface="Wingdings" charset="0"/>
              </a:rPr>
              <a:t>  = (AX) = </a:t>
            </a:r>
            <a:r>
              <a:rPr lang="en-US" sz="1600" dirty="0" smtClean="0">
                <a:latin typeface="Arial" charset="0"/>
                <a:sym typeface="Wingdings" charset="0"/>
              </a:rPr>
              <a:t>0x0246 </a:t>
            </a:r>
            <a:r>
              <a:rPr lang="en-US" sz="1600" dirty="0">
                <a:latin typeface="Arial" charset="0"/>
                <a:sym typeface="Wingdings" charset="0"/>
              </a:rPr>
              <a:t>=  0000001001000110</a:t>
            </a:r>
            <a:r>
              <a:rPr lang="en-US" sz="1600" baseline="-25000" dirty="0">
                <a:latin typeface="Arial" charset="0"/>
                <a:sym typeface="Wingdings" charset="0"/>
              </a:rPr>
              <a:t>2</a:t>
            </a:r>
            <a:r>
              <a:rPr lang="en-US" sz="1600" dirty="0">
                <a:latin typeface="Arial" charset="0"/>
                <a:sym typeface="Wingdings" charset="0"/>
              </a:rPr>
              <a:t>    = +582 , CF = 1</a:t>
            </a:r>
          </a:p>
          <a:p>
            <a:pPr>
              <a:lnSpc>
                <a:spcPct val="80000"/>
              </a:lnSpc>
            </a:pPr>
            <a:r>
              <a:rPr lang="en-US" sz="1900" dirty="0">
                <a:latin typeface="Arial" charset="0"/>
                <a:sym typeface="Wingdings" charset="0"/>
              </a:rPr>
              <a:t>Conclusion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Arial" charset="0"/>
                <a:sym typeface="Wingdings" charset="0"/>
              </a:rPr>
              <a:t>Bit 1 isolated in CF 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Arial" charset="0"/>
                <a:sym typeface="Wingdings" charset="0"/>
              </a:rPr>
              <a:t>Result has been sign extended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Arial" charset="0"/>
                <a:sym typeface="Wingdings" charset="0"/>
              </a:rPr>
              <a:t>Result value has been divided by 4 and rounded to integer</a:t>
            </a:r>
          </a:p>
          <a:p>
            <a:pPr lvl="2">
              <a:lnSpc>
                <a:spcPct val="80000"/>
              </a:lnSpc>
            </a:pPr>
            <a:r>
              <a:rPr lang="en-US" sz="1400" dirty="0">
                <a:latin typeface="Arial" charset="0"/>
                <a:sym typeface="Wingdings" charset="0"/>
              </a:rPr>
              <a:t>4 X +582 = +2328</a:t>
            </a:r>
            <a:endParaRPr lang="en-US" sz="14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19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39A214-2DA7-4846-8ED9-34239E961F77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4BA28F-819C-644C-832A-6300C024434D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02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Shift example</a:t>
            </a:r>
          </a:p>
        </p:txBody>
      </p:sp>
      <p:sp>
        <p:nvSpPr>
          <p:cNvPr id="614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latin typeface="Arial" charset="0"/>
              </a:rPr>
              <a:t>Example:</a:t>
            </a:r>
            <a:r>
              <a:rPr lang="en-US" dirty="0">
                <a:latin typeface="Arial" charset="0"/>
              </a:rPr>
              <a:t> Given AL = </a:t>
            </a:r>
            <a:r>
              <a:rPr lang="en-US" dirty="0" smtClean="0">
                <a:latin typeface="Arial" charset="0"/>
              </a:rPr>
              <a:t>0x15, </a:t>
            </a:r>
            <a:r>
              <a:rPr lang="en-US" dirty="0">
                <a:latin typeface="Arial" charset="0"/>
              </a:rPr>
              <a:t>CL = </a:t>
            </a:r>
            <a:r>
              <a:rPr lang="en-US" dirty="0" smtClean="0">
                <a:latin typeface="Arial" charset="0"/>
              </a:rPr>
              <a:t>0x03, </a:t>
            </a:r>
            <a:r>
              <a:rPr lang="en-US" dirty="0">
                <a:latin typeface="Arial" charset="0"/>
              </a:rPr>
              <a:t>and CF = 0 show the state of AL and CF after each instruction in the sequence below:</a:t>
            </a:r>
          </a:p>
          <a:p>
            <a:pPr lvl="1"/>
            <a:r>
              <a:rPr lang="en-US" dirty="0">
                <a:latin typeface="Arial" charset="0"/>
              </a:rPr>
              <a:t>SHL AL, 1</a:t>
            </a:r>
          </a:p>
          <a:p>
            <a:pPr lvl="1"/>
            <a:r>
              <a:rPr lang="en-US" dirty="0">
                <a:latin typeface="Arial" charset="0"/>
              </a:rPr>
              <a:t>SHR AL, CL</a:t>
            </a:r>
          </a:p>
          <a:p>
            <a:pPr lvl="1"/>
            <a:r>
              <a:rPr lang="en-US" dirty="0">
                <a:latin typeface="Arial" charset="0"/>
              </a:rPr>
              <a:t>SAL AL, 5</a:t>
            </a:r>
          </a:p>
          <a:p>
            <a:pPr lvl="1"/>
            <a:r>
              <a:rPr lang="en-US" dirty="0">
                <a:latin typeface="Arial" charset="0"/>
              </a:rPr>
              <a:t>SAR AL, 2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32FDC1E-8989-334F-A020-FA2CF83EC223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A92C97-29BF-6947-A616-CF65422EAD55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3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</a:rPr>
              <a:t>Initially, AL = </a:t>
            </a:r>
            <a:r>
              <a:rPr lang="en-US" sz="2100" dirty="0" smtClean="0">
                <a:latin typeface="Arial" charset="0"/>
              </a:rPr>
              <a:t>0x15 </a:t>
            </a:r>
            <a:r>
              <a:rPr lang="en-US" sz="2100" dirty="0">
                <a:latin typeface="Arial" charset="0"/>
              </a:rPr>
              <a:t>= 00010101</a:t>
            </a:r>
            <a:r>
              <a:rPr lang="en-US" sz="2100" baseline="-25000" dirty="0">
                <a:latin typeface="Arial" charset="0"/>
              </a:rPr>
              <a:t>2</a:t>
            </a:r>
            <a:endParaRPr lang="en-US" sz="21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</a:rPr>
              <a:t>SHL AL, 1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  <a:latin typeface="Arial" charset="0"/>
              </a:rPr>
              <a:t>AL = (00010101 &lt;&lt; 1) = 00101010</a:t>
            </a:r>
            <a:r>
              <a:rPr lang="en-US" sz="18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800" dirty="0">
                <a:solidFill>
                  <a:srgbClr val="FF0000"/>
                </a:solidFill>
                <a:latin typeface="Arial" charset="0"/>
              </a:rPr>
              <a:t> =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</a:rPr>
              <a:t>0x2A</a:t>
            </a:r>
            <a:endParaRPr lang="en-US" sz="1800" dirty="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  <a:latin typeface="Arial" charset="0"/>
              </a:rPr>
              <a:t>CF = last bit shifted out = 0</a:t>
            </a:r>
          </a:p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</a:rPr>
              <a:t>SHR AL, CL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  <a:latin typeface="Arial" charset="0"/>
              </a:rPr>
              <a:t>AL = (00101010 &gt;&gt; 3) = 00000101</a:t>
            </a:r>
            <a:r>
              <a:rPr lang="en-US" sz="18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800" dirty="0">
                <a:solidFill>
                  <a:srgbClr val="FF0000"/>
                </a:solidFill>
                <a:latin typeface="Arial" charset="0"/>
              </a:rPr>
              <a:t> =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</a:rPr>
              <a:t>0x05</a:t>
            </a:r>
            <a:endParaRPr lang="en-US" sz="1800" dirty="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  <a:latin typeface="Arial" charset="0"/>
              </a:rPr>
              <a:t>CF = last bit shifted out = 0</a:t>
            </a:r>
          </a:p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</a:rPr>
              <a:t>SAL AL, 5</a:t>
            </a:r>
          </a:p>
          <a:p>
            <a:pPr lvl="1">
              <a:lnSpc>
                <a:spcPct val="80000"/>
              </a:lnSpc>
            </a:pPr>
            <a:r>
              <a:rPr lang="ja-JP" altLang="en-US" sz="1800" dirty="0">
                <a:solidFill>
                  <a:srgbClr val="FF0000"/>
                </a:solidFill>
                <a:latin typeface="Arial" charset="0"/>
              </a:rPr>
              <a:t>“</a:t>
            </a:r>
            <a:r>
              <a:rPr lang="en-US" sz="1800" dirty="0">
                <a:solidFill>
                  <a:srgbClr val="FF0000"/>
                </a:solidFill>
                <a:latin typeface="Arial" charset="0"/>
              </a:rPr>
              <a:t>Arithmetic</a:t>
            </a:r>
            <a:r>
              <a:rPr lang="ja-JP" altLang="en-US" sz="1800" dirty="0">
                <a:solidFill>
                  <a:srgbClr val="FF0000"/>
                </a:solidFill>
                <a:latin typeface="Arial" charset="0"/>
              </a:rPr>
              <a:t>”</a:t>
            </a:r>
            <a:r>
              <a:rPr lang="en-US" sz="1800" dirty="0">
                <a:solidFill>
                  <a:srgbClr val="FF0000"/>
                </a:solidFill>
                <a:latin typeface="Arial" charset="0"/>
              </a:rPr>
              <a:t> left shift same as SHL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  <a:latin typeface="Arial" charset="0"/>
              </a:rPr>
              <a:t>AL = (00000101 &lt;&lt; 5) = 10100000</a:t>
            </a:r>
            <a:r>
              <a:rPr lang="en-US" sz="18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800" dirty="0">
                <a:solidFill>
                  <a:srgbClr val="FF0000"/>
                </a:solidFill>
                <a:latin typeface="Arial" charset="0"/>
              </a:rPr>
              <a:t> =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</a:rPr>
              <a:t>0xA0</a:t>
            </a:r>
            <a:endParaRPr lang="en-US" sz="1800" dirty="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  <a:latin typeface="Arial" charset="0"/>
              </a:rPr>
              <a:t>CF = last bit shifted out = 0</a:t>
            </a:r>
          </a:p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</a:rPr>
              <a:t>SAR AL, 2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  <a:latin typeface="Arial" charset="0"/>
              </a:rPr>
              <a:t>Arithmetic right shift keeps sign intact—copy MSB to fill leftmost positions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  <a:latin typeface="Arial" charset="0"/>
              </a:rPr>
              <a:t>AL = (</a:t>
            </a:r>
            <a:r>
              <a:rPr lang="en-US" sz="1800" b="1" u="sng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800" dirty="0">
                <a:solidFill>
                  <a:srgbClr val="FF0000"/>
                </a:solidFill>
                <a:latin typeface="Arial" charset="0"/>
              </a:rPr>
              <a:t>0100000 &gt;&gt; 2) = </a:t>
            </a:r>
            <a:r>
              <a:rPr lang="en-US" sz="1800" b="1" u="sng" dirty="0">
                <a:solidFill>
                  <a:srgbClr val="0000CC"/>
                </a:solidFill>
                <a:latin typeface="Arial" charset="0"/>
              </a:rPr>
              <a:t>11</a:t>
            </a:r>
            <a:r>
              <a:rPr lang="en-US" sz="1800" b="1" u="sng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800" dirty="0">
                <a:solidFill>
                  <a:srgbClr val="FF0000"/>
                </a:solidFill>
                <a:latin typeface="Arial" charset="0"/>
              </a:rPr>
              <a:t>01000</a:t>
            </a:r>
            <a:r>
              <a:rPr lang="en-US" sz="18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800" dirty="0">
                <a:solidFill>
                  <a:srgbClr val="FF0000"/>
                </a:solidFill>
                <a:latin typeface="Arial" charset="0"/>
              </a:rPr>
              <a:t> =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</a:rPr>
              <a:t>0xE8</a:t>
            </a:r>
            <a:endParaRPr lang="en-US" sz="1800" dirty="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  <a:latin typeface="Arial" charset="0"/>
              </a:rPr>
              <a:t>CF = last bit shifted out = 0</a:t>
            </a:r>
          </a:p>
          <a:p>
            <a:pPr>
              <a:lnSpc>
                <a:spcPct val="80000"/>
              </a:lnSpc>
            </a:pPr>
            <a:endParaRPr lang="en-US" sz="21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A19369-27F1-DD40-9D8A-6804B0AE0BD3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7E83905-54BC-524F-8289-4DAEAE0D3CF5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673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Rotate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Difference between rotates and shifts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Shifts discard bits that are shifted out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Rotates take bits that are shifted out and use them to fill vacated bits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Rotate instruction format: &lt;op&gt; D, &lt;</a:t>
            </a:r>
            <a:r>
              <a:rPr lang="en-US" dirty="0" err="1" smtClean="0">
                <a:ea typeface="+mn-ea"/>
              </a:rPr>
              <a:t>shamt</a:t>
            </a:r>
            <a:r>
              <a:rPr lang="en-US" dirty="0" smtClean="0">
                <a:ea typeface="+mn-ea"/>
              </a:rPr>
              <a:t>&gt;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Destination may be register/memory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shamt</a:t>
            </a:r>
            <a:r>
              <a:rPr lang="en-US" dirty="0" smtClean="0"/>
              <a:t>&gt;: shift amount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May be immediate or register CL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All rotate instructions store last bit shifted out in carry flag (CF)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F13366-9197-FD40-8016-3BFA93A710AA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C869D1-416E-244C-AA87-6311A30F8B63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521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ROR / ROL / RCR / RCL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ROR: rotate right</a:t>
            </a:r>
            <a:endParaRPr lang="en-US" dirty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 (D) to right by &lt;</a:t>
            </a:r>
            <a:r>
              <a:rPr lang="en-US" dirty="0" err="1" smtClean="0"/>
              <a:t>shamt</a:t>
            </a:r>
            <a:r>
              <a:rPr lang="en-US" dirty="0" smtClean="0"/>
              <a:t>&gt; bits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shamt</a:t>
            </a:r>
            <a:r>
              <a:rPr lang="en-US" dirty="0" smtClean="0"/>
              <a:t>&gt; LS bits are moved to MS bits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ROL: rotate left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 (D) to left by &lt;</a:t>
            </a:r>
            <a:r>
              <a:rPr lang="en-US" dirty="0" err="1" smtClean="0"/>
              <a:t>shamt</a:t>
            </a:r>
            <a:r>
              <a:rPr lang="en-US" dirty="0" smtClean="0"/>
              <a:t>&gt; bits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shamt</a:t>
            </a:r>
            <a:r>
              <a:rPr lang="en-US" dirty="0" smtClean="0"/>
              <a:t>&gt; MS bits are moved to LS bits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RCR: rotate right through carry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Treat (CF) as extra LS bit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 (D,CF) to right by &lt;</a:t>
            </a:r>
            <a:r>
              <a:rPr lang="en-US" dirty="0" err="1" smtClean="0"/>
              <a:t>shamt</a:t>
            </a:r>
            <a:r>
              <a:rPr lang="en-US" dirty="0" smtClean="0"/>
              <a:t>&gt; bits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shamt</a:t>
            </a:r>
            <a:r>
              <a:rPr lang="en-US" dirty="0" smtClean="0"/>
              <a:t>&gt; LS bits (from (D,CF)) are moved to MS bits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RCL: rotate left through carry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Treat (CF) as extra MS bit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 (CF,D) to left by &lt;</a:t>
            </a:r>
            <a:r>
              <a:rPr lang="en-US" dirty="0" err="1" smtClean="0"/>
              <a:t>shamt</a:t>
            </a:r>
            <a:r>
              <a:rPr lang="en-US" dirty="0" smtClean="0"/>
              <a:t>&gt; bits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shamt</a:t>
            </a:r>
            <a:r>
              <a:rPr lang="en-US" dirty="0" smtClean="0"/>
              <a:t>&gt; MS bits (from (CF,D)) are moved to LS bits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9A6E3E-79F3-2D4C-9517-4D43EAA81DD8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3B4EF7-7924-B740-9E07-0BA925D9C6DF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765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8" descr="~AUT0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67"/>
          <a:stretch>
            <a:fillRect/>
          </a:stretch>
        </p:blipFill>
        <p:spPr bwMode="auto">
          <a:xfrm>
            <a:off x="2819400" y="990600"/>
            <a:ext cx="56388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ROL AX,1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Before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 = (AX) = 0x1234 =  0001 0010 0011 0100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Count = 1, CF 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Operation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The value in all bits of AX are rotated left one bit position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Value rotated out of the MSB is reloaded at LSB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Value rotated out of MSB copied to carry flag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After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 = (AX) = 0x2468  =  0010010001101000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CF = 0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244378-A32A-4D47-8712-EDACAAAA57C4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21FD6E-5BBD-8D4C-88DB-81A1B2DD151E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762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6" descr="~AUT00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914400"/>
            <a:ext cx="519271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ROR AX,CL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Before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 = (AX) = 0x1234 = 0001 0010 0011 0100</a:t>
            </a:r>
            <a:r>
              <a:rPr lang="en-US" baseline="-25000" dirty="0" smtClean="0">
                <a:sym typeface="Wingdings" pitchFamily="2" charset="2"/>
              </a:rPr>
              <a:t>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Count = 0x04,  CF 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Operation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The value in all bits of AX are rotated right four bit positions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Values rotated out of the LSB are reloaded at MSB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Values rotated out of MSB copied to carry flag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After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 = (AX) = 0x4123   = 0100000100100011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CF = 0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Note position of hex characters in AX have been rearranged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9AC0C9-812F-F24D-B185-154E1FF4B0F1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D6D63ED-28D5-CA4F-B960-F3685484D0AE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464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HW 2 </a:t>
            </a:r>
            <a:r>
              <a:rPr lang="en-US" dirty="0" smtClean="0">
                <a:latin typeface="Arial" charset="0"/>
              </a:rPr>
              <a:t>due </a:t>
            </a:r>
            <a:r>
              <a:rPr lang="en-US" dirty="0">
                <a:latin typeface="Arial" charset="0"/>
              </a:rPr>
              <a:t>1:00 </a:t>
            </a:r>
            <a:r>
              <a:rPr lang="en-US" dirty="0" smtClean="0">
                <a:latin typeface="Arial" charset="0"/>
              </a:rPr>
              <a:t>PM today</a:t>
            </a:r>
          </a:p>
          <a:p>
            <a:pPr lvl="1"/>
            <a:r>
              <a:rPr lang="en-US" dirty="0" smtClean="0"/>
              <a:t>Exam </a:t>
            </a:r>
            <a:r>
              <a:rPr lang="en-US" dirty="0"/>
              <a:t>1 on Thursday, 5/</a:t>
            </a:r>
            <a:r>
              <a:rPr lang="en-US" dirty="0" smtClean="0"/>
              <a:t>25</a:t>
            </a:r>
            <a:endParaRPr lang="en-US" dirty="0"/>
          </a:p>
          <a:p>
            <a:pPr lvl="2"/>
            <a:r>
              <a:rPr lang="en-US" dirty="0"/>
              <a:t>Will be allowed one double-sided 8.5” x 11” note sheet, calculator</a:t>
            </a:r>
          </a:p>
          <a:p>
            <a:pPr lvl="2"/>
            <a:r>
              <a:rPr lang="en-US" dirty="0"/>
              <a:t>No other electronic devices allowed</a:t>
            </a:r>
          </a:p>
          <a:p>
            <a:pPr lvl="2"/>
            <a:r>
              <a:rPr lang="en-US" dirty="0"/>
              <a:t>Instruction list </a:t>
            </a:r>
            <a:r>
              <a:rPr lang="en-US" dirty="0" smtClean="0"/>
              <a:t>provided </a:t>
            </a:r>
            <a:r>
              <a:rPr lang="en-US" dirty="0"/>
              <a:t>(see website)</a:t>
            </a:r>
            <a:endParaRPr lang="en-US" dirty="0">
              <a:latin typeface="Arial" charset="0"/>
            </a:endParaRPr>
          </a:p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Arithmetic instructions</a:t>
            </a:r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Logical, shift, and rotate instructions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268C8B8-54A9-9549-9442-7818144F06B5}" type="datetime1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Microprocessors I:  Lecture 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555C288-A14B-C141-ABB4-6DFB45E2FC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RCL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RCL BX,CL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Before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 = (BX) = 0x1234  = 0001 0010 0011 0100</a:t>
            </a:r>
            <a:r>
              <a:rPr lang="en-US" baseline="-25000" dirty="0" smtClean="0">
                <a:sym typeface="Wingdings" pitchFamily="2" charset="2"/>
              </a:rPr>
              <a:t>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Count = 0x04,  CF 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Operation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The value in all bits of AX are shifted left four bit positions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Emptied MSBs are rotated through the carry bit back into the LSB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Last value rotated out of MSB retained in carry flag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First rotate loads prior value of CF at the LSB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After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 = (BX) = 0x2340  =  0010 0011 0100 0000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CF = 1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455229-2431-ED41-AD8E-CCC6C02AF299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058FA0E-32DD-324D-9478-D1B28ACFF830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  <p:pic>
        <p:nvPicPr>
          <p:cNvPr id="13319" name="Picture 6" descr="~AUT01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23963"/>
            <a:ext cx="60102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0450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Rotate example</a:t>
            </a:r>
          </a:p>
        </p:txBody>
      </p:sp>
      <p:sp>
        <p:nvSpPr>
          <p:cNvPr id="1433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Given AL = </a:t>
            </a:r>
            <a:r>
              <a:rPr lang="en-US" dirty="0" smtClean="0">
                <a:latin typeface="Arial" charset="0"/>
              </a:rPr>
              <a:t>0x43, </a:t>
            </a:r>
            <a:r>
              <a:rPr lang="en-US" dirty="0">
                <a:latin typeface="Arial" charset="0"/>
              </a:rPr>
              <a:t>CL = </a:t>
            </a:r>
            <a:r>
              <a:rPr lang="en-US" dirty="0" smtClean="0">
                <a:latin typeface="Arial" charset="0"/>
              </a:rPr>
              <a:t>0x04, </a:t>
            </a:r>
            <a:r>
              <a:rPr lang="en-US" dirty="0">
                <a:latin typeface="Arial" charset="0"/>
              </a:rPr>
              <a:t>and CF = 0, show the state of AL after each instruction in the </a:t>
            </a:r>
            <a:r>
              <a:rPr lang="en-US" u="sng" dirty="0">
                <a:latin typeface="Arial" charset="0"/>
              </a:rPr>
              <a:t>sequence</a:t>
            </a:r>
            <a:r>
              <a:rPr lang="en-US" dirty="0">
                <a:latin typeface="Arial" charset="0"/>
              </a:rPr>
              <a:t> below:</a:t>
            </a:r>
          </a:p>
          <a:p>
            <a:pPr lvl="1"/>
            <a:r>
              <a:rPr lang="en-US" dirty="0">
                <a:latin typeface="Arial" charset="0"/>
              </a:rPr>
              <a:t>ROR AL, 2</a:t>
            </a:r>
          </a:p>
          <a:p>
            <a:pPr lvl="1"/>
            <a:r>
              <a:rPr lang="en-US" dirty="0">
                <a:latin typeface="Arial" charset="0"/>
              </a:rPr>
              <a:t>ROL AL, CL</a:t>
            </a:r>
          </a:p>
          <a:p>
            <a:pPr lvl="1"/>
            <a:r>
              <a:rPr lang="en-US" dirty="0">
                <a:latin typeface="Arial" charset="0"/>
              </a:rPr>
              <a:t>RCR AL, 3</a:t>
            </a:r>
          </a:p>
          <a:p>
            <a:pPr lvl="1"/>
            <a:r>
              <a:rPr lang="en-US" dirty="0">
                <a:latin typeface="Arial" charset="0"/>
              </a:rPr>
              <a:t>RCL AL, 4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3214D94-1311-9E4D-AFA8-9E70563AC2FB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4EA8A0-B7A2-5E45-8879-456049FA73A2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709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Initially, AL = 0x43 = 01000011</a:t>
            </a:r>
            <a:r>
              <a:rPr lang="en-US" baseline="-25000" dirty="0" smtClean="0">
                <a:ea typeface="+mn-ea"/>
              </a:rPr>
              <a:t>2</a:t>
            </a: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ROR AL, 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AL = 010000</a:t>
            </a:r>
            <a:r>
              <a:rPr lang="en-US" b="1" u="sng" dirty="0" smtClean="0">
                <a:solidFill>
                  <a:srgbClr val="FF0000"/>
                </a:solidFill>
              </a:rPr>
              <a:t>11</a:t>
            </a:r>
            <a:r>
              <a:rPr lang="en-US" dirty="0" smtClean="0">
                <a:solidFill>
                  <a:srgbClr val="FF0000"/>
                </a:solidFill>
              </a:rPr>
              <a:t> rotated right by 2 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 </a:t>
            </a:r>
            <a:r>
              <a:rPr lang="en-US" dirty="0" smtClean="0">
                <a:solidFill>
                  <a:srgbClr val="FF0000"/>
                </a:solidFill>
              </a:rPr>
              <a:t>   = </a:t>
            </a:r>
            <a:r>
              <a:rPr lang="en-US" b="1" u="sng" dirty="0" smtClean="0">
                <a:solidFill>
                  <a:srgbClr val="FF0000"/>
                </a:solidFill>
              </a:rPr>
              <a:t>11</a:t>
            </a:r>
            <a:r>
              <a:rPr lang="en-US" dirty="0" smtClean="0">
                <a:solidFill>
                  <a:srgbClr val="FF0000"/>
                </a:solidFill>
              </a:rPr>
              <a:t>010000 = 0xD0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CF = last bit rotated in = 1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ROL AL, CL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AL = </a:t>
            </a:r>
            <a:r>
              <a:rPr lang="en-US" b="1" u="sng" dirty="0" smtClean="0">
                <a:solidFill>
                  <a:srgbClr val="FF0000"/>
                </a:solidFill>
              </a:rPr>
              <a:t>1101</a:t>
            </a:r>
            <a:r>
              <a:rPr lang="en-US" dirty="0" smtClean="0">
                <a:solidFill>
                  <a:srgbClr val="FF0000"/>
                </a:solidFill>
              </a:rPr>
              <a:t>0000 rotated left by 4 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	    = 0000</a:t>
            </a:r>
            <a:r>
              <a:rPr lang="en-US" b="1" u="sng" dirty="0" smtClean="0">
                <a:solidFill>
                  <a:srgbClr val="FF0000"/>
                </a:solidFill>
              </a:rPr>
              <a:t>1101</a:t>
            </a:r>
            <a:r>
              <a:rPr lang="en-US" dirty="0" smtClean="0">
                <a:solidFill>
                  <a:srgbClr val="FF0000"/>
                </a:solidFill>
              </a:rPr>
              <a:t> = 0x0D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CF = last bit rotated in = 1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D9451F-D0A9-B349-A77D-BE43A6FDACA9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62F4391-25AD-824A-8CCE-F89D90A47B91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851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RCR AL, 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(AL,CF) = 000011</a:t>
            </a:r>
            <a:r>
              <a:rPr lang="en-US" b="1" u="sng" dirty="0" smtClean="0">
                <a:solidFill>
                  <a:srgbClr val="FF0000"/>
                </a:solidFill>
              </a:rPr>
              <a:t>01 1</a:t>
            </a:r>
            <a:r>
              <a:rPr lang="en-US" dirty="0" smtClean="0">
                <a:solidFill>
                  <a:srgbClr val="FF0000"/>
                </a:solidFill>
              </a:rPr>
              <a:t> rotated right by 3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	            = </a:t>
            </a:r>
            <a:r>
              <a:rPr lang="en-US" b="1" u="sng" dirty="0" smtClean="0">
                <a:solidFill>
                  <a:srgbClr val="FF0000"/>
                </a:solidFill>
              </a:rPr>
              <a:t>011</a:t>
            </a:r>
            <a:r>
              <a:rPr lang="en-US" dirty="0" smtClean="0">
                <a:solidFill>
                  <a:srgbClr val="FF0000"/>
                </a:solidFill>
              </a:rPr>
              <a:t>00001 1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CF = 1, AL = 01100001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= 0x61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RCL AL, 4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(CF,AL) = </a:t>
            </a:r>
            <a:r>
              <a:rPr lang="en-US" b="1" u="sng" dirty="0" smtClean="0">
                <a:solidFill>
                  <a:srgbClr val="FF0000"/>
                </a:solidFill>
              </a:rPr>
              <a:t>1 011</a:t>
            </a:r>
            <a:r>
              <a:rPr lang="en-US" dirty="0" smtClean="0">
                <a:solidFill>
                  <a:srgbClr val="FF0000"/>
                </a:solidFill>
              </a:rPr>
              <a:t>00001 rotated left by 4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	            = 0 0001</a:t>
            </a:r>
            <a:r>
              <a:rPr lang="en-US" b="1" u="sng" dirty="0" smtClean="0">
                <a:solidFill>
                  <a:srgbClr val="FF0000"/>
                </a:solidFill>
              </a:rPr>
              <a:t>1011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CF = 0, AL = 00011011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= 0x1B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750FFA6-87BD-AA41-A6D7-AAF581CA1220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5BB452-9041-E644-BC64-57435DC5AC54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96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</a:t>
            </a:r>
            <a:r>
              <a:rPr lang="en-US" dirty="0" smtClean="0">
                <a:latin typeface="Arial" charset="0"/>
              </a:rPr>
              <a:t>time: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Bit test </a:t>
            </a:r>
            <a:r>
              <a:rPr lang="en-US" dirty="0">
                <a:latin typeface="Arial" charset="0"/>
              </a:rPr>
              <a:t>and bit scan </a:t>
            </a:r>
            <a:r>
              <a:rPr lang="en-US" dirty="0" smtClean="0">
                <a:latin typeface="Arial" charset="0"/>
              </a:rPr>
              <a:t>instructions</a:t>
            </a:r>
          </a:p>
          <a:p>
            <a:pPr lvl="1"/>
            <a:r>
              <a:rPr lang="en-US" dirty="0" smtClean="0">
                <a:latin typeface="Arial" charset="0"/>
              </a:rPr>
              <a:t>Exam 1 Preview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HW 2 due 1:00 PM today</a:t>
            </a:r>
          </a:p>
          <a:p>
            <a:pPr lvl="1"/>
            <a:r>
              <a:rPr lang="en-US" dirty="0"/>
              <a:t>Exam 1 on Thursday, 5</a:t>
            </a:r>
            <a:r>
              <a:rPr lang="en-US"/>
              <a:t>/</a:t>
            </a:r>
            <a:r>
              <a:rPr lang="en-US" smtClean="0"/>
              <a:t>25</a:t>
            </a:r>
            <a:endParaRPr lang="en-US" dirty="0"/>
          </a:p>
          <a:p>
            <a:pPr lvl="2"/>
            <a:r>
              <a:rPr lang="en-US" dirty="0"/>
              <a:t>Will be allowed one double-sided 8.5” x 11” note sheet, calculator</a:t>
            </a:r>
          </a:p>
          <a:p>
            <a:pPr lvl="2"/>
            <a:r>
              <a:rPr lang="en-US" dirty="0"/>
              <a:t>No other electronic devices allowed</a:t>
            </a:r>
          </a:p>
          <a:p>
            <a:pPr lvl="2"/>
            <a:r>
              <a:rPr lang="en-US" dirty="0"/>
              <a:t>Instruction list provided (see website)</a:t>
            </a:r>
            <a:endParaRPr lang="en-US" dirty="0">
              <a:latin typeface="Arial" charset="0"/>
            </a:endParaRP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66211D-B739-E243-A863-0E9824863568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CA01F1-FD06-8F46-A7AE-95B4A58483BD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</a:t>
            </a:r>
            <a:r>
              <a:rPr lang="en-US" dirty="0" smtClean="0">
                <a:latin typeface="Garamond" charset="0"/>
              </a:rPr>
              <a:t>addition and subtraction</a:t>
            </a:r>
            <a:endParaRPr lang="en-US" dirty="0">
              <a:latin typeface="Garamond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Reviewed </a:t>
            </a:r>
            <a:r>
              <a:rPr lang="en-US" sz="2800" dirty="0">
                <a:latin typeface="Arial" charset="0"/>
              </a:rPr>
              <a:t>flags: CF, AF, SF, ZF, PF, OF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Addition instructions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ADD AX,BX </a:t>
            </a:r>
            <a:r>
              <a:rPr lang="en-US" sz="2400" dirty="0">
                <a:latin typeface="Arial" charset="0"/>
                <a:sym typeface="Wingdings" charset="0"/>
              </a:rPr>
              <a:t> AX = AX + BX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  <a:sym typeface="Wingdings" charset="0"/>
              </a:rPr>
              <a:t>ADC AX,BX  AX = AX + BX + CF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  <a:sym typeface="Wingdings" charset="0"/>
              </a:rPr>
              <a:t>INC AX  AX = AX + 1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Subtraction instructions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SUB AX,BX </a:t>
            </a:r>
            <a:r>
              <a:rPr lang="en-US" sz="2400" dirty="0">
                <a:latin typeface="Arial" charset="0"/>
                <a:sym typeface="Wingdings" charset="0"/>
              </a:rPr>
              <a:t> AX = AX – BX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  <a:sym typeface="Wingdings" charset="0"/>
              </a:rPr>
              <a:t>SBB AX,BX  AX = AX – BX – CF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  <a:sym typeface="Wingdings" charset="0"/>
              </a:rPr>
              <a:t>DEC AX  AX = AX – 1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  <a:sym typeface="Wingdings" charset="0"/>
              </a:rPr>
              <a:t>NEG AX  AX = -AX = 0 - AX</a:t>
            </a:r>
            <a:endParaRPr lang="en-US" sz="2400" dirty="0">
              <a:latin typeface="Arial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4A0314F-3245-834B-AC69-6FCB3665CC7B}" type="datetime1">
              <a:rPr lang="en-US" sz="1200" smtClean="0">
                <a:latin typeface="Garamond" charset="0"/>
              </a:rPr>
              <a:t>5/18/17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B3C3EE4-DF34-704A-8D74-2C994BDA3197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72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MUL</a:t>
            </a:r>
            <a:r>
              <a:rPr lang="en-US" dirty="0">
                <a:latin typeface="Garamond" charset="0"/>
              </a:rPr>
              <a:t>/IMUL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MUL S </a:t>
            </a:r>
            <a:r>
              <a:rPr lang="en-US" dirty="0">
                <a:latin typeface="Arial" charset="0"/>
                <a:sym typeface="Wingdings" charset="0"/>
              </a:rPr>
              <a:t> unsigned multiplication</a:t>
            </a:r>
          </a:p>
          <a:p>
            <a:r>
              <a:rPr lang="en-US" dirty="0">
                <a:latin typeface="Arial" charset="0"/>
                <a:sym typeface="Wingdings" charset="0"/>
              </a:rPr>
              <a:t>IMUL S  signed multiplication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Byte: (AX) = (AL) * (S)</a:t>
            </a:r>
          </a:p>
          <a:p>
            <a:r>
              <a:rPr lang="en-US" dirty="0">
                <a:latin typeface="Arial" charset="0"/>
              </a:rPr>
              <a:t>Word: (DX,AX) = (AX) * (S)</a:t>
            </a:r>
          </a:p>
          <a:p>
            <a:r>
              <a:rPr lang="en-US" dirty="0">
                <a:latin typeface="Arial" charset="0"/>
              </a:rPr>
              <a:t>Double-word: (EDX,EAX) = (EAX) * (S)</a:t>
            </a:r>
          </a:p>
          <a:p>
            <a:r>
              <a:rPr lang="en-US" dirty="0">
                <a:latin typeface="Arial" charset="0"/>
              </a:rPr>
              <a:t>Only CF, OF </a:t>
            </a:r>
            <a:r>
              <a:rPr lang="en-US" dirty="0" smtClean="0">
                <a:latin typeface="Arial" charset="0"/>
              </a:rPr>
              <a:t>updated</a:t>
            </a:r>
          </a:p>
          <a:p>
            <a:pPr lvl="1"/>
            <a:r>
              <a:rPr lang="en-US" dirty="0">
                <a:latin typeface="Arial" charset="0"/>
              </a:rPr>
              <a:t>If upper half of result = 0, CF &amp; OF = 0</a:t>
            </a:r>
          </a:p>
          <a:p>
            <a:pPr lvl="1"/>
            <a:r>
              <a:rPr lang="en-US" dirty="0">
                <a:latin typeface="Arial" charset="0"/>
              </a:rPr>
              <a:t>Otherwise, CF &amp; OF = 1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73A505-2460-4C47-8F17-36E512E629FF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E36E98-CB98-1545-8445-ED95F94C0EBE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66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DIV</a:t>
            </a:r>
            <a:r>
              <a:rPr lang="en-US" dirty="0">
                <a:latin typeface="Garamond" charset="0"/>
              </a:rPr>
              <a:t>/IDIV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DIV S </a:t>
            </a:r>
            <a:r>
              <a:rPr lang="en-US" sz="2800" dirty="0">
                <a:latin typeface="Arial" charset="0"/>
                <a:sym typeface="Wingdings" charset="0"/>
              </a:rPr>
              <a:t> unsigned division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IDIV S  signed division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Result split into quotient, remainder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Byte: 	(AL) = (AX)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  <a:sym typeface="Wingdings" charset="0"/>
              </a:rPr>
              <a:t>		</a:t>
            </a:r>
            <a:r>
              <a:rPr lang="en-US" sz="2800" dirty="0" smtClean="0">
                <a:latin typeface="Arial" charset="0"/>
                <a:sym typeface="Wingdings" charset="0"/>
              </a:rPr>
              <a:t>	(</a:t>
            </a:r>
            <a:r>
              <a:rPr lang="en-US" sz="2800" dirty="0">
                <a:latin typeface="Arial" charset="0"/>
                <a:sym typeface="Wingdings" charset="0"/>
              </a:rPr>
              <a:t>AH) = (AX) % (S)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Word:	(AX) = (DX,AX)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</a:rPr>
              <a:t>		</a:t>
            </a:r>
            <a:r>
              <a:rPr lang="en-US" sz="2800" dirty="0" smtClean="0">
                <a:latin typeface="Arial" charset="0"/>
              </a:rPr>
              <a:t>	(</a:t>
            </a:r>
            <a:r>
              <a:rPr lang="en-US" sz="2800" dirty="0">
                <a:latin typeface="Arial" charset="0"/>
              </a:rPr>
              <a:t>DX) = (DX,AX) % (S)</a:t>
            </a:r>
          </a:p>
          <a:p>
            <a:pPr>
              <a:lnSpc>
                <a:spcPct val="80000"/>
              </a:lnSpc>
            </a:pPr>
            <a:r>
              <a:rPr lang="en-US" sz="2800" dirty="0" err="1">
                <a:latin typeface="Arial" charset="0"/>
              </a:rPr>
              <a:t>Dword</a:t>
            </a:r>
            <a:r>
              <a:rPr lang="en-US" sz="2800" dirty="0">
                <a:latin typeface="Arial" charset="0"/>
              </a:rPr>
              <a:t>:	(EAX) = (EDX,EAX)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</a:rPr>
              <a:t>		</a:t>
            </a:r>
            <a:r>
              <a:rPr lang="en-US" sz="2800" dirty="0" smtClean="0">
                <a:latin typeface="Arial" charset="0"/>
              </a:rPr>
              <a:t>	(</a:t>
            </a:r>
            <a:r>
              <a:rPr lang="en-US" sz="2800" dirty="0">
                <a:latin typeface="Arial" charset="0"/>
              </a:rPr>
              <a:t>EDX) = (EDX,EAX) % (S</a:t>
            </a:r>
            <a:r>
              <a:rPr lang="en-US" sz="2800" dirty="0" smtClean="0">
                <a:latin typeface="Arial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Flags undefined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  <a:sym typeface="Wingdings" charset="0"/>
              </a:rPr>
              <a:t>Overflow causes exception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8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CBD008-0110-9847-9362-3915058C824E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82C4376-A49C-984D-B298-4BBB6A75366B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29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>
                <a:latin typeface="Garamond" charset="0"/>
              </a:rPr>
              <a:t>Logical instructions (+ shift, rotate)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AND</a:t>
            </a:r>
          </a:p>
          <a:p>
            <a:r>
              <a:rPr lang="en-US">
                <a:latin typeface="Arial" charset="0"/>
              </a:rPr>
              <a:t>OR</a:t>
            </a:r>
          </a:p>
          <a:p>
            <a:r>
              <a:rPr lang="en-US">
                <a:latin typeface="Arial" charset="0"/>
              </a:rPr>
              <a:t>XOR</a:t>
            </a:r>
          </a:p>
          <a:p>
            <a:r>
              <a:rPr lang="en-US">
                <a:latin typeface="Arial" charset="0"/>
              </a:rPr>
              <a:t>NOT</a:t>
            </a:r>
          </a:p>
          <a:p>
            <a:r>
              <a:rPr lang="en-US">
                <a:latin typeface="Arial" charset="0"/>
              </a:rPr>
              <a:t>SAL/SHL</a:t>
            </a:r>
          </a:p>
          <a:p>
            <a:r>
              <a:rPr lang="en-US">
                <a:latin typeface="Arial" charset="0"/>
              </a:rPr>
              <a:t>SHR</a:t>
            </a:r>
          </a:p>
          <a:p>
            <a:r>
              <a:rPr lang="en-US">
                <a:latin typeface="Arial" charset="0"/>
              </a:rPr>
              <a:t>SAR</a:t>
            </a:r>
          </a:p>
          <a:p>
            <a:r>
              <a:rPr lang="en-US">
                <a:latin typeface="Arial" charset="0"/>
              </a:rPr>
              <a:t>SHLD</a:t>
            </a:r>
          </a:p>
          <a:p>
            <a:r>
              <a:rPr lang="en-US">
                <a:latin typeface="Arial" charset="0"/>
              </a:rPr>
              <a:t>SHRD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13316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ROL</a:t>
            </a:r>
          </a:p>
          <a:p>
            <a:r>
              <a:rPr lang="en-US">
                <a:latin typeface="Arial" charset="0"/>
              </a:rPr>
              <a:t>ROR</a:t>
            </a:r>
          </a:p>
          <a:p>
            <a:r>
              <a:rPr lang="en-US">
                <a:latin typeface="Arial" charset="0"/>
              </a:rPr>
              <a:t>RCL</a:t>
            </a:r>
          </a:p>
          <a:p>
            <a:r>
              <a:rPr lang="en-US">
                <a:latin typeface="Arial" charset="0"/>
              </a:rPr>
              <a:t>RCR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C35104-D4B0-BE4D-B910-1F3AFA2EBC81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D20FBFE-CF24-0842-98E3-D370CC404DC0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AND / OR / XOR / NOT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All logical operations use form: &lt;op&gt; D, S </a:t>
            </a:r>
            <a:r>
              <a:rPr lang="en-US" dirty="0" smtClean="0">
                <a:ea typeface="+mn-ea"/>
                <a:sym typeface="Wingdings" pitchFamily="2" charset="2"/>
              </a:rPr>
              <a:t> </a:t>
            </a:r>
          </a:p>
          <a:p>
            <a:pPr marL="0" indent="0">
              <a:buNone/>
              <a:defRPr/>
            </a:pPr>
            <a:r>
              <a:rPr lang="en-US" smtClean="0">
                <a:ea typeface="+mn-ea"/>
                <a:sym typeface="Wingdings" pitchFamily="2" charset="2"/>
              </a:rPr>
              <a:t>    (</a:t>
            </a:r>
            <a:r>
              <a:rPr lang="en-US" dirty="0" smtClean="0">
                <a:ea typeface="+mn-ea"/>
                <a:sym typeface="Wingdings" pitchFamily="2" charset="2"/>
              </a:rPr>
              <a:t>D) = (D) &lt;op&gt; (S)</a:t>
            </a:r>
            <a:endParaRPr lang="en-US" dirty="0" smtClean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May have one memory operand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Source may be immediate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Flags updated: CF, OF, SF, ZF, PF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CF, OF </a:t>
            </a:r>
            <a:r>
              <a:rPr lang="en-US" u="sng" dirty="0" smtClean="0"/>
              <a:t>always</a:t>
            </a:r>
            <a:r>
              <a:rPr lang="en-US" dirty="0" smtClean="0"/>
              <a:t> set to 0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AND </a:t>
            </a:r>
            <a:r>
              <a:rPr lang="en-US" dirty="0" smtClean="0">
                <a:ea typeface="+mn-ea"/>
                <a:sym typeface="Wingdings" pitchFamily="2" charset="2"/>
              </a:rPr>
              <a:t> Logical AND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OR   Logical inclusive-OR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XOR  Logical exclusive-OR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NOT   Logical NOT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 lvl="2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219D33-B5EC-5740-A59A-7A52F97D967F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40A7B19-4E08-C64D-AA63-BA41F6796D8A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Logical instructions: example</a:t>
            </a:r>
          </a:p>
        </p:txBody>
      </p:sp>
      <p:sp>
        <p:nvSpPr>
          <p:cNvPr id="1536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Show the state of AL after each instruction in the following sequence:</a:t>
            </a:r>
          </a:p>
          <a:p>
            <a:pPr lvl="1"/>
            <a:r>
              <a:rPr lang="en-US" dirty="0">
                <a:latin typeface="Arial" charset="0"/>
              </a:rPr>
              <a:t>MOV AL, </a:t>
            </a:r>
            <a:r>
              <a:rPr lang="en-US" dirty="0" smtClean="0">
                <a:latin typeface="Arial" charset="0"/>
              </a:rPr>
              <a:t>0x55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AND AL, </a:t>
            </a:r>
            <a:r>
              <a:rPr lang="en-US" dirty="0" smtClean="0">
                <a:latin typeface="Arial" charset="0"/>
              </a:rPr>
              <a:t>0x1F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OR AL, </a:t>
            </a:r>
            <a:r>
              <a:rPr lang="en-US" dirty="0" smtClean="0">
                <a:latin typeface="Arial" charset="0"/>
              </a:rPr>
              <a:t>0xC0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XOR AL, </a:t>
            </a:r>
            <a:r>
              <a:rPr lang="en-US" dirty="0" smtClean="0">
                <a:latin typeface="Arial" charset="0"/>
              </a:rPr>
              <a:t>0x0F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NOT AL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49BD4B0-E266-D54F-A57E-FE261542BE0F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DFF3F3A-0567-584F-BE3F-54E1A9785A08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16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Logical instructions: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Show the state of AL after each </a:t>
            </a:r>
            <a:r>
              <a:rPr lang="en-US" dirty="0" smtClean="0">
                <a:ea typeface="+mn-ea"/>
              </a:rPr>
              <a:t>instruction</a:t>
            </a:r>
            <a:endParaRPr lang="en-US" dirty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MOV AL, </a:t>
            </a:r>
            <a:r>
              <a:rPr lang="en-US" dirty="0" smtClean="0"/>
              <a:t>0x55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AL = 0x55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AND AL, </a:t>
            </a:r>
            <a:r>
              <a:rPr lang="en-US" dirty="0" smtClean="0"/>
              <a:t>0x1FH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AL = 0x55 AND 0x1F = 01010101 AND 00011111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        = 00010101 = 0x15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OR AL, </a:t>
            </a:r>
            <a:r>
              <a:rPr lang="en-US" dirty="0" smtClean="0"/>
              <a:t>0xC0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AL = 0x15 OR 0xC0 = 00010101 OR 11000000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= 11010101 = 0xD5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XOR AL, </a:t>
            </a:r>
            <a:r>
              <a:rPr lang="en-US" dirty="0" smtClean="0"/>
              <a:t>0x0F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AL = 0xD5 XOR 0x0F = 11010101 XOR 00001111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= 11011010 = 0xDA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NOT </a:t>
            </a:r>
            <a:r>
              <a:rPr lang="en-US" dirty="0" smtClean="0"/>
              <a:t>AL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</a:rPr>
              <a:t>AL = NOT 0xDA = NOT(11011010) = 00100101 = 0x25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19A458-FB66-6B43-A533-751934FD5016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CA7CCA-BAFB-DD4A-BCD8-D7F3E1C15150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270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9044</TotalTime>
  <Words>1906</Words>
  <Application>Microsoft Macintosh PowerPoint</Application>
  <PresentationFormat>On-screen Show (4:3)</PresentationFormat>
  <Paragraphs>350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Edge</vt:lpstr>
      <vt:lpstr>EECE.3170 Microprocessor Systems Design I</vt:lpstr>
      <vt:lpstr>Lecture outline</vt:lpstr>
      <vt:lpstr>Review: addition and subtraction</vt:lpstr>
      <vt:lpstr>Review: MUL/IMUL</vt:lpstr>
      <vt:lpstr>Review: DIV/IDIV</vt:lpstr>
      <vt:lpstr>Logical instructions (+ shift, rotate)</vt:lpstr>
      <vt:lpstr>AND / OR / XOR / NOT</vt:lpstr>
      <vt:lpstr>Logical instructions: example</vt:lpstr>
      <vt:lpstr>Logical instructions: solution</vt:lpstr>
      <vt:lpstr>SHL / SAL / SHR / SAR</vt:lpstr>
      <vt:lpstr>SAL/SHL example</vt:lpstr>
      <vt:lpstr>SHR example</vt:lpstr>
      <vt:lpstr>SAR example</vt:lpstr>
      <vt:lpstr>Shift example</vt:lpstr>
      <vt:lpstr>Solution</vt:lpstr>
      <vt:lpstr>Rotate instructions</vt:lpstr>
      <vt:lpstr>ROR / ROL / RCR / RCL</vt:lpstr>
      <vt:lpstr>ROL example</vt:lpstr>
      <vt:lpstr>ROR example</vt:lpstr>
      <vt:lpstr>RCL example</vt:lpstr>
      <vt:lpstr>Rotate example</vt:lpstr>
      <vt:lpstr>Solution</vt:lpstr>
      <vt:lpstr>Solution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1709</cp:revision>
  <dcterms:created xsi:type="dcterms:W3CDTF">2006-04-03T05:03:01Z</dcterms:created>
  <dcterms:modified xsi:type="dcterms:W3CDTF">2017-05-19T01:30:41Z</dcterms:modified>
</cp:coreProperties>
</file>