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504" r:id="rId4"/>
    <p:sldId id="511" r:id="rId5"/>
    <p:sldId id="498" r:id="rId6"/>
    <p:sldId id="499" r:id="rId7"/>
    <p:sldId id="500" r:id="rId8"/>
    <p:sldId id="508" r:id="rId9"/>
    <p:sldId id="509" r:id="rId10"/>
    <p:sldId id="51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379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9AEEEB-7AA7-A344-BB32-13D640B9B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8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D453D-8CCC-3144-B01B-A238F7479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7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296A16-9AD4-414B-AF2D-67BA0855725E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68C8AD-DA04-5847-B5CD-CC70CDB4028D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079407-60D1-7840-86CC-A26A27F12CEF}" type="slidenum">
              <a:rPr lang="en-US"/>
              <a:pPr/>
              <a:t>5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354F55-8FD4-E34A-B456-4863B41ACB73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8C81D81-C66B-6E43-8699-8EE217F0825B}" type="slidenum">
              <a:rPr lang="en-US"/>
              <a:pPr/>
              <a:t>6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82C495-A9B0-E446-BE89-7CF40E7C4D7E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DF5C92-FB13-BA4B-8235-A37FCDD950EC}" type="slidenum">
              <a:rPr lang="en-US"/>
              <a:pPr/>
              <a:t>7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07A32E-A230-894C-8892-4F1EE0A1846A}" type="datetime1">
              <a:rPr lang="en-US" smtClean="0"/>
              <a:t>5/23/17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62EB7-FFF8-6842-A1EC-4AAAAB160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F20412-A8E1-BF48-94BB-67500FF3EDA5}" type="datetime1">
              <a:rPr lang="en-US" smtClean="0"/>
              <a:t>5/23/17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731BE-7B4B-4E49-AE5E-AC445D1E8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C967-F7D1-414E-842F-1FF6619A1ABB}" type="datetime1">
              <a:rPr lang="en-US" smtClean="0"/>
              <a:t>5/23/17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0AD02-2150-CC4B-B50B-F12C23617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26799-9361-7143-8729-C965C6F022E9}" type="datetime1">
              <a:rPr lang="en-US" smtClean="0"/>
              <a:t>5/23/17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81CD7-1C99-5D41-9DA3-7798E23D0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CBE42-C7C8-6D49-8D43-7209CAC69889}" type="datetime1">
              <a:rPr lang="en-US" smtClean="0"/>
              <a:t>5/23/17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41221-7DBE-4D4A-9B0A-2C1FBBCE1D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DF2-202F-0347-9215-6AF9640A26E6}" type="datetime1">
              <a:rPr lang="en-US" smtClean="0"/>
              <a:t>5/23/17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8E2FB-E281-1F4A-BBE6-B0C3FCC6B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D1092-812B-BA46-9437-E4D00DAD8AC4}" type="datetime1">
              <a:rPr lang="en-US" smtClean="0"/>
              <a:t>5/23/17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1DD3B-E9F4-344F-B56B-76721575B0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7A0435-9B57-1B42-B5CE-27B5DF243383}" type="datetime1">
              <a:rPr lang="en-US" smtClean="0"/>
              <a:t>5/23/17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A2D82-1178-C647-9BEC-4ACC059A42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21438-1F3C-4D43-B694-B0D9493AD657}" type="datetime1">
              <a:rPr lang="en-US" smtClean="0"/>
              <a:t>5/23/17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1116B-31E5-AF43-964B-AA998B0FF7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594CF-D159-7A47-AFFD-5FC779F72AD2}" type="datetime1">
              <a:rPr lang="en-US" smtClean="0"/>
              <a:t>5/23/17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AD0D7-C3CC-1048-BA0E-2B939056E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09A59-137C-5242-937D-E827D1591875}" type="datetime1">
              <a:rPr lang="en-US" smtClean="0"/>
              <a:t>5/23/17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7CC4B-017F-6345-A79E-DB5461216E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80497E-4906-3941-A34C-4E4328527FE4}" type="datetime1">
              <a:rPr lang="en-US" smtClean="0"/>
              <a:t>5/23/17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181A8-10F4-9F41-8D8C-D9858BA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08D91-C47F-8B4C-9914-9EE5C9BAC8AE}" type="datetime1">
              <a:rPr lang="en-US" smtClean="0"/>
              <a:t>5/23/17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CD938-CD3B-4445-A0AB-F3729C561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DE72863-66AD-5A4C-9199-63841CB0BC03}" type="datetime1">
              <a:rPr lang="en-US" smtClean="0"/>
              <a:t>5/23/17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FFAB5A4-B326-7C46-91B2-00CB76F33A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Bit test </a:t>
            </a:r>
            <a:r>
              <a:rPr lang="en-US" dirty="0">
                <a:latin typeface="Arial" charset="0"/>
              </a:rPr>
              <a:t>and bit scan </a:t>
            </a:r>
            <a:r>
              <a:rPr lang="en-US" dirty="0" smtClean="0">
                <a:latin typeface="Arial" charset="0"/>
              </a:rPr>
              <a:t>instructions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BTS WORD PTR [21104h],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21104 = 0189h = 0000 0001 1000 10</a:t>
            </a:r>
            <a:r>
              <a:rPr lang="en-US" b="1" u="sng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bit 1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Set bit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Word at 21110 = 0000 0001 1000 1011 </a:t>
            </a:r>
            <a:r>
              <a:rPr lang="en-US" dirty="0" smtClean="0">
                <a:solidFill>
                  <a:srgbClr val="FF0000"/>
                </a:solidFill>
              </a:rPr>
              <a:t>= 018BH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BSF CX, WORD PTR [2110Eh]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2110E = 00FFh = 0000 0000 1111 1111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is not zero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ZF = 1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First non-zero bit (starting from bit 0) is bit 0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CX = 0000h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BSR DX, WORD PTR [21109h]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2110E = 0000h = 0000 0000 0000 0000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is zero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ZF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DX unchanged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AD0CBE-BE61-D543-ABED-E4C4B2C7338B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145EE1-1DD6-674D-8D42-7C8455090A3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6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One 8.5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x 11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x86 instruction set (so far) provided for you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Exam will be </a:t>
            </a:r>
            <a:r>
              <a:rPr lang="en-US" sz="2600" dirty="0" smtClean="0">
                <a:latin typeface="Arial" charset="0"/>
              </a:rPr>
              <a:t>2 hours and 20 </a:t>
            </a:r>
            <a:r>
              <a:rPr lang="en-US" sz="2600" dirty="0">
                <a:latin typeface="Arial" charset="0"/>
              </a:rPr>
              <a:t>minutes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Will start at </a:t>
            </a:r>
            <a:r>
              <a:rPr lang="en-US" sz="2200" dirty="0" smtClean="0">
                <a:latin typeface="Arial" charset="0"/>
              </a:rPr>
              <a:t>10:30—</a:t>
            </a:r>
            <a:r>
              <a:rPr lang="en-US" sz="2200" b="1" u="sng" dirty="0">
                <a:latin typeface="Arial" charset="0"/>
              </a:rPr>
              <a:t>please be on time!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smtClean="0">
                <a:latin typeface="Arial" charset="0"/>
              </a:rPr>
              <a:t>Monday</a:t>
            </a:r>
            <a:endParaRPr lang="en-US" sz="2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General format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2-3 short answer questions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extra credit problem</a:t>
            </a:r>
          </a:p>
          <a:p>
            <a:pPr lvl="1">
              <a:lnSpc>
                <a:spcPct val="80000"/>
              </a:lnSpc>
            </a:pP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7A3340-6DAC-0B4B-A516-AC37C011AD04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F46B5F-77F2-5344-AC6A-96F8E3A102AD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Prior to passing out exam, I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331964-EBFC-BA4D-8746-9A4C03087C1D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650A0A-8825-8740-8A19-18EC295E3C89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0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ISA, storage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Instruction set architecture (cont.)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2000" dirty="0">
                <a:latin typeface="Arial" charset="0"/>
              </a:rPr>
              <a:t>: the data being operated on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are the bits interpreted? (</a:t>
            </a:r>
            <a:r>
              <a:rPr lang="en-US" sz="1700" dirty="0" err="1">
                <a:latin typeface="Arial" charset="0"/>
              </a:rPr>
              <a:t>int</a:t>
            </a:r>
            <a:r>
              <a:rPr lang="en-US" sz="1700" dirty="0">
                <a:latin typeface="Arial" charset="0"/>
              </a:rPr>
              <a:t>, FP, signed/unsigned)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What size are they? (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1700" dirty="0">
                <a:latin typeface="Arial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1700" dirty="0">
                <a:latin typeface="Arial" charset="0"/>
              </a:rPr>
              <a:t>, etc.)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do we reference </a:t>
            </a:r>
            <a:r>
              <a:rPr lang="en-US" sz="1700">
                <a:latin typeface="Arial" charset="0"/>
              </a:rPr>
              <a:t>operands</a:t>
            </a:r>
            <a:r>
              <a:rPr lang="en-US" sz="1700" smtClean="0">
                <a:latin typeface="Arial" charset="0"/>
              </a:rPr>
              <a:t>?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Data storage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Small, fast set of on-chip storage (primarily for speed)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Referenced by name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Larger, slower set of storage (primarily for capacity)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Organized as hierarchy …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… but programmer references single range of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Memory issues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600" dirty="0">
                <a:latin typeface="Arial" charset="0"/>
              </a:rPr>
              <a:t> data: address divisible by number of bytes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Endianness: 80x86 data is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80000"/>
              </a:lnSpc>
            </a:pP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C012F5-68DB-3740-A35C-F0AB0EC7437E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BD9CD-5821-9D47-B4F3-702A8498554F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0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data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 smtClean="0">
                <a:ea typeface="+mj-ea"/>
                <a:cs typeface="+mj-cs"/>
              </a:rPr>
              <a:t>&amp; data transfer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x86 data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Registers: access as 8-bit (e.g. AL, AH), 16-bit (AX), 32-bit (EAX)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Memory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Data size usually matches register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If not, explicitly specify (BYTE PTR, WORD PTR, DWORD PTR)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MOV: basic data transfer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Can use registers, memory, </a:t>
            </a:r>
            <a:r>
              <a:rPr lang="en-US" dirty="0" err="1" smtClean="0"/>
              <a:t>immediates</a:t>
            </a: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  <a:cs typeface="+mn-cs"/>
              </a:rPr>
              <a:t>MOVSX/MOVZX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Sign-extend or zero-extend register/memory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XCHG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Exchange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BB2B02-5FFB-4F40-B59F-59BC7275D554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92D680-6EB8-7447-83FB-D76CF0D62625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2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data transfer, arithmetic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LEA: load effective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Calculate EA/store in register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Reviewed flags: CF, AF, SF, ZF, PF, OF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Addition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AX,BX </a:t>
            </a:r>
            <a:r>
              <a:rPr lang="en-US" sz="2400">
                <a:latin typeface="Arial" charset="0"/>
                <a:sym typeface="Wingdings" charset="0"/>
              </a:rPr>
              <a:t> AX = AX +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ADC AX,BX  AX = AX + BX +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INC AX  AX = AX + 1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Subtraction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SUB AX,BX </a:t>
            </a:r>
            <a:r>
              <a:rPr lang="en-US" sz="2400">
                <a:latin typeface="Arial" charset="0"/>
                <a:sym typeface="Wingdings" charset="0"/>
              </a:rPr>
              <a:t> AX = AX –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SBB AX,BX  AX = AX – BX –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DEC AX  AX = AX – 1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NEG AX  AX = -AX = 0 - AX</a:t>
            </a:r>
            <a:endParaRPr lang="en-US" sz="24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171A71-93DB-B24E-BF4A-E6E1F283F3E4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3C3EE4-DF34-704A-8D74-2C994BDA3197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Multiplication &amp; division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Multiplication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MUL (unsigned), IMUL (signed)</a:t>
            </a:r>
          </a:p>
          <a:p>
            <a:pPr lvl="1" eaLnBrk="1" hangingPunct="1"/>
            <a:r>
              <a:rPr lang="en-US">
                <a:latin typeface="Arial" charset="0"/>
              </a:rPr>
              <a:t>Result uses 2x bits of source</a:t>
            </a:r>
          </a:p>
          <a:p>
            <a:pPr lvl="1" eaLnBrk="1" hangingPunct="1"/>
            <a:r>
              <a:rPr lang="en-US">
                <a:latin typeface="Arial" charset="0"/>
              </a:rPr>
              <a:t>Source usually implied (AL/AX/EAX)</a:t>
            </a:r>
          </a:p>
          <a:p>
            <a:pPr eaLnBrk="1" hangingPunct="1"/>
            <a:r>
              <a:rPr lang="en-US">
                <a:latin typeface="Arial" charset="0"/>
              </a:rPr>
              <a:t>Division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DIV (unsigned), IDIV (signed)</a:t>
            </a:r>
          </a:p>
          <a:p>
            <a:pPr lvl="1" eaLnBrk="1" hangingPunct="1"/>
            <a:r>
              <a:rPr lang="en-US">
                <a:latin typeface="Arial" charset="0"/>
              </a:rPr>
              <a:t>Implied source (AX, (DX,AX), (EDX,EAX)) 2x bits of specified source</a:t>
            </a:r>
          </a:p>
          <a:p>
            <a:pPr lvl="1" eaLnBrk="1" hangingPunct="1"/>
            <a:r>
              <a:rPr lang="en-US">
                <a:latin typeface="Arial" charset="0"/>
              </a:rPr>
              <a:t>Quotient/remainder split across result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FA2B03-BE5C-3544-8651-FF880B9E902E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2835BF-F2FB-BD4C-8A1D-EFDB969BD652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5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E5B50A-49FF-4E49-B634-886E537A2D13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101364-1BEF-1544-ABCF-70DB009B8D15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rotate instructions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Rotate instructions: bits that are shifted out one side are shifted back in other side</a:t>
            </a:r>
          </a:p>
          <a:p>
            <a:pPr lvl="1" eaLnBrk="1" hangingPunct="1"/>
            <a:r>
              <a:rPr lang="en-US">
                <a:latin typeface="Arial" charset="0"/>
              </a:rPr>
              <a:t>ROL &lt;src&gt;, &lt;amt&gt; or ROR &lt;src&gt;, &lt;amt&gt;</a:t>
            </a:r>
          </a:p>
          <a:p>
            <a:pPr lvl="1" eaLnBrk="1" hangingPunct="1"/>
            <a:r>
              <a:rPr lang="en-US">
                <a:latin typeface="Arial" charset="0"/>
              </a:rPr>
              <a:t>CF = last bit rotated</a:t>
            </a:r>
          </a:p>
          <a:p>
            <a:pPr eaLnBrk="1" hangingPunct="1"/>
            <a:r>
              <a:rPr lang="en-US">
                <a:latin typeface="Arial" charset="0"/>
              </a:rPr>
              <a:t>Rotate through carry instructions</a:t>
            </a:r>
          </a:p>
          <a:p>
            <a:pPr lvl="1"/>
            <a:r>
              <a:rPr lang="en-US">
                <a:latin typeface="Arial" charset="0"/>
              </a:rPr>
              <a:t>CF acts as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extra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bit that is part of value being rotated</a:t>
            </a:r>
          </a:p>
          <a:p>
            <a:pPr lvl="1"/>
            <a:r>
              <a:rPr lang="en-US">
                <a:latin typeface="Arial" charset="0"/>
              </a:rPr>
              <a:t>RCL &lt;src&gt;, &lt;amt&gt; or RCR &lt;src&gt;, &lt;amt&gt;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B7D995-D7EC-174A-BF02-5914FC49A6D9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A04BC-C187-3B41-99B1-69495CF98103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7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Exam 1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No lecture Monday, </a:t>
            </a:r>
            <a:r>
              <a:rPr lang="en-US" sz="2400" smtClean="0">
                <a:latin typeface="Arial" charset="0"/>
              </a:rPr>
              <a:t>5</a:t>
            </a:r>
            <a:r>
              <a:rPr lang="en-US" sz="2400" smtClean="0">
                <a:latin typeface="Arial" charset="0"/>
              </a:rPr>
              <a:t>/</a:t>
            </a:r>
            <a:r>
              <a:rPr lang="en-US" sz="2400" smtClean="0">
                <a:latin typeface="Arial" charset="0"/>
              </a:rPr>
              <a:t>29</a:t>
            </a:r>
            <a:r>
              <a:rPr lang="en-US" sz="2400" smtClean="0">
                <a:latin typeface="Arial" charset="0"/>
              </a:rPr>
              <a:t> </a:t>
            </a:r>
            <a:r>
              <a:rPr lang="en-US" sz="2400" smtClean="0">
                <a:latin typeface="Arial" charset="0"/>
              </a:rPr>
              <a:t>(Memorial Day)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486A4C-0057-6244-BA4E-716F95184C45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CF0207-1E47-D445-88E7-B204499B94F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 </a:t>
            </a:r>
            <a:r>
              <a:rPr lang="en-US" sz="2400" dirty="0">
                <a:latin typeface="Arial" charset="0"/>
              </a:rPr>
              <a:t>1: </a:t>
            </a:r>
            <a:r>
              <a:rPr lang="en-US" sz="2400" dirty="0" smtClean="0">
                <a:latin typeface="Arial" charset="0"/>
              </a:rPr>
              <a:t>Thursday, 5/</a:t>
            </a:r>
            <a:r>
              <a:rPr lang="en-US" sz="2400" dirty="0" smtClean="0">
                <a:latin typeface="Arial" charset="0"/>
              </a:rPr>
              <a:t>25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Allowed calculator, one double-sided 8.5” x 11” note sheet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given list of instructions covered so </a:t>
            </a:r>
            <a:r>
              <a:rPr lang="en-US" sz="2000" dirty="0" smtClean="0">
                <a:latin typeface="Arial" charset="0"/>
              </a:rPr>
              <a:t>far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No lecture Monday, 5</a:t>
            </a:r>
            <a:r>
              <a:rPr lang="en-US" sz="2400" dirty="0" smtClean="0">
                <a:latin typeface="Arial" charset="0"/>
              </a:rPr>
              <a:t>/29 (</a:t>
            </a:r>
            <a:r>
              <a:rPr lang="en-US" sz="2400" dirty="0" smtClean="0">
                <a:latin typeface="Arial" charset="0"/>
              </a:rPr>
              <a:t>Memorial Day)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Review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 </a:t>
            </a:r>
            <a:r>
              <a:rPr lang="en-US" sz="2400" dirty="0" smtClean="0">
                <a:latin typeface="Arial" charset="0"/>
              </a:rPr>
              <a:t>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Rotate instructions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Bit </a:t>
            </a:r>
            <a:r>
              <a:rPr lang="en-US" sz="2400" dirty="0">
                <a:latin typeface="Arial" charset="0"/>
              </a:rPr>
              <a:t>test/scan </a:t>
            </a:r>
            <a:r>
              <a:rPr lang="en-US" sz="2400" dirty="0" smtClean="0">
                <a:latin typeface="Arial" charset="0"/>
              </a:rPr>
              <a:t>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 1 Preview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7B5E01-EEE7-6643-A413-11F686F2191B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96725-02D8-B940-B2F7-4B02FB75325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2C450B-46A2-3448-9053-573BF6CDEA99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AFB1E8-C328-054B-A882-1FC9F47DFFD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rotate instructions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Rotate instructions: bits that are shifted out one side are shifted back in other side</a:t>
            </a:r>
          </a:p>
          <a:p>
            <a:pPr lvl="1" eaLnBrk="1" hangingPunct="1"/>
            <a:r>
              <a:rPr lang="en-US">
                <a:latin typeface="Arial" charset="0"/>
              </a:rPr>
              <a:t>ROL &lt;src&gt;, &lt;amt&gt; or ROR &lt;src&gt;, &lt;amt&gt;</a:t>
            </a:r>
          </a:p>
          <a:p>
            <a:pPr lvl="1" eaLnBrk="1" hangingPunct="1"/>
            <a:r>
              <a:rPr lang="en-US">
                <a:latin typeface="Arial" charset="0"/>
              </a:rPr>
              <a:t>CF = last bit rotated</a:t>
            </a:r>
          </a:p>
          <a:p>
            <a:pPr eaLnBrk="1" hangingPunct="1"/>
            <a:r>
              <a:rPr lang="en-US">
                <a:latin typeface="Arial" charset="0"/>
              </a:rPr>
              <a:t>Rotate through carry instructions</a:t>
            </a:r>
          </a:p>
          <a:p>
            <a:pPr lvl="1"/>
            <a:r>
              <a:rPr lang="en-US">
                <a:latin typeface="Arial" charset="0"/>
              </a:rPr>
              <a:t>CF acts as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extra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bit that is part of value being rotated</a:t>
            </a:r>
          </a:p>
          <a:p>
            <a:pPr lvl="1"/>
            <a:r>
              <a:rPr lang="en-US">
                <a:latin typeface="Arial" charset="0"/>
              </a:rPr>
              <a:t>RCL &lt;src&gt;, &lt;amt&gt; or RCR &lt;src&gt;, &lt;amt&gt;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B1D3F3-04BF-784F-9DCC-8312BAD59554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A04BC-C187-3B41-99B1-69495CF98103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3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BT  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BTR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reset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BTS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BTC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complement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 of bit test instruction: BT(x)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(S)  index that selects the position of the bit tested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(D)  Holds value tested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Enables programmer to test bit in a value in register or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All 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Save the value of the selected bit in the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   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Leaves selected bit unchanged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BTR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Clears the bit (bit = 0)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BTS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the bit (bit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BTC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Complements the bit (bit = ~bit)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1E572A-5881-F446-93ED-66E9F6893761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C6296A-D6F0-AF42-A550-378B8EB78608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Wingdings" charset="0"/>
              </a:rPr>
              <a:t>Example: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BTC  BX,7</a:t>
            </a:r>
          </a:p>
          <a:p>
            <a:r>
              <a:rPr lang="en-US">
                <a:latin typeface="Arial" charset="0"/>
                <a:sym typeface="Wingdings" charset="0"/>
              </a:rPr>
              <a:t>Before execution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(BX) = 03F0H = 0000 0011 </a:t>
            </a:r>
            <a:r>
              <a:rPr lang="en-US" u="sng">
                <a:solidFill>
                  <a:srgbClr val="FF0000"/>
                </a:solidFill>
                <a:latin typeface="Arial" charset="0"/>
                <a:sym typeface="Wingdings" charset="0"/>
              </a:rPr>
              <a:t>1</a:t>
            </a:r>
            <a:r>
              <a:rPr lang="en-US">
                <a:latin typeface="Arial" charset="0"/>
                <a:sym typeface="Wingdings" charset="0"/>
              </a:rPr>
              <a:t>111 0000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</a:p>
          <a:p>
            <a:r>
              <a:rPr lang="en-US">
                <a:latin typeface="Arial" charset="0"/>
                <a:sym typeface="Wingdings" charset="0"/>
              </a:rPr>
              <a:t>After Execution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(CF) = bit 7 of BX = 1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(BX) = 0370H = 0000 0011 </a:t>
            </a:r>
            <a:r>
              <a:rPr lang="en-US" u="sng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>
                <a:latin typeface="Arial" charset="0"/>
                <a:sym typeface="Wingdings" charset="0"/>
              </a:rPr>
              <a:t>111 0000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03EA46-D8EC-2D47-86D5-8117A60B63D2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E3C142-4249-C648-B16E-01A166F3D57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Scan Instructions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BSF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scan forward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BSR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scan reverse</a:t>
            </a:r>
            <a:r>
              <a:rPr lang="en-US" dirty="0" smtClean="0">
                <a:ea typeface="+mn-ea"/>
                <a:sym typeface="Wingdings" pitchFamily="2" charset="2"/>
              </a:rPr>
              <a:t> 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 of bit scan instructions: BS(x)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(S)  Holds value for which bits are tested to be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(D)  Index of first bit that tests as non-zero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Enable programmer to test value to determine if all bits are 0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BSF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Scans bits starting from bit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BSR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Scans bits starting from MSB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 Example: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BSF ESI,EDX  32-bits of EDX scanned starting from B</a:t>
            </a:r>
            <a:r>
              <a:rPr lang="en-US" baseline="-25000" dirty="0" smtClean="0">
                <a:sym typeface="Wingdings" pitchFamily="2" charset="2"/>
              </a:rPr>
              <a:t>0</a:t>
            </a:r>
            <a:endParaRPr lang="en-US" dirty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00000000  ZF = 0 (all bits zero)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00000001  ESI = 00000000, ZF = 1 (bit 0 is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00003000  ESI = 0000000C, ZF = 1 (bit 12 is first bit set to 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36344-154D-784F-A91D-887262BD15EA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737B86-6733-0A47-8516-E4652C1AF5F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initial state shown in handout</a:t>
            </a:r>
          </a:p>
          <a:p>
            <a:r>
              <a:rPr lang="en-US" dirty="0">
                <a:latin typeface="Arial" charset="0"/>
              </a:rPr>
              <a:t>List all changed registers/memory locations and their values, as well as CF</a:t>
            </a:r>
          </a:p>
          <a:p>
            <a:r>
              <a:rPr lang="en-US" dirty="0">
                <a:latin typeface="Arial" charset="0"/>
              </a:rPr>
              <a:t>Instructions</a:t>
            </a:r>
          </a:p>
          <a:p>
            <a:pPr lvl="1"/>
            <a:r>
              <a:rPr lang="en-US" dirty="0">
                <a:latin typeface="Arial" charset="0"/>
              </a:rPr>
              <a:t>BT	WORD PTR [</a:t>
            </a:r>
            <a:r>
              <a:rPr lang="en-US" dirty="0" smtClean="0">
                <a:latin typeface="Arial" charset="0"/>
              </a:rPr>
              <a:t>21102h]</a:t>
            </a:r>
            <a:r>
              <a:rPr lang="en-US" dirty="0">
                <a:latin typeface="Arial" charset="0"/>
              </a:rPr>
              <a:t>, 4</a:t>
            </a:r>
          </a:p>
          <a:p>
            <a:pPr lvl="1"/>
            <a:r>
              <a:rPr lang="en-US" dirty="0">
                <a:latin typeface="Arial" charset="0"/>
              </a:rPr>
              <a:t>BTC	WORD PTR [</a:t>
            </a:r>
            <a:r>
              <a:rPr lang="en-US" dirty="0" smtClean="0">
                <a:latin typeface="Arial" charset="0"/>
              </a:rPr>
              <a:t>21110h]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latin typeface="Arial" charset="0"/>
              </a:rPr>
              <a:t>BTS	WORD PTR [</a:t>
            </a:r>
            <a:r>
              <a:rPr lang="en-US" dirty="0" smtClean="0">
                <a:latin typeface="Arial" charset="0"/>
              </a:rPr>
              <a:t>21104h]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latin typeface="Arial" charset="0"/>
              </a:rPr>
              <a:t>BSF	CX, WORD PTR [</a:t>
            </a:r>
            <a:r>
              <a:rPr lang="en-US" dirty="0" smtClean="0">
                <a:latin typeface="Arial" charset="0"/>
              </a:rPr>
              <a:t>2110Eh]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BSR	DX, WORD PTR [</a:t>
            </a:r>
            <a:r>
              <a:rPr lang="en-US" dirty="0" smtClean="0">
                <a:latin typeface="Arial" charset="0"/>
              </a:rPr>
              <a:t>21109h]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0EC216-E190-1E49-AC60-307EFAD64F0B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EE7D33-8059-3241-98C8-287A6AC15D93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81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BT WORD PTR [</a:t>
            </a:r>
            <a:r>
              <a:rPr lang="en-US" dirty="0" smtClean="0">
                <a:latin typeface="Arial" charset="0"/>
              </a:rPr>
              <a:t>21102h]</a:t>
            </a:r>
            <a:r>
              <a:rPr lang="en-US" dirty="0">
                <a:latin typeface="Arial" charset="0"/>
              </a:rPr>
              <a:t>, 4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Word at 21102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1010h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0001 0000 000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0000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CF = bit 4 = 1</a:t>
            </a:r>
          </a:p>
          <a:p>
            <a:r>
              <a:rPr lang="en-US" dirty="0">
                <a:latin typeface="Arial" charset="0"/>
              </a:rPr>
              <a:t>BTC WORD PTR [</a:t>
            </a:r>
            <a:r>
              <a:rPr lang="en-US" dirty="0" smtClean="0">
                <a:latin typeface="Arial" charset="0"/>
              </a:rPr>
              <a:t>21110h]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Word at 21110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001Eh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0000 0000 0001 11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CF = bit 1 = 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Complement bit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Word at 21110 = 0000 0000 0001 11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001Ch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819646-E561-A448-B58B-EDD93B8DB3B3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298C53-9303-FB48-8058-E18E87CCBF6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95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8610</TotalTime>
  <Words>1751</Words>
  <Application>Microsoft Macintosh PowerPoint</Application>
  <PresentationFormat>On-screen Show (4:3)</PresentationFormat>
  <Paragraphs>274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EECE.3170 Microprocessor Systems Design I</vt:lpstr>
      <vt:lpstr>Lecture outline</vt:lpstr>
      <vt:lpstr>Review: Logical instructions</vt:lpstr>
      <vt:lpstr>Review: rotate instructions</vt:lpstr>
      <vt:lpstr>Bit Test Instructions</vt:lpstr>
      <vt:lpstr>Bit Test Instructions</vt:lpstr>
      <vt:lpstr>Bit Scan Instructions</vt:lpstr>
      <vt:lpstr>Example</vt:lpstr>
      <vt:lpstr>Example solution</vt:lpstr>
      <vt:lpstr>Example solution (cont.)</vt:lpstr>
      <vt:lpstr>Exam 1 notes</vt:lpstr>
      <vt:lpstr>Test policies</vt:lpstr>
      <vt:lpstr>Review: ISA, storage</vt:lpstr>
      <vt:lpstr>Review: data &amp; data transfer instructions</vt:lpstr>
      <vt:lpstr>Review: data transfer, arithmetic</vt:lpstr>
      <vt:lpstr>Review: Multiplication &amp; division</vt:lpstr>
      <vt:lpstr>Review: Logical instructions</vt:lpstr>
      <vt:lpstr>Review: rotate instructions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1696</cp:revision>
  <dcterms:created xsi:type="dcterms:W3CDTF">2006-04-03T05:03:01Z</dcterms:created>
  <dcterms:modified xsi:type="dcterms:W3CDTF">2017-05-23T04:25:09Z</dcterms:modified>
</cp:coreProperties>
</file>