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560" r:id="rId4"/>
    <p:sldId id="561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4" r:id="rId19"/>
    <p:sldId id="555" r:id="rId20"/>
    <p:sldId id="556" r:id="rId21"/>
    <p:sldId id="557" r:id="rId22"/>
    <p:sldId id="558" r:id="rId23"/>
    <p:sldId id="559" r:id="rId24"/>
    <p:sldId id="379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2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Relationship Id="rId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EB9D8F-8C14-0842-B914-7C154B568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F79AD5-3D0C-B549-90BB-AABF6FD97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AB8BFC-510E-E147-A7A1-13A0E12303F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116312-2962-F74D-9015-C8D7FC122E2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B70D8B-13F8-5A45-B228-FC5351C398C1}" type="datetime1">
              <a:rPr lang="en-US"/>
              <a:pPr/>
              <a:t>5/30/17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E3F6FF-09D5-A241-8A8E-32E13AAD542A}" type="slidenum">
              <a:rPr lang="en-US"/>
              <a:pPr/>
              <a:t>5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F77213-E4DF-8046-B6B7-C948CDB94C91}" type="datetime1">
              <a:rPr lang="en-US"/>
              <a:pPr/>
              <a:t>5/30/17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1A2BE1-F343-1B4B-B034-4BFCC544AB33}" type="slidenum">
              <a:rPr lang="en-US"/>
              <a:pPr/>
              <a:t>6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AA5A01-D7C2-5C48-9C0C-67033BE1EF57}" type="datetime1">
              <a:rPr lang="en-US"/>
              <a:pPr/>
              <a:t>5/30/17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6FAC79-BAF7-9B48-83AE-29DDBD7F2827}" type="slidenum">
              <a:rPr lang="en-US"/>
              <a:pPr/>
              <a:t>15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BAF50C-A405-0640-8281-9FDCC179EF70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315E7B-25E8-ED4A-AD0E-7FC0380400B7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726B1-7E26-8A4B-8630-19827C642F2F}" type="datetime1">
              <a:rPr lang="en-US" smtClean="0"/>
              <a:t>5/30/17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70283-4748-EA4F-A308-65049DF3B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6E3F2-EF7D-9F45-A94D-B1DC831C6CA2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03B4A-F921-1947-B010-911E4525C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9A4F4-0AF0-DD4F-A738-EEF202989E85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B427D-4A17-464F-AF1B-28BA8FFB9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E4233-D9A2-A84B-88B8-11773F46DCB2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5F5B-DE4E-5A4C-BDE2-E61061F78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84647-A22A-4744-9CFE-CEC0ACAAFF68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CEE11-91B6-0E4E-90F6-E38AC5B54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8B61E-041C-4248-818E-1B65058E6805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ECDDB-88BE-9B4A-A13B-7652259A8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D0C86-104F-CF4E-977C-5A7AA2ED936D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AE8F0-59AC-A743-9342-04215FC91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FCF94-1A37-4B46-B2E1-135A0519B51F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6B54F-E5F8-E549-AFD3-108C00AB6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ABC36-3AC4-A248-B1A9-3D532D10605E}" type="datetime1">
              <a:rPr lang="en-US" smtClean="0"/>
              <a:t>5/30/17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F1E63-D43F-A042-87CB-6D4C066CA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A1250-9209-3948-970E-971112AC75C1}" type="datetime1">
              <a:rPr lang="en-US" smtClean="0"/>
              <a:t>5/30/17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C1B9-FC1A-1C49-A959-9AE1D02305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DE4C4-5574-7E41-98F9-2BAA1F602EEA}" type="datetime1">
              <a:rPr lang="en-US" smtClean="0"/>
              <a:t>5/30/17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3B9C2-1D68-7C4C-848A-5A49D3BA9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9D31E-2C14-F346-BFC5-D598A8FB2668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CB602-5679-AE43-86EA-225CD1D2C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C558B-AAAB-0348-8AD3-3E3249296A59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927B0-681E-044D-B124-155DC6041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3A2C51B-0D65-CF43-A432-56A75AD877FA}" type="datetime1">
              <a:rPr lang="en-US" smtClean="0"/>
              <a:t>5/30/17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C5FDE7-355F-AB4C-ACD7-ABE4B8FB80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  <p:sldLayoutId id="214748470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Lecture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7: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Subroutines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HLL </a:t>
            </a:r>
            <a:r>
              <a:rPr lang="en-US" dirty="0" smtClean="0">
                <a:latin typeface="Arial" charset="0"/>
                <a:sym typeface="Wingdings"/>
              </a:rPr>
              <a:t> assembly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AX = 2 and BX = 4, show the results of the following sequence: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Assume the addresses of the first three instructions are 0005, 0008, and 0009, respectively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CALL	SUM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RET			; End main function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SUM PROC NEAR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DX, AX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DX,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RET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SUM ENDP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775B13-86FF-C64B-BBAB-CED85D94735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1D94-AF91-4443-BA6F-981E5B99724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CALL	SUM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RET			; End main function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SUM PROC NEAR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DX, </a:t>
            </a:r>
            <a:r>
              <a:rPr lang="en-US" dirty="0" smtClean="0"/>
              <a:t>AX	</a:t>
            </a:r>
            <a:r>
              <a:rPr lang="en-US" dirty="0" smtClean="0">
                <a:solidFill>
                  <a:srgbClr val="FF0000"/>
                </a:solidFill>
              </a:rPr>
              <a:t>DX = AX = 2</a:t>
            </a: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ADD	DX, </a:t>
            </a:r>
            <a:r>
              <a:rPr lang="en-US" dirty="0" smtClean="0"/>
              <a:t>BX	</a:t>
            </a:r>
            <a:r>
              <a:rPr lang="en-US" dirty="0" smtClean="0">
                <a:solidFill>
                  <a:srgbClr val="FF0000"/>
                </a:solidFill>
              </a:rPr>
              <a:t>DX = DX + BX </a:t>
            </a:r>
            <a:r>
              <a:rPr lang="en-US" smtClean="0">
                <a:solidFill>
                  <a:srgbClr val="FF0000"/>
                </a:solidFill>
              </a:rPr>
              <a:t>= 2 + 4 </a:t>
            </a:r>
            <a:r>
              <a:rPr lang="en-US" dirty="0" smtClean="0">
                <a:solidFill>
                  <a:srgbClr val="FF0000"/>
                </a:solidFill>
              </a:rPr>
              <a:t>= 6</a:t>
            </a: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RET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SUM ENDP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66BC1-F2B3-DB4C-A2EE-9D5C9604DD1E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36D11F-6F11-1F41-93A4-05E6671BC7C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Saving state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May need to save state before routine starts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Overwritten registers (that aren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return values)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Flags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Placing data on stack: PUSH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Store data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above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current TOS; decrement SP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Stack grows toward lower addresses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New SP points to start of data just stored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>
                <a:latin typeface="Arial" charset="0"/>
              </a:rPr>
              <a:t> stores word or double word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Directly storing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055573-295A-8D4F-9F31-C94A6DEB6FED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9625F6-88B8-814E-A9E8-6FF11164D2B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Restoring state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Removing data from TOS: POP</a:t>
            </a:r>
          </a:p>
          <a:p>
            <a:pPr lvl="1"/>
            <a:r>
              <a:rPr lang="en-US">
                <a:latin typeface="Arial" charset="0"/>
              </a:rPr>
              <a:t>Data removed from TOS; SP incremented</a:t>
            </a:r>
          </a:p>
          <a:p>
            <a:pPr lvl="1"/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</a:t>
            </a:r>
            <a:r>
              <a:rPr lang="en-US">
                <a:latin typeface="Arial" charset="0"/>
              </a:rPr>
              <a:t> removes word/double word</a:t>
            </a:r>
          </a:p>
          <a:p>
            <a:pPr lvl="1"/>
            <a:r>
              <a:rPr lang="en-US">
                <a:latin typeface="Arial" charset="0"/>
              </a:rPr>
              <a:t>Directly removing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POPF</a:t>
            </a:r>
          </a:p>
          <a:p>
            <a:pPr lvl="1"/>
            <a:r>
              <a:rPr lang="en-US">
                <a:latin typeface="Arial" charset="0"/>
              </a:rPr>
              <a:t>Removing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POPA/POPAD</a:t>
            </a:r>
          </a:p>
          <a:p>
            <a:r>
              <a:rPr lang="en-US">
                <a:latin typeface="Arial" charset="0"/>
              </a:rPr>
              <a:t>POP instructions generally executed in reverse order of corresponding PUSH instructions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24BAB4-2712-5D4C-8DA5-E712F18B5707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DD9596-46E7-C045-AFC4-F7CE791A8235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Revisiting subroutine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PROC NEAR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0000CC"/>
                </a:solidFill>
                <a:latin typeface="Arial" charset="0"/>
              </a:rPr>
              <a:t>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IMUL BL		; </a:t>
            </a:r>
            <a:r>
              <a:rPr lang="en-US" smtClean="0">
                <a:latin typeface="Arial" charset="0"/>
              </a:rPr>
              <a:t>AX </a:t>
            </a:r>
            <a:r>
              <a:rPr lang="en-US">
                <a:latin typeface="Arial" charset="0"/>
              </a:rPr>
              <a:t>= BL *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0000CC"/>
                </a:solidFill>
                <a:latin typeface="Arial" charset="0"/>
              </a:rPr>
              <a:t>POP AX		; Restore AX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F1AEA6-7A17-6E4B-8A08-D0F0510E3DA4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213175-27E2-9B44-A0A5-CD536841404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Push All and Pop All Operations</a:t>
            </a:r>
          </a:p>
        </p:txBody>
      </p:sp>
      <p:pic>
        <p:nvPicPr>
          <p:cNvPr id="16387" name="Picture 6" descr="~AUT00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4740275" cy="5029200"/>
          </a:xfrm>
          <a:noFill/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C42BB9-E5F5-B143-BD5E-7EC0708026CA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C8692-5B59-5947-8E4E-88CB62DEF710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initial state shown in handout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EAX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D72C93-B45C-E141-AD4D-118467F81D29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E38C81-55C2-F942-AB29-9C822E1B9568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AX</a:t>
            </a:r>
            <a:endParaRPr lang="en-US" dirty="0"/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4 bytes pushed to stack, so SP decremented by 4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ESP = 00001FFCH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AX is at top of stack; BX is below that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EAX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bytes pushed to stack, so SP decremented by </a:t>
            </a: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00001FF8H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EAX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at top of stack;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EBX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below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that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words = 16 bytes pushed to stack, </a:t>
            </a:r>
            <a:r>
              <a:rPr lang="en-US" dirty="0">
                <a:solidFill>
                  <a:srgbClr val="FF0000"/>
                </a:solidFill>
              </a:rPr>
              <a:t>so SP decremented by </a:t>
            </a:r>
            <a:r>
              <a:rPr lang="en-US" dirty="0" smtClean="0">
                <a:solidFill>
                  <a:srgbClr val="FF0000"/>
                </a:solidFill>
              </a:rPr>
              <a:t>16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00001FF0H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As shown in slide 13, DI is at top of stack, followed by SI, BP, old SP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, BX, DX, CX, and AX</a:t>
            </a:r>
            <a:endParaRPr lang="en-US" dirty="0">
              <a:solidFill>
                <a:srgbClr val="FF0000"/>
              </a:solidFill>
            </a:endParaRPr>
          </a:p>
          <a:p>
            <a:pPr marL="671512" lvl="2" indent="0">
              <a:buFont typeface="Wingdings" pitchFamily="2" charset="2"/>
              <a:buNone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EB51BB-8B8E-894F-B3C1-49364F880FDD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C3B040-25D5-8041-9139-DAC3B9AFD5A2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229B39-C5F2-004E-9530-4C865B3A8EE3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240370-C8BB-EE47-ACBB-FDD77D656653}" type="slidenum">
              <a:rPr lang="en-US" sz="1200"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Given some brief examples already; want to think about common HLL concepts and their assembly counterparts</a:t>
            </a:r>
          </a:p>
          <a:p>
            <a:pPr eaLnBrk="1" hangingPunct="1"/>
            <a:r>
              <a:rPr lang="en-US" sz="2800">
                <a:latin typeface="Arial" charset="0"/>
              </a:rPr>
              <a:t>Compiling HLL to assembly</a:t>
            </a:r>
          </a:p>
          <a:p>
            <a:pPr lvl="1" eaLnBrk="1" hangingPunct="1"/>
            <a:r>
              <a:rPr lang="en-US" sz="2400">
                <a:latin typeface="Arial" charset="0"/>
              </a:rPr>
              <a:t>Data accesses</a:t>
            </a:r>
          </a:p>
          <a:p>
            <a:pPr lvl="1" eaLnBrk="1" hangingPunct="1"/>
            <a:r>
              <a:rPr lang="en-US" sz="2400">
                <a:latin typeface="Arial" charset="0"/>
              </a:rPr>
              <a:t>Stack usage with function calls</a:t>
            </a:r>
          </a:p>
          <a:p>
            <a:pPr lvl="1" eaLnBrk="1" hangingPunct="1"/>
            <a:r>
              <a:rPr lang="en-US" sz="2400">
                <a:latin typeface="Arial" charset="0"/>
              </a:rPr>
              <a:t>Conditional statements (if-then-else)</a:t>
            </a:r>
          </a:p>
          <a:p>
            <a:pPr lvl="1" eaLnBrk="1" hangingPunct="1"/>
            <a:r>
              <a:rPr lang="en-US" sz="2400">
                <a:latin typeface="Arial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53073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7FC317-9836-7F4B-887D-6B05EEA468E1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1898D2-ED7F-F940-B843-844657CB121B}" type="slidenum">
              <a:rPr lang="en-US" sz="1200"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Sample program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6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int X[10], Y[10];	// integer arrays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int i, j;			// index variables</a:t>
            </a:r>
          </a:p>
          <a:p>
            <a:pPr eaLnBrk="1" hangingPunct="1"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for (i = 0; i &lt; 10; i++) {		// outer loop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X[i] = i * 2;			// set X[i]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for (j = 0; j &lt; 10; j++) {	// inner loop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  if (j &lt; 5)			// set Y[j]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	Y[j] = X[i] + j;		//  based on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  else				//  value of j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	Y[j] = X[i] – j;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	}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9670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3 due 1:00 PM, 6</a:t>
            </a:r>
            <a:r>
              <a:rPr lang="en-US" dirty="0" smtClean="0">
                <a:latin typeface="Arial" charset="0"/>
              </a:rPr>
              <a:t>/5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Conditional execution</a:t>
            </a:r>
          </a:p>
          <a:p>
            <a:pPr lvl="1"/>
            <a:r>
              <a:rPr lang="en-US" dirty="0" smtClean="0">
                <a:latin typeface="Arial" charset="0"/>
              </a:rPr>
              <a:t>Jump/loop instructions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pPr lvl="1"/>
            <a:r>
              <a:rPr lang="en-US" dirty="0">
                <a:latin typeface="Arial" charset="0"/>
              </a:rPr>
              <a:t>Stack </a:t>
            </a:r>
            <a:r>
              <a:rPr lang="en-US" dirty="0" smtClean="0">
                <a:latin typeface="Arial" charset="0"/>
              </a:rPr>
              <a:t>details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 smtClean="0">
                <a:latin typeface="Arial" charset="0"/>
                <a:sym typeface="Wingdings"/>
              </a:rPr>
              <a:t> assembly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9FBEF2-9DF4-5047-BFC0-21F5BFBDE22E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FE933B-3E60-9B40-A3B0-4DD1E52380BC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D7EDFE-DC9C-D647-A735-3A2AE04CD30E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ACB368-196D-2748-9E28-92259A9FE019}" type="slidenum">
              <a:rPr lang="en-US" sz="1200"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Data representations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>
                <a:latin typeface="Arial" charset="0"/>
              </a:rPr>
              <a:t>Program references four pieces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Two integer arrays:  </a:t>
            </a:r>
            <a:r>
              <a:rPr lang="en-US" sz="2200">
                <a:latin typeface="Courier New" charset="0"/>
              </a:rPr>
              <a:t>X[10], Y[10]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latin typeface="Arial" charset="0"/>
              </a:rPr>
              <a:t>Two integer index variables:  </a:t>
            </a:r>
            <a:r>
              <a:rPr lang="en-US" sz="2200">
                <a:latin typeface="Courier New" charset="0"/>
              </a:rPr>
              <a:t>i, j</a:t>
            </a:r>
          </a:p>
          <a:p>
            <a:pPr eaLnBrk="1" hangingPunct="1">
              <a:lnSpc>
                <a:spcPct val="80000"/>
              </a:lnSpc>
            </a:pPr>
            <a:r>
              <a:rPr lang="en-US" sz="2600">
                <a:latin typeface="Arial" charset="0"/>
              </a:rPr>
              <a:t>Compilers must account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i="1">
                <a:solidFill>
                  <a:srgbClr val="0000FF"/>
                </a:solidFill>
                <a:latin typeface="Arial" charset="0"/>
              </a:rPr>
              <a:t>Data size</a:t>
            </a:r>
            <a:r>
              <a:rPr lang="en-US" sz="2200">
                <a:latin typeface="Arial" charset="0"/>
              </a:rPr>
              <a:t>:  is variable a double word, word, or byte?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Characters (</a:t>
            </a:r>
            <a:r>
              <a:rPr lang="en-US">
                <a:latin typeface="Courier New" charset="0"/>
              </a:rPr>
              <a:t>char</a:t>
            </a:r>
            <a:r>
              <a:rPr lang="en-US">
                <a:latin typeface="Arial" charset="0"/>
              </a:rPr>
              <a:t>) are always 8 bits </a:t>
            </a:r>
            <a:r>
              <a:rPr lang="en-US">
                <a:latin typeface="Arial" charset="0"/>
                <a:sym typeface="Wingdings" charset="0"/>
              </a:rPr>
              <a:t> 1 byte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  <a:sym typeface="Wingdings" charset="0"/>
              </a:rPr>
              <a:t>Other types system-dependent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>
                <a:latin typeface="Arial" charset="0"/>
              </a:rPr>
              <a:t>In x86, integers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>
                <a:latin typeface="Arial" charset="0"/>
              </a:rPr>
              <a:t>) are 32 bits </a:t>
            </a:r>
            <a:r>
              <a:rPr lang="en-US" sz="1800">
                <a:latin typeface="Arial" charset="0"/>
                <a:sym typeface="Wingdings" charset="0"/>
              </a:rPr>
              <a:t> 4 bytes  double word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>
                <a:latin typeface="Arial" charset="0"/>
              </a:rPr>
              <a:t>Short integers (</a:t>
            </a:r>
            <a:r>
              <a:rPr lang="en-US" sz="1800">
                <a:latin typeface="Courier New" charset="0"/>
              </a:rPr>
              <a:t>short</a:t>
            </a:r>
            <a:r>
              <a:rPr lang="en-US" sz="1800">
                <a:latin typeface="Arial" charset="0"/>
              </a:rPr>
              <a:t>) are 16 bits </a:t>
            </a:r>
            <a:r>
              <a:rPr lang="en-US" sz="1800">
                <a:latin typeface="Arial" charset="0"/>
                <a:sym typeface="Wingdings" charset="0"/>
              </a:rPr>
              <a:t> 2 bytes  word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i="1">
                <a:solidFill>
                  <a:srgbClr val="0000FF"/>
                </a:solidFill>
                <a:latin typeface="Arial" charset="0"/>
              </a:rPr>
              <a:t>Data location</a:t>
            </a:r>
            <a:r>
              <a:rPr lang="en-US" sz="2200" i="1">
                <a:latin typeface="Arial" charset="0"/>
              </a:rPr>
              <a:t>:</a:t>
            </a:r>
            <a:r>
              <a:rPr lang="en-US" sz="2200">
                <a:latin typeface="Arial" charset="0"/>
              </a:rPr>
              <a:t> where is data allocated?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Depends on </a:t>
            </a:r>
            <a:r>
              <a:rPr lang="en-US" u="sng">
                <a:latin typeface="Arial" charset="0"/>
              </a:rPr>
              <a:t>how</a:t>
            </a:r>
            <a:r>
              <a:rPr lang="en-US">
                <a:latin typeface="Arial" charset="0"/>
              </a:rPr>
              <a:t> it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allocated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If writing assembly by hand, static data </a:t>
            </a:r>
            <a:r>
              <a:rPr lang="en-US">
                <a:latin typeface="Arial" charset="0"/>
                <a:sym typeface="Wingdings" charset="0"/>
              </a:rPr>
              <a:t> directly allocated in memory</a:t>
            </a:r>
            <a:endParaRPr lang="en-US">
              <a:latin typeface="Arial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If compiled code or function call, allocated on stack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>
                <a:latin typeface="Arial" charset="0"/>
              </a:rPr>
              <a:t>Variables declared inside functions,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204691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Static data accesses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Global declarations in high-level program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Stored in data segment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Offset into data segment declared as symbol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 (from testfile2.asm)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DWORD PTR _c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422F89-77CC-734C-B9DE-C26A4FA0B901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233BF-2248-0D4D-9A7B-B6121BDBA07C}" type="slidenum">
              <a:rPr lang="en-US" sz="1200"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6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43555"/>
              </p:ext>
            </p:extLst>
          </p:nvPr>
        </p:nvGraphicFramePr>
        <p:xfrm>
          <a:off x="-914410" y="990600"/>
          <a:ext cx="6341947" cy="522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3" imgW="6108700" imgH="5029200" progId="Word.Document.12">
                  <p:embed/>
                </p:oleObj>
              </mc:Choice>
              <mc:Fallback>
                <p:oleObj name="Document" r:id="rId3" imgW="6108700" imgH="502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914410" y="990600"/>
                        <a:ext cx="6341947" cy="5221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accesses</a:t>
            </a:r>
          </a:p>
        </p:txBody>
      </p:sp>
      <p:sp>
        <p:nvSpPr>
          <p:cNvPr id="27651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On function call</a:t>
            </a:r>
          </a:p>
          <a:p>
            <a:r>
              <a:rPr lang="en-US">
                <a:latin typeface="Arial" charset="0"/>
              </a:rPr>
              <a:t>SP or ESP: points to current top of stack</a:t>
            </a:r>
          </a:p>
          <a:p>
            <a:pPr lvl="1"/>
            <a:r>
              <a:rPr lang="en-US">
                <a:latin typeface="Arial" charset="0"/>
              </a:rPr>
              <a:t>Lowest address in current stack frame</a:t>
            </a:r>
          </a:p>
          <a:p>
            <a:r>
              <a:rPr lang="en-US">
                <a:latin typeface="Arial" charset="0"/>
              </a:rPr>
              <a:t>BP or EBP: used to reference data within frame</a:t>
            </a:r>
          </a:p>
          <a:p>
            <a:pPr lvl="1"/>
            <a:r>
              <a:rPr lang="en-US">
                <a:latin typeface="Arial" charset="0"/>
              </a:rPr>
              <a:t>Arguments</a:t>
            </a:r>
          </a:p>
          <a:p>
            <a:pPr lvl="1"/>
            <a:r>
              <a:rPr lang="en-US">
                <a:latin typeface="Arial" charset="0"/>
              </a:rPr>
              <a:t>Local variables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41641E-9AE2-E34D-84E7-99DC439CFD8B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63E068-33B5-E247-9F28-EE843DD12F5C}" type="slidenum">
              <a:rPr lang="en-US" sz="1200"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898096"/>
              </p:ext>
            </p:extLst>
          </p:nvPr>
        </p:nvGraphicFramePr>
        <p:xfrm>
          <a:off x="-914410" y="990600"/>
          <a:ext cx="6341947" cy="522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3" imgW="6108700" imgH="5029200" progId="Word.Document.12">
                  <p:embed/>
                </p:oleObj>
              </mc:Choice>
              <mc:Fallback>
                <p:oleObj name="Document" r:id="rId3" imgW="6108700" imgH="502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914410" y="990600"/>
                        <a:ext cx="6341947" cy="5221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Arguments start at offset 8 from EBP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Local variables start at offset -4 from EBP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Ex. (testfile1.asm)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X$ = -48; size =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</a:t>
            </a: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 _i$[ebp], 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C8428-EC84-5E45-8E86-3F861D2205BD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B451A1-FD47-724B-A3F7-E3B8A7072B73}" type="slidenum">
              <a:rPr lang="en-US" sz="1200"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3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More on HLL </a:t>
            </a:r>
            <a:r>
              <a:rPr lang="en-US" dirty="0" smtClean="0">
                <a:latin typeface="Arial" charset="0"/>
                <a:sym typeface="Wingdings"/>
              </a:rPr>
              <a:t> assembly</a:t>
            </a:r>
            <a:endParaRPr lang="en-US" dirty="0" smtClean="0">
              <a:latin typeface="Arial" charset="0"/>
              <a:sym typeface="Wingdings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3 due 1:00 PM, 6</a:t>
            </a:r>
            <a:r>
              <a:rPr lang="en-US" dirty="0" smtClean="0">
                <a:latin typeface="Arial" charset="0"/>
              </a:rPr>
              <a:t>/5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A04ABA-4D09-E54A-80FE-07AC54AA9E8F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7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DBCFB-DE42-1747-87A6-6C5F972C4518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Move performed only if condition is true</a:t>
            </a:r>
          </a:p>
          <a:p>
            <a:r>
              <a:rPr lang="en-US">
                <a:latin typeface="Arial" charset="0"/>
                <a:sym typeface="Wingdings" charset="0"/>
              </a:rPr>
              <a:t>SETcc D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Sets single byte destination to 1 (01H) if condition true; all 0s (00H) if condition false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5BEAAB-6DF3-164E-870E-12BB9CBFB195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jump, loop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types of jump</a:t>
            </a:r>
          </a:p>
          <a:p>
            <a:pPr lvl="1"/>
            <a:r>
              <a:rPr lang="en-US">
                <a:latin typeface="Arial" charset="0"/>
              </a:rPr>
              <a:t>Unconditional: JMP &lt;target&gt;</a:t>
            </a:r>
          </a:p>
          <a:p>
            <a:pPr lvl="2"/>
            <a:r>
              <a:rPr lang="en-US">
                <a:latin typeface="Arial" charset="0"/>
              </a:rPr>
              <a:t>Always go to target address</a:t>
            </a:r>
          </a:p>
          <a:p>
            <a:pPr lvl="1"/>
            <a:r>
              <a:rPr lang="en-US">
                <a:latin typeface="Arial" charset="0"/>
              </a:rPr>
              <a:t>Conditional: Jcc &lt;target&gt;</a:t>
            </a:r>
          </a:p>
          <a:p>
            <a:pPr lvl="2"/>
            <a:r>
              <a:rPr lang="en-US">
                <a:latin typeface="Arial" charset="0"/>
              </a:rPr>
              <a:t>Go to target address if condition true</a:t>
            </a:r>
          </a:p>
          <a:p>
            <a:r>
              <a:rPr lang="en-US">
                <a:latin typeface="Arial" charset="0"/>
              </a:rPr>
              <a:t>Loop instructions</a:t>
            </a:r>
          </a:p>
          <a:p>
            <a:pPr lvl="1"/>
            <a:r>
              <a:rPr lang="en-US">
                <a:latin typeface="Arial" charset="0"/>
              </a:rPr>
              <a:t>Combines CX decrement with JNZ test</a:t>
            </a:r>
          </a:p>
          <a:p>
            <a:pPr lvl="1"/>
            <a:r>
              <a:rPr lang="en-US">
                <a:latin typeface="Arial" charset="0"/>
              </a:rPr>
              <a:t>May add additional required condition</a:t>
            </a:r>
          </a:p>
          <a:p>
            <a:pPr lvl="2"/>
            <a:r>
              <a:rPr lang="en-US">
                <a:latin typeface="Arial" charset="0"/>
              </a:rPr>
              <a:t>LOOPE/LOOPZ: loop if ((CX != 0) &amp;&amp; (ZF == 1))</a:t>
            </a:r>
          </a:p>
          <a:p>
            <a:pPr lvl="2"/>
            <a:r>
              <a:rPr lang="en-US">
                <a:latin typeface="Arial" charset="0"/>
              </a:rPr>
              <a:t>LOOPNE/LOOPNZ: loop if (CX != 0) &amp;&amp; (ZF == 0))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CBD8E-E1D9-6D4C-AA80-9F3068171401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BFE27-DC51-344B-9EAB-F1B069AFF3A8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6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Subroutines</a:t>
            </a:r>
          </a:p>
        </p:txBody>
      </p:sp>
      <p:pic>
        <p:nvPicPr>
          <p:cNvPr id="5123" name="Picture 6" descr="~AUT002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  <a:latin typeface="Arial" charset="0"/>
              </a:rPr>
              <a:t>Subroutine:</a:t>
            </a:r>
            <a:r>
              <a:rPr lang="en-US">
                <a:latin typeface="Arial" charset="0"/>
              </a:rPr>
              <a:t> special program segment that can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called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from any point in program</a:t>
            </a:r>
          </a:p>
          <a:p>
            <a:pPr lvl="1"/>
            <a:r>
              <a:rPr lang="en-US">
                <a:latin typeface="Arial" charset="0"/>
              </a:rPr>
              <a:t>Implements HLL functions/procedures</a:t>
            </a:r>
          </a:p>
          <a:p>
            <a:pPr lvl="1"/>
            <a:r>
              <a:rPr lang="en-US">
                <a:latin typeface="Arial" charset="0"/>
              </a:rPr>
              <a:t>Written to perform operation that must be repeated in program</a:t>
            </a:r>
          </a:p>
          <a:p>
            <a:pPr lvl="1"/>
            <a:r>
              <a:rPr lang="en-US">
                <a:latin typeface="Arial" charset="0"/>
              </a:rPr>
              <a:t>Actual subroutine code only written once</a:t>
            </a:r>
          </a:p>
        </p:txBody>
      </p:sp>
      <p:sp>
        <p:nvSpPr>
          <p:cNvPr id="512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E85646-56F1-DB43-B9FC-6963093EF91E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51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1C31E-DAC5-E84D-A9AA-44A31D750F0B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operation</a:t>
            </a:r>
          </a:p>
        </p:txBody>
      </p:sp>
      <p:pic>
        <p:nvPicPr>
          <p:cNvPr id="6147" name="Picture 6" descr="~AUT002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3174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called</a:t>
            </a:r>
            <a:r>
              <a:rPr lang="en-US" dirty="0" smtClean="0">
                <a:ea typeface="+mn-ea"/>
                <a:cs typeface="+mn-cs"/>
              </a:rPr>
              <a:t>, address of next instruction saved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State may need to be saved before 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Parameters can be passed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Control of program transferred to subroutine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subroutine finished,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return</a:t>
            </a:r>
            <a:r>
              <a:rPr lang="en-US" dirty="0" smtClean="0">
                <a:ea typeface="+mn-ea"/>
                <a:cs typeface="+mn-cs"/>
              </a:rPr>
              <a:t> instruction goes back to saved address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1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9C0C26-5B64-1A41-9C96-1D24EF495AD4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61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8738DD-F61E-C44A-8D30-5E787538191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x86 </a:t>
            </a:r>
            <a:r>
              <a:rPr lang="en-US" dirty="0">
                <a:latin typeface="Garamond" charset="0"/>
              </a:rPr>
              <a:t>subroutines</a:t>
            </a:r>
          </a:p>
        </p:txBody>
      </p:sp>
      <p:sp>
        <p:nvSpPr>
          <p:cNvPr id="717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Specify starting point with pseudo-op</a:t>
            </a:r>
          </a:p>
          <a:p>
            <a:pPr lvl="1"/>
            <a:r>
              <a:rPr lang="en-US" dirty="0">
                <a:latin typeface="Arial" charset="0"/>
              </a:rPr>
              <a:t>&lt;name&gt;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May </a:t>
            </a:r>
            <a:r>
              <a:rPr lang="en-US" dirty="0">
                <a:latin typeface="Arial" charset="0"/>
              </a:rPr>
              <a:t>save state/allocate variables at start</a:t>
            </a:r>
          </a:p>
          <a:p>
            <a:pPr lvl="1"/>
            <a:r>
              <a:rPr lang="en-US" dirty="0">
                <a:latin typeface="Arial" charset="0"/>
              </a:rPr>
              <a:t>If so, will restore at end of subroutine</a:t>
            </a:r>
          </a:p>
          <a:p>
            <a:r>
              <a:rPr lang="en-US" dirty="0">
                <a:latin typeface="Arial" charset="0"/>
              </a:rPr>
              <a:t>Last instruction returns to saved address</a:t>
            </a:r>
          </a:p>
          <a:p>
            <a:pPr lvl="1"/>
            <a:r>
              <a:rPr lang="en-US" dirty="0">
                <a:latin typeface="Arial" charset="0"/>
              </a:rPr>
              <a:t>Always RET</a:t>
            </a:r>
          </a:p>
          <a:p>
            <a:r>
              <a:rPr lang="en-US" dirty="0">
                <a:latin typeface="Arial" charset="0"/>
              </a:rPr>
              <a:t>Pseudo-op after RET indicates routine end</a:t>
            </a:r>
          </a:p>
          <a:p>
            <a:pPr lvl="1"/>
            <a:r>
              <a:rPr lang="en-US" dirty="0">
                <a:latin typeface="Arial" charset="0"/>
              </a:rPr>
              <a:t>&lt;name&gt; ENDP</a:t>
            </a:r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37428C-845E-BE48-A364-042D4E3EEC90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B578E0-B9B0-E545-AB39-BE3A412AE7CA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IMUL BL		; AX = BL *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POP AX		; Restore AX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46FCB2-51FB-BC48-AF1B-2CA253B8194A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7B1BFC-3E45-6646-AAFC-C9148243986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Call/return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Calling subroutine: CALL &lt;proc&gt;</a:t>
            </a:r>
          </a:p>
          <a:p>
            <a:pPr lvl="1"/>
            <a:r>
              <a:rPr lang="en-US" dirty="0">
                <a:latin typeface="Arial" charset="0"/>
              </a:rPr>
              <a:t>Address of next instruction saved on stack</a:t>
            </a:r>
          </a:p>
          <a:p>
            <a:pPr lvl="2"/>
            <a:r>
              <a:rPr lang="en-US" dirty="0">
                <a:latin typeface="Arial" charset="0"/>
              </a:rPr>
              <a:t>Either </a:t>
            </a:r>
            <a:r>
              <a:rPr lang="en-US" dirty="0" smtClean="0">
                <a:latin typeface="Arial" charset="0"/>
              </a:rPr>
              <a:t>IP or EIP (instruction pointer)</a:t>
            </a:r>
          </a:p>
          <a:p>
            <a:r>
              <a:rPr lang="en-US" dirty="0" smtClean="0">
                <a:latin typeface="Arial" charset="0"/>
              </a:rPr>
              <a:t>When function ends, use return instruction (RET)</a:t>
            </a:r>
          </a:p>
          <a:p>
            <a:pPr lvl="1"/>
            <a:r>
              <a:rPr lang="en-US" dirty="0" smtClean="0">
                <a:latin typeface="Arial" charset="0"/>
              </a:rPr>
              <a:t>Jumps to saved return address (IP/EIP)</a:t>
            </a:r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6AA357-A55F-C14B-92F6-B6354D115DFB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7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CACDA8-5D15-CD47-807A-63DF174A0435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8791</TotalTime>
  <Words>1181</Words>
  <Application>Microsoft Macintosh PowerPoint</Application>
  <PresentationFormat>On-screen Show (4:3)</PresentationFormat>
  <Paragraphs>287</Paragraphs>
  <Slides>24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Edge</vt:lpstr>
      <vt:lpstr>Microsoft Word Document</vt:lpstr>
      <vt:lpstr>EECE.3170 Microprocessor Systems Design I</vt:lpstr>
      <vt:lpstr>Lecture outline</vt:lpstr>
      <vt:lpstr>Review: conditional instructions</vt:lpstr>
      <vt:lpstr>Review: jump, loop</vt:lpstr>
      <vt:lpstr>Subroutines</vt:lpstr>
      <vt:lpstr>Subroutine operation</vt:lpstr>
      <vt:lpstr>x86 subroutines</vt:lpstr>
      <vt:lpstr>Subroutine example</vt:lpstr>
      <vt:lpstr>Call/return</vt:lpstr>
      <vt:lpstr>Example</vt:lpstr>
      <vt:lpstr>Example results</vt:lpstr>
      <vt:lpstr>Saving state</vt:lpstr>
      <vt:lpstr>Restoring state</vt:lpstr>
      <vt:lpstr>Revisiting subroutine example</vt:lpstr>
      <vt:lpstr>Push All and Pop All Operations</vt:lpstr>
      <vt:lpstr>Stack examples</vt:lpstr>
      <vt:lpstr>Solution</vt:lpstr>
      <vt:lpstr>HLL  assembly</vt:lpstr>
      <vt:lpstr>Sample program</vt:lpstr>
      <vt:lpstr>Data representations</vt:lpstr>
      <vt:lpstr>Static data accesses</vt:lpstr>
      <vt:lpstr>Stack accesses</vt:lpstr>
      <vt:lpstr>Stack accesses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1718</cp:revision>
  <dcterms:created xsi:type="dcterms:W3CDTF">2006-04-03T05:03:01Z</dcterms:created>
  <dcterms:modified xsi:type="dcterms:W3CDTF">2017-05-30T18:46:38Z</dcterms:modified>
</cp:coreProperties>
</file>